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273E4"/>
    <a:srgbClr val="FFA500"/>
    <a:srgbClr val="1E488F"/>
    <a:srgbClr val="9ACD32"/>
    <a:srgbClr val="D40243"/>
    <a:srgbClr val="E15E05"/>
    <a:srgbClr val="02846E"/>
    <a:srgbClr val="8C4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744" y="72"/>
      </p:cViewPr>
      <p:guideLst>
        <p:guide orient="horz" pos="2160"/>
        <p:guide pos="3840"/>
      </p:guideLst>
    </p:cSldViewPr>
  </p:slideViewPr>
  <p:notesTextViewPr>
    <p:cViewPr>
      <p:scale>
        <a:sx n="1" d="1"/>
        <a:sy n="1" d="1"/>
      </p:scale>
      <p:origin x="0" y="0"/>
    </p:cViewPr>
  </p:notesTextViewPr>
  <p:notesViewPr>
    <p:cSldViewPr>
      <p:cViewPr varScale="1">
        <p:scale>
          <a:sx n="93" d="100"/>
          <a:sy n="93" d="100"/>
        </p:scale>
        <p:origin x="402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4B473995-C95D-402F-8FE6-91175B0F4E5B}"/>
    <pc:docChg chg="custSel modSld">
      <pc:chgData name="goldring, natalie" userId="c4d83fa0-7ac2-4b35-9460-146c7a42ff8a" providerId="ADAL" clId="{4B473995-C95D-402F-8FE6-91175B0F4E5B}" dt="2023-10-02T08:36:46.670" v="1" actId="27636"/>
      <pc:docMkLst>
        <pc:docMk/>
      </pc:docMkLst>
      <pc:sldChg chg="modSp mod">
        <pc:chgData name="goldring, natalie" userId="c4d83fa0-7ac2-4b35-9460-146c7a42ff8a" providerId="ADAL" clId="{4B473995-C95D-402F-8FE6-91175B0F4E5B}" dt="2023-10-02T08:36:46.670" v="1" actId="27636"/>
        <pc:sldMkLst>
          <pc:docMk/>
          <pc:sldMk cId="0" sldId="277"/>
        </pc:sldMkLst>
        <pc:spChg chg="mod">
          <ac:chgData name="goldring, natalie" userId="c4d83fa0-7ac2-4b35-9460-146c7a42ff8a" providerId="ADAL" clId="{4B473995-C95D-402F-8FE6-91175B0F4E5B}" dt="2023-10-02T08:36:46.670" v="1" actId="27636"/>
          <ac:spMkLst>
            <pc:docMk/>
            <pc:sldMk cId="0" sldId="277"/>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1E012-EA61-7528-DCDA-5C9E2D8F1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B2DB48-781E-A99D-C83A-10A000DF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A4E18-C02D-4162-AD0B-C992E56FB4FB}" type="datetimeFigureOut">
              <a:rPr lang="en-GB" smtClean="0"/>
              <a:t>02/10/2023</a:t>
            </a:fld>
            <a:endParaRPr lang="en-GB"/>
          </a:p>
        </p:txBody>
      </p:sp>
      <p:sp>
        <p:nvSpPr>
          <p:cNvPr id="4" name="Footer Placeholder 3">
            <a:extLst>
              <a:ext uri="{FF2B5EF4-FFF2-40B4-BE49-F238E27FC236}">
                <a16:creationId xmlns:a16="http://schemas.microsoft.com/office/drawing/2014/main" id="{5EC00031-DFEF-4302-D6CE-DB8DF74BA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D1A260-0965-661F-3423-61E8A4244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5C6FEC-56AF-44F0-B5EE-675B80C01003}" type="slidenum">
              <a:rPr lang="en-GB" smtClean="0"/>
              <a:t>‹#›</a:t>
            </a:fld>
            <a:endParaRPr lang="en-GB"/>
          </a:p>
        </p:txBody>
      </p:sp>
    </p:spTree>
    <p:extLst>
      <p:ext uri="{BB962C8B-B14F-4D97-AF65-F5344CB8AC3E}">
        <p14:creationId xmlns:p14="http://schemas.microsoft.com/office/powerpoint/2010/main" val="1254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B619-8391-49CA-80C7-AD0137631D0B}" type="datetimeFigureOut">
              <a:rPr lang="en-GB" smtClean="0"/>
              <a:t>02/10/2023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DC20-7257-4FF9-9ECE-13651D0207C0}" type="slidenum">
              <a:rPr lang="en-GB" smtClean="0"/>
              <a:t>‹#›</a:t>
            </a:fld>
            <a:endParaRPr lang="en-GB"/>
          </a:p>
        </p:txBody>
      </p:sp>
    </p:spTree>
    <p:extLst>
      <p:ext uri="{BB962C8B-B14F-4D97-AF65-F5344CB8AC3E}">
        <p14:creationId xmlns:p14="http://schemas.microsoft.com/office/powerpoint/2010/main" val="22645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37322"/>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1268760"/>
            <a:ext cx="10363200" cy="1470025"/>
          </a:xfrm>
        </p:spPr>
        <p:txBody>
          <a:bodyPr anchor="ctr">
            <a:normAutofit/>
          </a:bodyPr>
          <a:lstStyle>
            <a:lvl1pPr algn="ctr">
              <a:defRPr sz="5000">
                <a:solidFill>
                  <a:schemeClr val="bg1"/>
                </a:solidFill>
              </a:defRPr>
            </a:lvl1pPr>
          </a:lstStyle>
          <a:p>
            <a:r>
              <a:rPr lang="en-US" dirty="0"/>
              <a:t>Click to edit Master title style</a:t>
            </a:r>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Type">
            <a:extLst>
              <a:ext uri="{FF2B5EF4-FFF2-40B4-BE49-F238E27FC236}">
                <a16:creationId xmlns:a16="http://schemas.microsoft.com/office/drawing/2014/main" id="{C899D63F-B7BE-D406-3D0E-B463CB3D324D}"/>
              </a:ext>
            </a:extLst>
          </p:cNvPr>
          <p:cNvSpPr>
            <a:spLocks noGrp="1"/>
          </p:cNvSpPr>
          <p:nvPr>
            <p:ph sz="quarter" idx="14"/>
          </p:nvPr>
        </p:nvSpPr>
        <p:spPr>
          <a:xfrm>
            <a:off x="914400" y="2744802"/>
            <a:ext cx="10363200" cy="1141398"/>
          </a:xfrm>
        </p:spPr>
        <p:txBody>
          <a:bodyPr>
            <a:normAutofit/>
          </a:bodyPr>
          <a:lstStyle>
            <a:lvl1pPr algn="ctr">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CB7537E-C244-2805-C778-2F604EE6473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54E9C295-5D83-C4B0-CF26-D01B2F796CAA}"/>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8014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1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155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1 Two Content with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6356351"/>
            <a:ext cx="5677525"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12" name="Text">
            <a:extLst>
              <a:ext uri="{FF2B5EF4-FFF2-40B4-BE49-F238E27FC236}">
                <a16:creationId xmlns:a16="http://schemas.microsoft.com/office/drawing/2014/main" id="{A2B49714-CC8B-EAD9-C634-7FCAE9862AE0}"/>
              </a:ext>
            </a:extLst>
          </p:cNvPr>
          <p:cNvSpPr>
            <a:spLocks noGrp="1"/>
          </p:cNvSpPr>
          <p:nvPr>
            <p:ph sz="quarter" idx="21"/>
          </p:nvPr>
        </p:nvSpPr>
        <p:spPr>
          <a:xfrm>
            <a:off x="6240018" y="5517232"/>
            <a:ext cx="5677524" cy="1204245"/>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2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1 Two Content with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6240017" y="6381328"/>
            <a:ext cx="5112567"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Text">
            <a:extLst>
              <a:ext uri="{FF2B5EF4-FFF2-40B4-BE49-F238E27FC236}">
                <a16:creationId xmlns:a16="http://schemas.microsoft.com/office/drawing/2014/main" id="{23262391-D105-77B2-79AC-7609AF445013}"/>
              </a:ext>
            </a:extLst>
          </p:cNvPr>
          <p:cNvSpPr>
            <a:spLocks noGrp="1"/>
          </p:cNvSpPr>
          <p:nvPr>
            <p:ph sz="quarter" idx="21"/>
          </p:nvPr>
        </p:nvSpPr>
        <p:spPr>
          <a:xfrm>
            <a:off x="6240018" y="5517233"/>
            <a:ext cx="5677524" cy="769682"/>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527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1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3965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66820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TextBox 2">
            <a:extLst>
              <a:ext uri="{FF2B5EF4-FFF2-40B4-BE49-F238E27FC236}">
                <a16:creationId xmlns:a16="http://schemas.microsoft.com/office/drawing/2014/main" id="{34FC3801-9EF1-F471-1346-B2FC0DCE3377}"/>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70610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9" name="Graphic 8" descr="Agriculture outline">
            <a:extLst>
              <a:ext uri="{FF2B5EF4-FFF2-40B4-BE49-F238E27FC236}">
                <a16:creationId xmlns:a16="http://schemas.microsoft.com/office/drawing/2014/main" id="{D0027841-89FC-398F-9292-DF4981871A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73" y="3188500"/>
            <a:ext cx="2331654" cy="2331654"/>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BFCF607-DCAF-61CE-1190-C3B653029E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FF7C9D0F-1F5A-5252-65E0-A364660013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2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F91A20B9-68C5-8B0C-314B-4DBABCD77EF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008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2AD921FD-BF36-B4EA-48A4-1BA8309A15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8C43F7"/>
              </a:buClr>
              <a:buFont typeface="Wingdings" panose="05000000000000000000" pitchFamily="2" charset="2"/>
              <a:buChar char="§"/>
              <a:defRPr/>
            </a:lvl1pPr>
            <a:lvl2pPr marL="800100" indent="-342900">
              <a:buClr>
                <a:srgbClr val="8C43F7"/>
              </a:buClr>
              <a:buFont typeface="Wingdings" panose="05000000000000000000" pitchFamily="2" charset="2"/>
              <a:buChar char="§"/>
              <a:defRPr/>
            </a:lvl2pPr>
            <a:lvl3pPr marL="1257300" indent="-342900">
              <a:buClr>
                <a:srgbClr val="8C43F7"/>
              </a:buClr>
              <a:buFont typeface="Wingdings" panose="05000000000000000000" pitchFamily="2" charset="2"/>
              <a:buChar char="§"/>
              <a:defRPr/>
            </a:lvl3pPr>
            <a:lvl4pPr marL="1714500" indent="-342900">
              <a:buClr>
                <a:srgbClr val="8C43F7"/>
              </a:buClr>
              <a:buFont typeface="Wingdings" panose="05000000000000000000" pitchFamily="2" charset="2"/>
              <a:buChar char="§"/>
              <a:defRPr/>
            </a:lvl4pPr>
            <a:lvl5pPr marL="2171700" indent="-342900">
              <a:buClr>
                <a:srgbClr val="8C43F7"/>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9321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8C43F7"/>
              </a:buClr>
              <a:buFont typeface="Wingdings" panose="05000000000000000000" pitchFamily="2" charset="2"/>
              <a:buChar char="§"/>
              <a:defRPr sz="1800"/>
            </a:lvl2pPr>
            <a:lvl3pPr marL="896938" indent="-342900">
              <a:buClr>
                <a:srgbClr val="8C43F7"/>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DBA16395-7014-D9A4-1E30-197880EBB2CF}"/>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2509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D4EF2-B7A6-1D6E-401A-05A7E7F8CD8C}"/>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8C43F7"/>
                </a:solidFill>
              </a:defRPr>
            </a:lvl1pPr>
            <a:lvl2pPr marL="800100" indent="-342900">
              <a:buClr>
                <a:srgbClr val="302B8D"/>
              </a:buClr>
              <a:buFont typeface="Wingdings" panose="05000000000000000000" pitchFamily="2" charset="2"/>
              <a:buChar char="§"/>
              <a:defRPr>
                <a:solidFill>
                  <a:srgbClr val="8C43F7"/>
                </a:solidFill>
              </a:defRPr>
            </a:lvl2pPr>
            <a:lvl3pPr marL="1257300" indent="-342900">
              <a:buClr>
                <a:srgbClr val="302B8D"/>
              </a:buClr>
              <a:buFont typeface="Wingdings" panose="05000000000000000000" pitchFamily="2" charset="2"/>
              <a:buChar char="§"/>
              <a:defRPr>
                <a:solidFill>
                  <a:srgbClr val="8C43F7"/>
                </a:solidFill>
              </a:defRPr>
            </a:lvl3pPr>
            <a:lvl4pPr marL="1714500" indent="-342900">
              <a:buClr>
                <a:srgbClr val="302B8D"/>
              </a:buClr>
              <a:buFont typeface="Wingdings" panose="05000000000000000000" pitchFamily="2" charset="2"/>
              <a:buChar char="§"/>
              <a:defRPr>
                <a:solidFill>
                  <a:srgbClr val="8C43F7"/>
                </a:solidFill>
              </a:defRPr>
            </a:lvl4pPr>
            <a:lvl5pPr marL="2171700" indent="-342900">
              <a:buClr>
                <a:srgbClr val="302B8D"/>
              </a:buClr>
              <a:buFont typeface="Wingdings" panose="05000000000000000000" pitchFamily="2" charset="2"/>
              <a:buChar char="§"/>
              <a:defRPr>
                <a:solidFill>
                  <a:srgbClr val="8C43F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21301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77054"/>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23618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227914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rt with pulse outline">
            <a:extLst>
              <a:ext uri="{FF2B5EF4-FFF2-40B4-BE49-F238E27FC236}">
                <a16:creationId xmlns:a16="http://schemas.microsoft.com/office/drawing/2014/main" id="{7B9DFEDC-360D-9CB9-1F1A-818072D23F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578" y="3140968"/>
            <a:ext cx="2340844" cy="2340844"/>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Title dent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2" name="Graphic 11" descr="Dental Tools outline">
            <a:extLst>
              <a:ext uri="{FF2B5EF4-FFF2-40B4-BE49-F238E27FC236}">
                <a16:creationId xmlns:a16="http://schemas.microsoft.com/office/drawing/2014/main" id="{78BBAD10-4434-CDA7-CEFB-66EDE5618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7320" y="3392663"/>
            <a:ext cx="1897360" cy="1897360"/>
          </a:xfrm>
          <a:prstGeom prst="rect">
            <a:avLst/>
          </a:prstGeom>
        </p:spPr>
      </p:pic>
    </p:spTree>
    <p:extLst>
      <p:ext uri="{BB962C8B-B14F-4D97-AF65-F5344CB8AC3E}">
        <p14:creationId xmlns:p14="http://schemas.microsoft.com/office/powerpoint/2010/main" val="41359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mou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Tooth outline">
            <a:extLst>
              <a:ext uri="{FF2B5EF4-FFF2-40B4-BE49-F238E27FC236}">
                <a16:creationId xmlns:a16="http://schemas.microsoft.com/office/drawing/2014/main" id="{969D1219-BF1D-4383-073B-672623F55F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3346215"/>
            <a:ext cx="2016224" cy="2016224"/>
          </a:xfrm>
          <a:prstGeom prst="rect">
            <a:avLst/>
          </a:prstGeom>
        </p:spPr>
      </p:pic>
    </p:spTree>
    <p:extLst>
      <p:ext uri="{BB962C8B-B14F-4D97-AF65-F5344CB8AC3E}">
        <p14:creationId xmlns:p14="http://schemas.microsoft.com/office/powerpoint/2010/main" val="1798931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73E4"/>
              </a:buClr>
              <a:buFont typeface="Arial" panose="020B0604020202020204" pitchFamily="34" charset="0"/>
              <a:buNone/>
              <a:defRPr sz="2000"/>
            </a:lvl1pPr>
            <a:lvl2pPr marL="342900" indent="-342900">
              <a:buClr>
                <a:srgbClr val="0273E4"/>
              </a:buClr>
              <a:buFont typeface="Arial" panose="020B0604020202020204" pitchFamily="34" charset="0"/>
              <a:buChar char="•"/>
              <a:defRPr sz="2000"/>
            </a:lvl2pPr>
            <a:lvl3pPr marL="1257300" indent="-342900">
              <a:buClr>
                <a:srgbClr val="0273E4"/>
              </a:buClr>
              <a:buFont typeface="Arial" panose="020B0604020202020204" pitchFamily="34" charset="0"/>
              <a:buChar char="•"/>
              <a:defRPr sz="2000"/>
            </a:lvl3pPr>
            <a:lvl4pPr marL="1714500" indent="-342900">
              <a:buClr>
                <a:srgbClr val="0273E4"/>
              </a:buClr>
              <a:buFont typeface="Arial" panose="020B0604020202020204" pitchFamily="34" charset="0"/>
              <a:buChar char="•"/>
              <a:defRPr sz="2000"/>
            </a:lvl4pPr>
            <a:lvl5pPr marL="2171700" indent="-342900">
              <a:buClr>
                <a:srgbClr val="0273E4"/>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554491D7-9B93-5094-E005-78F562985C5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CF84E804-7C52-9BB0-AE36-F3339416BC39}"/>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91354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C699026C-EF10-65CA-4D3E-C577F57C4D65}"/>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1080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6137440A-78DC-1ABD-B279-6FA3DE5D88D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Font typeface="Wingdings" panose="05000000000000000000" pitchFamily="2" charset="2"/>
              <a:buChar char="§"/>
              <a:defRPr sz="2200"/>
            </a:lvl2pPr>
            <a:lvl3pPr marL="1257300" indent="-342900">
              <a:buFont typeface="Wingdings" panose="05000000000000000000" pitchFamily="2" charset="2"/>
              <a:buChar char="§"/>
              <a:defRPr sz="2200"/>
            </a:lvl3pPr>
            <a:lvl4pPr marL="1714500" indent="-342900">
              <a:buFont typeface="Wingdings" panose="05000000000000000000" pitchFamily="2" charset="2"/>
              <a:buChar char="§"/>
              <a:defRPr sz="2200"/>
            </a:lvl4pPr>
            <a:lvl5pPr marL="2171700" indent="-342900">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73E4"/>
              </a:buClr>
              <a:buFont typeface="Wingdings" panose="05000000000000000000" pitchFamily="2" charset="2"/>
              <a:buChar char="§"/>
              <a:defRPr/>
            </a:lvl1pPr>
            <a:lvl2pPr marL="800100" indent="-342900">
              <a:buClr>
                <a:srgbClr val="0273E4"/>
              </a:buClr>
              <a:buFont typeface="Wingdings" panose="05000000000000000000" pitchFamily="2" charset="2"/>
              <a:buChar char="§"/>
              <a:defRPr/>
            </a:lvl2pPr>
            <a:lvl3pPr marL="1257300" indent="-342900">
              <a:buClr>
                <a:srgbClr val="0273E4"/>
              </a:buClr>
              <a:buFont typeface="Wingdings" panose="05000000000000000000" pitchFamily="2" charset="2"/>
              <a:buChar char="§"/>
              <a:defRPr/>
            </a:lvl3pPr>
            <a:lvl4pPr marL="1714500" indent="-342900">
              <a:buClr>
                <a:srgbClr val="0273E4"/>
              </a:buClr>
              <a:buFont typeface="Wingdings" panose="05000000000000000000" pitchFamily="2" charset="2"/>
              <a:buChar char="§"/>
              <a:defRPr/>
            </a:lvl4pPr>
            <a:lvl5pPr marL="2171700" indent="-342900">
              <a:buClr>
                <a:srgbClr val="0273E4"/>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32879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73E4"/>
              </a:buClr>
              <a:buFont typeface="Wingdings" panose="05000000000000000000" pitchFamily="2" charset="2"/>
              <a:buChar char="§"/>
              <a:defRPr sz="1800"/>
            </a:lvl2pPr>
            <a:lvl3pPr marL="896938" indent="-342900">
              <a:buClr>
                <a:srgbClr val="0273E4"/>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35FEC5DC-6357-702D-021A-D18E7F0D9C91}"/>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0572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war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28D8E-7701-9AC9-CD4B-A15CD9270EAC}"/>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73E4"/>
                </a:solidFill>
              </a:defRPr>
            </a:lvl1pPr>
            <a:lvl2pPr marL="800100" indent="-342900">
              <a:buClr>
                <a:srgbClr val="302B8D"/>
              </a:buClr>
              <a:buFont typeface="Wingdings" panose="05000000000000000000" pitchFamily="2" charset="2"/>
              <a:buChar char="§"/>
              <a:defRPr>
                <a:solidFill>
                  <a:srgbClr val="0273E4"/>
                </a:solidFill>
              </a:defRPr>
            </a:lvl2pPr>
            <a:lvl3pPr marL="1257300" indent="-342900">
              <a:buClr>
                <a:srgbClr val="302B8D"/>
              </a:buClr>
              <a:buFont typeface="Wingdings" panose="05000000000000000000" pitchFamily="2" charset="2"/>
              <a:buChar char="§"/>
              <a:defRPr>
                <a:solidFill>
                  <a:srgbClr val="0273E4"/>
                </a:solidFill>
              </a:defRPr>
            </a:lvl3pPr>
            <a:lvl4pPr marL="1714500" indent="-342900">
              <a:buClr>
                <a:srgbClr val="302B8D"/>
              </a:buClr>
              <a:buFont typeface="Wingdings" panose="05000000000000000000" pitchFamily="2" charset="2"/>
              <a:buChar char="§"/>
              <a:defRPr>
                <a:solidFill>
                  <a:srgbClr val="0273E4"/>
                </a:solidFill>
              </a:defRPr>
            </a:lvl4pPr>
            <a:lvl5pPr marL="2171700" indent="-342900">
              <a:buClr>
                <a:srgbClr val="302B8D"/>
              </a:buClr>
              <a:buFont typeface="Wingdings" panose="05000000000000000000" pitchFamily="2" charset="2"/>
              <a:buChar char="§"/>
              <a:defRPr>
                <a:solidFill>
                  <a:srgbClr val="0273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893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15848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7991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erm outline">
            <a:extLst>
              <a:ext uri="{FF2B5EF4-FFF2-40B4-BE49-F238E27FC236}">
                <a16:creationId xmlns:a16="http://schemas.microsoft.com/office/drawing/2014/main" id="{0F07F64E-8767-5D44-06D2-17C1BF4E79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852" y="3068960"/>
            <a:ext cx="2432296" cy="2432296"/>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2846E"/>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846E"/>
              </a:buClr>
              <a:buFont typeface="Arial" panose="020B0604020202020204" pitchFamily="34" charset="0"/>
              <a:buNone/>
              <a:defRPr sz="2000"/>
            </a:lvl1pPr>
            <a:lvl2pPr marL="342900" indent="-342900">
              <a:buClr>
                <a:srgbClr val="02846E"/>
              </a:buClr>
              <a:buFont typeface="Arial" panose="020B0604020202020204" pitchFamily="34" charset="0"/>
              <a:buChar char="•"/>
              <a:defRPr sz="2000"/>
            </a:lvl2pPr>
            <a:lvl3pPr marL="1257300" indent="-342900">
              <a:buClr>
                <a:srgbClr val="02846E"/>
              </a:buClr>
              <a:buFont typeface="Arial" panose="020B0604020202020204" pitchFamily="34" charset="0"/>
              <a:buChar char="•"/>
              <a:defRPr sz="2000"/>
            </a:lvl3pPr>
            <a:lvl4pPr marL="1714500" indent="-342900">
              <a:buClr>
                <a:srgbClr val="02846E"/>
              </a:buClr>
              <a:buFont typeface="Arial" panose="020B0604020202020204" pitchFamily="34" charset="0"/>
              <a:buChar char="•"/>
              <a:defRPr sz="2000"/>
            </a:lvl4pPr>
            <a:lvl5pPr marL="2171700" indent="-342900">
              <a:buClr>
                <a:srgbClr val="02846E"/>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DE27D206-61A0-5414-5256-CF58651158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BA4468EB-1775-2F98-2D2F-FB0E1D96CC1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6285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634BBB6-9663-4E9A-90F4-1057F113968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585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846E"/>
              </a:buClr>
              <a:buFont typeface="Wingdings" panose="05000000000000000000" pitchFamily="2" charset="2"/>
              <a:buChar char="§"/>
              <a:defRPr/>
            </a:lvl1pPr>
            <a:lvl2pPr marL="800100" indent="-342900">
              <a:buClr>
                <a:srgbClr val="02846E"/>
              </a:buClr>
              <a:buFont typeface="Wingdings" panose="05000000000000000000" pitchFamily="2" charset="2"/>
              <a:buChar char="§"/>
              <a:defRPr/>
            </a:lvl2pPr>
            <a:lvl3pPr marL="1257300" indent="-342900">
              <a:buClr>
                <a:srgbClr val="02846E"/>
              </a:buClr>
              <a:buFont typeface="Wingdings" panose="05000000000000000000" pitchFamily="2" charset="2"/>
              <a:buChar char="§"/>
              <a:defRPr/>
            </a:lvl3pPr>
            <a:lvl4pPr marL="1714500" indent="-342900">
              <a:buClr>
                <a:srgbClr val="02846E"/>
              </a:buClr>
              <a:buFont typeface="Wingdings" panose="05000000000000000000" pitchFamily="2" charset="2"/>
              <a:buChar char="§"/>
              <a:defRPr/>
            </a:lvl4pPr>
            <a:lvl5pPr marL="2171700" indent="-342900">
              <a:buClr>
                <a:srgbClr val="02846E"/>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530372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846E"/>
              </a:buClr>
              <a:buFont typeface="Wingdings" panose="05000000000000000000" pitchFamily="2" charset="2"/>
              <a:buChar char="§"/>
              <a:defRPr sz="1800"/>
            </a:lvl2pPr>
            <a:lvl3pPr marL="896938" indent="-342900">
              <a:buClr>
                <a:srgbClr val="02846E"/>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2F25DB83-95C3-0652-DBFD-85D9A3F8422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02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4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38691-9BA7-52D2-F589-D8E6F2DF3AE0}"/>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846E"/>
                </a:solidFill>
              </a:defRPr>
            </a:lvl1pPr>
            <a:lvl2pPr marL="800100" indent="-342900">
              <a:buClr>
                <a:srgbClr val="302B8D"/>
              </a:buClr>
              <a:buFont typeface="Wingdings" panose="05000000000000000000" pitchFamily="2" charset="2"/>
              <a:buChar char="§"/>
              <a:defRPr>
                <a:solidFill>
                  <a:srgbClr val="02846E"/>
                </a:solidFill>
              </a:defRPr>
            </a:lvl2pPr>
            <a:lvl3pPr marL="1257300" indent="-342900">
              <a:buClr>
                <a:srgbClr val="302B8D"/>
              </a:buClr>
              <a:buFont typeface="Wingdings" panose="05000000000000000000" pitchFamily="2" charset="2"/>
              <a:buChar char="§"/>
              <a:defRPr>
                <a:solidFill>
                  <a:srgbClr val="02846E"/>
                </a:solidFill>
              </a:defRPr>
            </a:lvl3pPr>
            <a:lvl4pPr marL="1714500" indent="-342900">
              <a:buClr>
                <a:srgbClr val="302B8D"/>
              </a:buClr>
              <a:buFont typeface="Wingdings" panose="05000000000000000000" pitchFamily="2" charset="2"/>
              <a:buChar char="§"/>
              <a:defRPr>
                <a:solidFill>
                  <a:srgbClr val="02846E"/>
                </a:solidFill>
              </a:defRPr>
            </a:lvl4pPr>
            <a:lvl5pPr marL="2171700" indent="-342900">
              <a:buClr>
                <a:srgbClr val="302B8D"/>
              </a:buClr>
              <a:buFont typeface="Wingdings" panose="05000000000000000000" pitchFamily="2" charset="2"/>
              <a:buChar char="§"/>
              <a:defRPr>
                <a:solidFill>
                  <a:srgbClr val="0284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137937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4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417476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4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39765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Title no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9343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Smoking outline">
            <a:extLst>
              <a:ext uri="{FF2B5EF4-FFF2-40B4-BE49-F238E27FC236}">
                <a16:creationId xmlns:a16="http://schemas.microsoft.com/office/drawing/2014/main" id="{0717FF19-AF78-5415-FA7D-38B3CEE9AE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791" y="3212976"/>
            <a:ext cx="2150418" cy="2150418"/>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Title alcohol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Bottle outline">
            <a:extLst>
              <a:ext uri="{FF2B5EF4-FFF2-40B4-BE49-F238E27FC236}">
                <a16:creationId xmlns:a16="http://schemas.microsoft.com/office/drawing/2014/main" id="{4F7CC166-1AED-BFA8-B75D-0829B55C9E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876" y="3185243"/>
            <a:ext cx="2232248" cy="2232248"/>
          </a:xfrm>
          <a:prstGeom prst="rect">
            <a:avLst/>
          </a:prstGeom>
        </p:spPr>
      </p:pic>
    </p:spTree>
    <p:extLst>
      <p:ext uri="{BB962C8B-B14F-4D97-AF65-F5344CB8AC3E}">
        <p14:creationId xmlns:p14="http://schemas.microsoft.com/office/powerpoint/2010/main" val="402480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5 Title alcohol house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ouse outline">
            <a:extLst>
              <a:ext uri="{FF2B5EF4-FFF2-40B4-BE49-F238E27FC236}">
                <a16:creationId xmlns:a16="http://schemas.microsoft.com/office/drawing/2014/main" id="{44C3895C-5999-5A8B-F777-8E0A2511C1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2954318"/>
            <a:ext cx="2617440" cy="2617440"/>
          </a:xfrm>
          <a:prstGeom prst="rect">
            <a:avLst/>
          </a:prstGeom>
        </p:spPr>
      </p:pic>
    </p:spTree>
    <p:extLst>
      <p:ext uri="{BB962C8B-B14F-4D97-AF65-F5344CB8AC3E}">
        <p14:creationId xmlns:p14="http://schemas.microsoft.com/office/powerpoint/2010/main" val="353659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5 Title fruit and veg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3" name="Graphic 2" descr="Apple outline">
            <a:extLst>
              <a:ext uri="{FF2B5EF4-FFF2-40B4-BE49-F238E27FC236}">
                <a16:creationId xmlns:a16="http://schemas.microsoft.com/office/drawing/2014/main" id="{EFC2B505-078A-CA42-3897-7114FFE9F2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3071827"/>
            <a:ext cx="2617440" cy="2617440"/>
          </a:xfrm>
          <a:prstGeom prst="rect">
            <a:avLst/>
          </a:prstGeom>
        </p:spPr>
      </p:pic>
    </p:spTree>
    <p:extLst>
      <p:ext uri="{BB962C8B-B14F-4D97-AF65-F5344CB8AC3E}">
        <p14:creationId xmlns:p14="http://schemas.microsoft.com/office/powerpoint/2010/main" val="224890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5 Title not enough foo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Fork and knife outline">
            <a:extLst>
              <a:ext uri="{FF2B5EF4-FFF2-40B4-BE49-F238E27FC236}">
                <a16:creationId xmlns:a16="http://schemas.microsoft.com/office/drawing/2014/main" id="{F68C9698-22EA-071A-D0AB-197F34D1C16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5866" y="3212976"/>
            <a:ext cx="2260267" cy="2260267"/>
          </a:xfrm>
          <a:prstGeom prst="rect">
            <a:avLst/>
          </a:prstGeom>
        </p:spPr>
      </p:pic>
    </p:spTree>
    <p:extLst>
      <p:ext uri="{BB962C8B-B14F-4D97-AF65-F5344CB8AC3E}">
        <p14:creationId xmlns:p14="http://schemas.microsoft.com/office/powerpoint/2010/main" val="860397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5 Title reduced mea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3" name="Graphic 2" descr="Table setting outline">
            <a:extLst>
              <a:ext uri="{FF2B5EF4-FFF2-40B4-BE49-F238E27FC236}">
                <a16:creationId xmlns:a16="http://schemas.microsoft.com/office/drawing/2014/main" id="{0DD5CCD1-77A0-3277-F579-5918B82738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1288" y="2690007"/>
            <a:ext cx="3349423" cy="3349423"/>
          </a:xfrm>
          <a:prstGeom prst="rect">
            <a:avLst/>
          </a:prstGeom>
        </p:spPr>
      </p:pic>
    </p:spTree>
    <p:extLst>
      <p:ext uri="{BB962C8B-B14F-4D97-AF65-F5344CB8AC3E}">
        <p14:creationId xmlns:p14="http://schemas.microsoft.com/office/powerpoint/2010/main" val="16307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rmatted">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8552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E15E05"/>
              </a:buClr>
              <a:buFont typeface="Arial" panose="020B0604020202020204" pitchFamily="34" charset="0"/>
              <a:buNone/>
              <a:defRPr sz="2000"/>
            </a:lvl1pPr>
            <a:lvl2pPr marL="342900" indent="-342900">
              <a:buClr>
                <a:srgbClr val="E15E05"/>
              </a:buClr>
              <a:buFont typeface="Arial" panose="020B0604020202020204" pitchFamily="34" charset="0"/>
              <a:buChar char="•"/>
              <a:defRPr sz="2000"/>
            </a:lvl2pPr>
            <a:lvl3pPr marL="1257300" indent="-342900">
              <a:buClr>
                <a:srgbClr val="E15E05"/>
              </a:buClr>
              <a:buFont typeface="Arial" panose="020B0604020202020204" pitchFamily="34" charset="0"/>
              <a:buChar char="•"/>
              <a:defRPr sz="2000"/>
            </a:lvl3pPr>
            <a:lvl4pPr marL="1714500" indent="-342900">
              <a:buClr>
                <a:srgbClr val="E15E05"/>
              </a:buClr>
              <a:buFont typeface="Arial" panose="020B0604020202020204" pitchFamily="34" charset="0"/>
              <a:buChar char="•"/>
              <a:defRPr sz="2000"/>
            </a:lvl4pPr>
            <a:lvl5pPr marL="2171700" indent="-342900">
              <a:buClr>
                <a:srgbClr val="E15E05"/>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1B3A2AA-8A00-223C-961C-48DE1189AE6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28172F14-EC9F-4A23-D54F-F20E55FC4ADE}"/>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497984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5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573849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5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Clr>
                <a:srgbClr val="E15E05"/>
              </a:buClr>
              <a:buFont typeface="Wingdings" panose="05000000000000000000" pitchFamily="2" charset="2"/>
              <a:buChar char="§"/>
              <a:defRPr sz="2200"/>
            </a:lvl2pPr>
            <a:lvl3pPr marL="1257300" indent="-342900">
              <a:buClr>
                <a:srgbClr val="E15E05"/>
              </a:buClr>
              <a:buFont typeface="Wingdings" panose="05000000000000000000" pitchFamily="2" charset="2"/>
              <a:buChar char="§"/>
              <a:defRPr sz="2200"/>
            </a:lvl3pPr>
            <a:lvl4pPr marL="1714500" indent="-342900">
              <a:buClr>
                <a:srgbClr val="E15E05"/>
              </a:buClr>
              <a:buFont typeface="Wingdings" panose="05000000000000000000" pitchFamily="2" charset="2"/>
              <a:buChar char="§"/>
              <a:defRPr sz="2200"/>
            </a:lvl4pPr>
            <a:lvl5pPr marL="2171700" indent="-342900">
              <a:buClr>
                <a:srgbClr val="E15E05"/>
              </a:buClr>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E15E05"/>
              </a:buClr>
              <a:buFont typeface="Wingdings" panose="05000000000000000000" pitchFamily="2" charset="2"/>
              <a:buChar char="§"/>
              <a:defRPr/>
            </a:lvl1pPr>
            <a:lvl2pPr marL="800100" indent="-342900">
              <a:buClr>
                <a:srgbClr val="E15E05"/>
              </a:buClr>
              <a:buFont typeface="Wingdings" panose="05000000000000000000" pitchFamily="2" charset="2"/>
              <a:buChar char="§"/>
              <a:defRPr/>
            </a:lvl2pPr>
            <a:lvl3pPr marL="1257300" indent="-342900">
              <a:buClr>
                <a:srgbClr val="E15E05"/>
              </a:buClr>
              <a:buFont typeface="Wingdings" panose="05000000000000000000" pitchFamily="2" charset="2"/>
              <a:buChar char="§"/>
              <a:defRPr/>
            </a:lvl3pPr>
            <a:lvl4pPr marL="1714500" indent="-342900">
              <a:buClr>
                <a:srgbClr val="E15E05"/>
              </a:buClr>
              <a:buFont typeface="Wingdings" panose="05000000000000000000" pitchFamily="2" charset="2"/>
              <a:buChar char="§"/>
              <a:defRPr/>
            </a:lvl4pPr>
            <a:lvl5pPr marL="2171700" indent="-342900">
              <a:buClr>
                <a:srgbClr val="E15E0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54758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5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E15E05"/>
              </a:buClr>
              <a:buFont typeface="Wingdings" panose="05000000000000000000" pitchFamily="2" charset="2"/>
              <a:buChar char="§"/>
              <a:defRPr sz="1800"/>
            </a:lvl2pPr>
            <a:lvl3pPr marL="896938" indent="-342900">
              <a:buClr>
                <a:srgbClr val="E15E05"/>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E6B2B2E4-DE6F-8204-621B-C489203B86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23684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5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514CC9-2273-95D7-55AE-2956476D47F0}"/>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E15E05"/>
                </a:solidFill>
              </a:defRPr>
            </a:lvl1pPr>
            <a:lvl2pPr marL="800100" indent="-342900">
              <a:buClr>
                <a:srgbClr val="302B8D"/>
              </a:buClr>
              <a:buFont typeface="Wingdings" panose="05000000000000000000" pitchFamily="2" charset="2"/>
              <a:buChar char="§"/>
              <a:defRPr>
                <a:solidFill>
                  <a:srgbClr val="E15E05"/>
                </a:solidFill>
              </a:defRPr>
            </a:lvl2pPr>
            <a:lvl3pPr marL="1257300" indent="-342900">
              <a:buClr>
                <a:srgbClr val="302B8D"/>
              </a:buClr>
              <a:buFont typeface="Wingdings" panose="05000000000000000000" pitchFamily="2" charset="2"/>
              <a:buChar char="§"/>
              <a:defRPr>
                <a:solidFill>
                  <a:srgbClr val="E15E05"/>
                </a:solidFill>
              </a:defRPr>
            </a:lvl3pPr>
            <a:lvl4pPr marL="1714500" indent="-342900">
              <a:buClr>
                <a:srgbClr val="302B8D"/>
              </a:buClr>
              <a:buFont typeface="Wingdings" panose="05000000000000000000" pitchFamily="2" charset="2"/>
              <a:buChar char="§"/>
              <a:defRPr>
                <a:solidFill>
                  <a:srgbClr val="E15E05"/>
                </a:solidFill>
              </a:defRPr>
            </a:lvl4pPr>
            <a:lvl5pPr marL="2171700" indent="-342900">
              <a:buClr>
                <a:srgbClr val="302B8D"/>
              </a:buClr>
              <a:buFont typeface="Wingdings" panose="05000000000000000000" pitchFamily="2" charset="2"/>
              <a:buChar char="§"/>
              <a:defRPr>
                <a:solidFill>
                  <a:srgbClr val="E15E0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070001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5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918140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5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824526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6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d with gears outline">
            <a:extLst>
              <a:ext uri="{FF2B5EF4-FFF2-40B4-BE49-F238E27FC236}">
                <a16:creationId xmlns:a16="http://schemas.microsoft.com/office/drawing/2014/main" id="{EBACD40A-5E05-8A62-842E-25D865199E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867" y="3284984"/>
            <a:ext cx="2196265" cy="2196265"/>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6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D40243"/>
              </a:buClr>
              <a:buFont typeface="Arial" panose="020B0604020202020204" pitchFamily="34" charset="0"/>
              <a:buNone/>
              <a:defRPr sz="2000"/>
            </a:lvl1pPr>
            <a:lvl2pPr marL="342900" indent="-342900">
              <a:buClr>
                <a:srgbClr val="D40243"/>
              </a:buClr>
              <a:buFont typeface="Arial" panose="020B0604020202020204" pitchFamily="34" charset="0"/>
              <a:buChar char="•"/>
              <a:defRPr sz="2000"/>
            </a:lvl2pPr>
            <a:lvl3pPr marL="1257300" indent="-342900">
              <a:buClr>
                <a:srgbClr val="D40243"/>
              </a:buClr>
              <a:buFont typeface="Arial" panose="020B0604020202020204" pitchFamily="34" charset="0"/>
              <a:buChar char="•"/>
              <a:defRPr sz="2000"/>
            </a:lvl3pPr>
            <a:lvl4pPr marL="1714500" indent="-342900">
              <a:buClr>
                <a:srgbClr val="D40243"/>
              </a:buClr>
              <a:buFont typeface="Arial" panose="020B0604020202020204" pitchFamily="34" charset="0"/>
              <a:buChar char="•"/>
              <a:defRPr sz="2000"/>
            </a:lvl4pPr>
            <a:lvl5pPr marL="2171700" indent="-342900">
              <a:buClr>
                <a:srgbClr val="D40243"/>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45D8496-A435-E77B-CCF3-E996E985B2F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E1BAA9A6-16CF-113C-7348-DC84B829731D}"/>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80023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6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A0EE9CA2-CE97-58AE-2679-D1BD129A840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23567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equalitie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Top">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11643084" cy="933124"/>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ft">
            <a:extLst>
              <a:ext uri="{FF2B5EF4-FFF2-40B4-BE49-F238E27FC236}">
                <a16:creationId xmlns:a16="http://schemas.microsoft.com/office/drawing/2014/main" id="{86F5A001-FB85-7DD4-6493-31F3DD79823B}"/>
              </a:ext>
            </a:extLst>
          </p:cNvPr>
          <p:cNvSpPr>
            <a:spLocks noGrp="1"/>
          </p:cNvSpPr>
          <p:nvPr>
            <p:ph sz="quarter" idx="21"/>
          </p:nvPr>
        </p:nvSpPr>
        <p:spPr>
          <a:xfrm>
            <a:off x="274458"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a:extLst>
              <a:ext uri="{FF2B5EF4-FFF2-40B4-BE49-F238E27FC236}">
                <a16:creationId xmlns:a16="http://schemas.microsoft.com/office/drawing/2014/main" id="{9DBFA562-7847-8433-6677-AD7430E9EBD9}"/>
              </a:ext>
            </a:extLst>
          </p:cNvPr>
          <p:cNvSpPr>
            <a:spLocks noGrp="1"/>
          </p:cNvSpPr>
          <p:nvPr>
            <p:ph sz="quarter" idx="22"/>
          </p:nvPr>
        </p:nvSpPr>
        <p:spPr>
          <a:xfrm>
            <a:off x="6239272"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4990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6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C00000"/>
              </a:buClr>
              <a:buFont typeface="Wingdings" panose="05000000000000000000" pitchFamily="2" charset="2"/>
              <a:buChar char="§"/>
              <a:defRPr/>
            </a:lvl1pPr>
            <a:lvl2pPr marL="800100" indent="-342900">
              <a:buClr>
                <a:srgbClr val="C00000"/>
              </a:buClr>
              <a:buFont typeface="Wingdings" panose="05000000000000000000" pitchFamily="2" charset="2"/>
              <a:buChar char="§"/>
              <a:defRPr/>
            </a:lvl2pPr>
            <a:lvl3pPr marL="1257300" indent="-342900">
              <a:buClr>
                <a:srgbClr val="C00000"/>
              </a:buClr>
              <a:buFont typeface="Wingdings" panose="05000000000000000000" pitchFamily="2" charset="2"/>
              <a:buChar char="§"/>
              <a:defRPr/>
            </a:lvl3pPr>
            <a:lvl4pPr marL="1714500" indent="-342900">
              <a:buClr>
                <a:srgbClr val="C00000"/>
              </a:buClr>
              <a:buFont typeface="Wingdings" panose="05000000000000000000" pitchFamily="2" charset="2"/>
              <a:buChar char="§"/>
              <a:defRPr/>
            </a:lvl4pPr>
            <a:lvl5pPr marL="2171700" indent="-342900">
              <a:buClr>
                <a:srgbClr val="C00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5421706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6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D40243"/>
              </a:buClr>
              <a:buFont typeface="Wingdings" panose="05000000000000000000" pitchFamily="2" charset="2"/>
              <a:buChar char="§"/>
              <a:defRPr sz="1800"/>
            </a:lvl2pPr>
            <a:lvl3pPr marL="896938" indent="-342900">
              <a:buClr>
                <a:srgbClr val="D40243"/>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F0F8055A-D91E-DF72-BE0D-F2F7F62C35D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500904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6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EE68-37FF-8DAB-E10B-414F4D254444}"/>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D40243"/>
                </a:solidFill>
              </a:defRPr>
            </a:lvl1pPr>
            <a:lvl2pPr marL="800100" indent="-342900">
              <a:buClr>
                <a:srgbClr val="302B8D"/>
              </a:buClr>
              <a:buFont typeface="Wingdings" panose="05000000000000000000" pitchFamily="2" charset="2"/>
              <a:buChar char="§"/>
              <a:defRPr>
                <a:solidFill>
                  <a:srgbClr val="D40243"/>
                </a:solidFill>
              </a:defRPr>
            </a:lvl2pPr>
            <a:lvl3pPr marL="1257300" indent="-342900">
              <a:buClr>
                <a:srgbClr val="302B8D"/>
              </a:buClr>
              <a:buFont typeface="Wingdings" panose="05000000000000000000" pitchFamily="2" charset="2"/>
              <a:buChar char="§"/>
              <a:defRPr>
                <a:solidFill>
                  <a:srgbClr val="D40243"/>
                </a:solidFill>
              </a:defRPr>
            </a:lvl3pPr>
            <a:lvl4pPr marL="1714500" indent="-342900">
              <a:buClr>
                <a:srgbClr val="302B8D"/>
              </a:buClr>
              <a:buFont typeface="Wingdings" panose="05000000000000000000" pitchFamily="2" charset="2"/>
              <a:buChar char="§"/>
              <a:defRPr>
                <a:solidFill>
                  <a:srgbClr val="D40243"/>
                </a:solidFill>
              </a:defRPr>
            </a:lvl4pPr>
            <a:lvl5pPr marL="2171700" indent="-342900">
              <a:buClr>
                <a:srgbClr val="302B8D"/>
              </a:buClr>
              <a:buFont typeface="Wingdings" panose="05000000000000000000" pitchFamily="2" charset="2"/>
              <a:buChar char="§"/>
              <a:defRPr>
                <a:solidFill>
                  <a:srgbClr val="D402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48302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6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050920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6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585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WB Survey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Rectangle 24" descr="3) General health">
            <a:extLst>
              <a:ext uri="{FF2B5EF4-FFF2-40B4-BE49-F238E27FC236}">
                <a16:creationId xmlns:a16="http://schemas.microsoft.com/office/drawing/2014/main" id="{4C941E31-EE48-B78F-A3AA-3F53C7FB6087}"/>
              </a:ext>
            </a:extLst>
          </p:cNvPr>
          <p:cNvSpPr/>
          <p:nvPr userDrawn="1"/>
        </p:nvSpPr>
        <p:spPr>
          <a:xfrm>
            <a:off x="4203254" y="4377727"/>
            <a:ext cx="1751277" cy="1620000"/>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169DFA-7AEF-1AE5-2A5A-DD9391DD7D0F}"/>
              </a:ext>
            </a:extLst>
          </p:cNvPr>
          <p:cNvSpPr/>
          <p:nvPr userDrawn="1"/>
        </p:nvSpPr>
        <p:spPr>
          <a:xfrm>
            <a:off x="263352" y="4377727"/>
            <a:ext cx="1751277" cy="1620000"/>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F2B88D-6963-0F6E-96D7-1BC59201A75A}"/>
              </a:ext>
            </a:extLst>
          </p:cNvPr>
          <p:cNvSpPr/>
          <p:nvPr userDrawn="1"/>
        </p:nvSpPr>
        <p:spPr>
          <a:xfrm>
            <a:off x="2233303" y="4377727"/>
            <a:ext cx="1751277" cy="1620000"/>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4) COVID-19">
            <a:extLst>
              <a:ext uri="{FF2B5EF4-FFF2-40B4-BE49-F238E27FC236}">
                <a16:creationId xmlns:a16="http://schemas.microsoft.com/office/drawing/2014/main" id="{17DC5555-60FE-259E-468C-939DBEF3BA76}"/>
              </a:ext>
            </a:extLst>
          </p:cNvPr>
          <p:cNvSpPr/>
          <p:nvPr userDrawn="1"/>
        </p:nvSpPr>
        <p:spPr>
          <a:xfrm>
            <a:off x="6173205" y="4377727"/>
            <a:ext cx="1751277" cy="1620000"/>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descr="5) Risk factors">
            <a:extLst>
              <a:ext uri="{FF2B5EF4-FFF2-40B4-BE49-F238E27FC236}">
                <a16:creationId xmlns:a16="http://schemas.microsoft.com/office/drawing/2014/main" id="{8A7AF76F-70F2-3DD8-88BE-D28DA9AFD0AB}"/>
              </a:ext>
            </a:extLst>
          </p:cNvPr>
          <p:cNvSpPr/>
          <p:nvPr userDrawn="1"/>
        </p:nvSpPr>
        <p:spPr>
          <a:xfrm>
            <a:off x="8143156" y="4380447"/>
            <a:ext cx="1751277" cy="1620000"/>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6) Mental health and wellbeing">
            <a:extLst>
              <a:ext uri="{FF2B5EF4-FFF2-40B4-BE49-F238E27FC236}">
                <a16:creationId xmlns:a16="http://schemas.microsoft.com/office/drawing/2014/main" id="{002BBCCC-D9FA-FDF2-42D9-AEC10ECFFE39}"/>
              </a:ext>
            </a:extLst>
          </p:cNvPr>
          <p:cNvSpPr/>
          <p:nvPr userDrawn="1"/>
        </p:nvSpPr>
        <p:spPr>
          <a:xfrm>
            <a:off x="10113107" y="4382255"/>
            <a:ext cx="1751277" cy="1620000"/>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Heart with pulse outline">
            <a:extLst>
              <a:ext uri="{FF2B5EF4-FFF2-40B4-BE49-F238E27FC236}">
                <a16:creationId xmlns:a16="http://schemas.microsoft.com/office/drawing/2014/main" id="{525A5B59-9580-1AC7-C26F-22A9A0D2D4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347" y="4429142"/>
            <a:ext cx="1517169" cy="1517169"/>
          </a:xfrm>
          <a:prstGeom prst="rect">
            <a:avLst/>
          </a:prstGeom>
        </p:spPr>
      </p:pic>
      <p:pic>
        <p:nvPicPr>
          <p:cNvPr id="33" name="Graphic 32" descr="Head with gears outline">
            <a:extLst>
              <a:ext uri="{FF2B5EF4-FFF2-40B4-BE49-F238E27FC236}">
                <a16:creationId xmlns:a16="http://schemas.microsoft.com/office/drawing/2014/main" id="{60FB1429-D8DB-A93C-8116-EF813421B55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2555" y="4456051"/>
            <a:ext cx="1472380" cy="1472380"/>
          </a:xfrm>
          <a:prstGeom prst="rect">
            <a:avLst/>
          </a:prstGeom>
        </p:spPr>
      </p:pic>
      <p:pic>
        <p:nvPicPr>
          <p:cNvPr id="34" name="Graphic 33" descr="Agriculture outline">
            <a:extLst>
              <a:ext uri="{FF2B5EF4-FFF2-40B4-BE49-F238E27FC236}">
                <a16:creationId xmlns:a16="http://schemas.microsoft.com/office/drawing/2014/main" id="{E0A287A2-3947-F70A-F8F3-C910ECA066F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2751" y="4442837"/>
            <a:ext cx="1472380" cy="1472380"/>
          </a:xfrm>
          <a:prstGeom prst="rect">
            <a:avLst/>
          </a:prstGeom>
        </p:spPr>
      </p:pic>
      <p:pic>
        <p:nvPicPr>
          <p:cNvPr id="35" name="Graphic 34" descr="Germ outline">
            <a:extLst>
              <a:ext uri="{FF2B5EF4-FFF2-40B4-BE49-F238E27FC236}">
                <a16:creationId xmlns:a16="http://schemas.microsoft.com/office/drawing/2014/main" id="{0EACA3A7-6F2B-C47D-B10F-48DD94AC305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4413" y="4537188"/>
            <a:ext cx="1283678" cy="1283678"/>
          </a:xfrm>
          <a:prstGeom prst="rect">
            <a:avLst/>
          </a:prstGeom>
        </p:spPr>
      </p:pic>
      <p:pic>
        <p:nvPicPr>
          <p:cNvPr id="36" name="Graphic 35" descr="Smoking outline">
            <a:extLst>
              <a:ext uri="{FF2B5EF4-FFF2-40B4-BE49-F238E27FC236}">
                <a16:creationId xmlns:a16="http://schemas.microsoft.com/office/drawing/2014/main" id="{98F055E8-842E-40FE-42DA-10B77062461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4314" y="4537188"/>
            <a:ext cx="1068960" cy="1068960"/>
          </a:xfrm>
          <a:prstGeom prst="rect">
            <a:avLst/>
          </a:prstGeom>
        </p:spPr>
      </p:pic>
      <p:pic>
        <p:nvPicPr>
          <p:cNvPr id="37" name="Graphic 36" descr="Group of people with solid fill">
            <a:extLst>
              <a:ext uri="{FF2B5EF4-FFF2-40B4-BE49-F238E27FC236}">
                <a16:creationId xmlns:a16="http://schemas.microsoft.com/office/drawing/2014/main" id="{979A4E65-42C1-F986-10BD-C1F3BA7553F8}"/>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706" y="4529751"/>
            <a:ext cx="1298552" cy="1298552"/>
          </a:xfrm>
          <a:prstGeom prst="rect">
            <a:avLst/>
          </a:prstGeom>
        </p:spPr>
      </p:pic>
      <p:sp>
        <p:nvSpPr>
          <p:cNvPr id="41" name="Content">
            <a:extLst>
              <a:ext uri="{FF2B5EF4-FFF2-40B4-BE49-F238E27FC236}">
                <a16:creationId xmlns:a16="http://schemas.microsoft.com/office/drawing/2014/main" id="{2B13968D-1321-9B11-DD6D-BE2BE9FAB141}"/>
              </a:ext>
            </a:extLst>
          </p:cNvPr>
          <p:cNvSpPr>
            <a:spLocks noGrp="1"/>
          </p:cNvSpPr>
          <p:nvPr>
            <p:ph sz="quarter" idx="14"/>
          </p:nvPr>
        </p:nvSpPr>
        <p:spPr>
          <a:xfrm>
            <a:off x="274458" y="1280046"/>
            <a:ext cx="11643084" cy="236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pyright">
            <a:extLst>
              <a:ext uri="{FF2B5EF4-FFF2-40B4-BE49-F238E27FC236}">
                <a16:creationId xmlns:a16="http://schemas.microsoft.com/office/drawing/2014/main" id="{8783939F-809F-0BB3-DAF7-EFC4DAD66ED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Box 4" descr="1) Demographics">
            <a:extLst>
              <a:ext uri="{FF2B5EF4-FFF2-40B4-BE49-F238E27FC236}">
                <a16:creationId xmlns:a16="http://schemas.microsoft.com/office/drawing/2014/main" id="{10B8E8BA-3AE0-5767-F561-00928D744C33}"/>
              </a:ext>
            </a:extLst>
          </p:cNvPr>
          <p:cNvSpPr txBox="1"/>
          <p:nvPr userDrawn="1"/>
        </p:nvSpPr>
        <p:spPr>
          <a:xfrm>
            <a:off x="262257" y="3861681"/>
            <a:ext cx="1602855" cy="307777"/>
          </a:xfrm>
          <a:prstGeom prst="rect">
            <a:avLst/>
          </a:prstGeom>
          <a:noFill/>
        </p:spPr>
        <p:txBody>
          <a:bodyPr wrap="square">
            <a:spAutoFit/>
          </a:bodyPr>
          <a:lstStyle/>
          <a:p>
            <a:pPr marL="179388" indent="-179388">
              <a:buNone/>
            </a:pPr>
            <a:r>
              <a:rPr lang="en-GB" sz="1400" dirty="0"/>
              <a:t>1) Demographics</a:t>
            </a:r>
          </a:p>
        </p:txBody>
      </p:sp>
      <p:sp>
        <p:nvSpPr>
          <p:cNvPr id="7" name="TextBox 6" descr="2) Wider determinants">
            <a:extLst>
              <a:ext uri="{FF2B5EF4-FFF2-40B4-BE49-F238E27FC236}">
                <a16:creationId xmlns:a16="http://schemas.microsoft.com/office/drawing/2014/main" id="{A9C6D027-4D13-D83F-36ED-EC98D65D3CA3}"/>
              </a:ext>
            </a:extLst>
          </p:cNvPr>
          <p:cNvSpPr txBox="1"/>
          <p:nvPr userDrawn="1"/>
        </p:nvSpPr>
        <p:spPr>
          <a:xfrm>
            <a:off x="2224800" y="3861048"/>
            <a:ext cx="1602855" cy="523220"/>
          </a:xfrm>
          <a:prstGeom prst="rect">
            <a:avLst/>
          </a:prstGeom>
          <a:noFill/>
        </p:spPr>
        <p:txBody>
          <a:bodyPr wrap="square">
            <a:spAutoFit/>
          </a:bodyPr>
          <a:lstStyle/>
          <a:p>
            <a:pPr marL="179388" indent="-179388"/>
            <a:r>
              <a:rPr lang="en-GB" sz="1400" dirty="0"/>
              <a:t>2) Wider determinants</a:t>
            </a:r>
          </a:p>
        </p:txBody>
      </p:sp>
      <p:sp>
        <p:nvSpPr>
          <p:cNvPr id="8" name="TextBox 7">
            <a:extLst>
              <a:ext uri="{FF2B5EF4-FFF2-40B4-BE49-F238E27FC236}">
                <a16:creationId xmlns:a16="http://schemas.microsoft.com/office/drawing/2014/main" id="{56BFB868-69AC-FE46-9064-67FADB824841}"/>
              </a:ext>
            </a:extLst>
          </p:cNvPr>
          <p:cNvSpPr txBox="1"/>
          <p:nvPr userDrawn="1"/>
        </p:nvSpPr>
        <p:spPr>
          <a:xfrm>
            <a:off x="4199479" y="3861050"/>
            <a:ext cx="1602855" cy="307777"/>
          </a:xfrm>
          <a:prstGeom prst="rect">
            <a:avLst/>
          </a:prstGeom>
          <a:noFill/>
        </p:spPr>
        <p:txBody>
          <a:bodyPr wrap="square">
            <a:spAutoFit/>
          </a:bodyPr>
          <a:lstStyle/>
          <a:p>
            <a:pPr marL="179388" indent="-179388"/>
            <a:r>
              <a:rPr lang="en-GB" sz="1400" dirty="0"/>
              <a:t>3) General health</a:t>
            </a:r>
          </a:p>
        </p:txBody>
      </p:sp>
      <p:sp>
        <p:nvSpPr>
          <p:cNvPr id="9" name="TextBox 8">
            <a:extLst>
              <a:ext uri="{FF2B5EF4-FFF2-40B4-BE49-F238E27FC236}">
                <a16:creationId xmlns:a16="http://schemas.microsoft.com/office/drawing/2014/main" id="{CF9476CD-F7C7-AC4F-2C99-145F30B7173D}"/>
              </a:ext>
            </a:extLst>
          </p:cNvPr>
          <p:cNvSpPr txBox="1"/>
          <p:nvPr userDrawn="1"/>
        </p:nvSpPr>
        <p:spPr>
          <a:xfrm>
            <a:off x="6168477" y="3861049"/>
            <a:ext cx="1602855" cy="307777"/>
          </a:xfrm>
          <a:prstGeom prst="rect">
            <a:avLst/>
          </a:prstGeom>
          <a:noFill/>
        </p:spPr>
        <p:txBody>
          <a:bodyPr wrap="square">
            <a:spAutoFit/>
          </a:bodyPr>
          <a:lstStyle/>
          <a:p>
            <a:pPr marL="179388" indent="-179388"/>
            <a:r>
              <a:rPr lang="en-GB" sz="1400" dirty="0"/>
              <a:t>4) COVID-19</a:t>
            </a:r>
          </a:p>
        </p:txBody>
      </p:sp>
      <p:sp>
        <p:nvSpPr>
          <p:cNvPr id="10" name="TextBox 9">
            <a:extLst>
              <a:ext uri="{FF2B5EF4-FFF2-40B4-BE49-F238E27FC236}">
                <a16:creationId xmlns:a16="http://schemas.microsoft.com/office/drawing/2014/main" id="{835592DC-6CA1-F4BD-8726-437B2ACF85EF}"/>
              </a:ext>
            </a:extLst>
          </p:cNvPr>
          <p:cNvSpPr txBox="1"/>
          <p:nvPr userDrawn="1"/>
        </p:nvSpPr>
        <p:spPr>
          <a:xfrm>
            <a:off x="8143156" y="3861049"/>
            <a:ext cx="1602855" cy="307777"/>
          </a:xfrm>
          <a:prstGeom prst="rect">
            <a:avLst/>
          </a:prstGeom>
          <a:noFill/>
        </p:spPr>
        <p:txBody>
          <a:bodyPr wrap="square">
            <a:spAutoFit/>
          </a:bodyPr>
          <a:lstStyle/>
          <a:p>
            <a:pPr marL="179388" indent="-179388"/>
            <a:r>
              <a:rPr lang="en-GB" sz="1400" dirty="0"/>
              <a:t>5) Risk factors</a:t>
            </a:r>
          </a:p>
        </p:txBody>
      </p:sp>
      <p:sp>
        <p:nvSpPr>
          <p:cNvPr id="11" name="TextBox 10">
            <a:extLst>
              <a:ext uri="{FF2B5EF4-FFF2-40B4-BE49-F238E27FC236}">
                <a16:creationId xmlns:a16="http://schemas.microsoft.com/office/drawing/2014/main" id="{76B223C9-FB21-1F5F-A3B4-6D9F160CBF2A}"/>
              </a:ext>
            </a:extLst>
          </p:cNvPr>
          <p:cNvSpPr txBox="1"/>
          <p:nvPr userDrawn="1"/>
        </p:nvSpPr>
        <p:spPr>
          <a:xfrm>
            <a:off x="10105699" y="3861048"/>
            <a:ext cx="1602855" cy="523220"/>
          </a:xfrm>
          <a:prstGeom prst="rect">
            <a:avLst/>
          </a:prstGeom>
          <a:noFill/>
        </p:spPr>
        <p:txBody>
          <a:bodyPr wrap="square">
            <a:spAutoFit/>
          </a:bodyPr>
          <a:lstStyle/>
          <a:p>
            <a:pPr marL="179388" indent="-179388"/>
            <a:r>
              <a:rPr lang="en-GB" sz="1400" dirty="0"/>
              <a:t>6) Mental health and wellbeing</a:t>
            </a:r>
          </a:p>
        </p:txBody>
      </p:sp>
      <p:sp>
        <p:nvSpPr>
          <p:cNvPr id="12" name="Rectangle 11">
            <a:extLst>
              <a:ext uri="{FF2B5EF4-FFF2-40B4-BE49-F238E27FC236}">
                <a16:creationId xmlns:a16="http://schemas.microsoft.com/office/drawing/2014/main" id="{811B9DE6-3176-BCE0-14E4-4C629763BB2A}"/>
              </a:ext>
            </a:extLst>
          </p:cNvPr>
          <p:cNvSpPr/>
          <p:nvPr userDrawn="1"/>
        </p:nvSpPr>
        <p:spPr>
          <a:xfrm>
            <a:off x="274032" y="3870316"/>
            <a:ext cx="1732094" cy="558826"/>
          </a:xfrm>
          <a:prstGeom prst="rect">
            <a:avLst/>
          </a:prstGeom>
          <a:noFill/>
          <a:ln w="19050">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924A8F1-9625-F941-3A62-0E3FE992FC2F}"/>
              </a:ext>
            </a:extLst>
          </p:cNvPr>
          <p:cNvSpPr/>
          <p:nvPr userDrawn="1"/>
        </p:nvSpPr>
        <p:spPr>
          <a:xfrm>
            <a:off x="2238167" y="3875392"/>
            <a:ext cx="1732094" cy="558826"/>
          </a:xfrm>
          <a:prstGeom prst="rect">
            <a:avLst/>
          </a:prstGeom>
          <a:noFill/>
          <a:ln w="19050">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5C64F8C-1068-44B9-B258-2C30F513A38B}"/>
              </a:ext>
            </a:extLst>
          </p:cNvPr>
          <p:cNvSpPr/>
          <p:nvPr userDrawn="1"/>
        </p:nvSpPr>
        <p:spPr>
          <a:xfrm>
            <a:off x="4211822" y="3871844"/>
            <a:ext cx="1732094" cy="558826"/>
          </a:xfrm>
          <a:prstGeom prst="rect">
            <a:avLst/>
          </a:prstGeom>
          <a:noFill/>
          <a:ln w="19050">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AD32792-9F6B-CF52-6354-168FAC94C3B8}"/>
              </a:ext>
            </a:extLst>
          </p:cNvPr>
          <p:cNvSpPr/>
          <p:nvPr userDrawn="1"/>
        </p:nvSpPr>
        <p:spPr>
          <a:xfrm>
            <a:off x="6180205" y="3871204"/>
            <a:ext cx="1732094" cy="558826"/>
          </a:xfrm>
          <a:prstGeom prst="rect">
            <a:avLst/>
          </a:prstGeom>
          <a:noFill/>
          <a:ln w="19050">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FF831F-9157-E349-BFAE-E4906D9E715F}"/>
              </a:ext>
            </a:extLst>
          </p:cNvPr>
          <p:cNvSpPr/>
          <p:nvPr userDrawn="1"/>
        </p:nvSpPr>
        <p:spPr>
          <a:xfrm>
            <a:off x="8152747" y="3861048"/>
            <a:ext cx="1732094" cy="558826"/>
          </a:xfrm>
          <a:prstGeom prst="rect">
            <a:avLst/>
          </a:prstGeom>
          <a:noFill/>
          <a:ln w="19050">
            <a:solidFill>
              <a:srgbClr val="E15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673E55-8B29-B7D3-DE13-6745D2C0F5CA}"/>
              </a:ext>
            </a:extLst>
          </p:cNvPr>
          <p:cNvSpPr/>
          <p:nvPr userDrawn="1"/>
        </p:nvSpPr>
        <p:spPr>
          <a:xfrm>
            <a:off x="10121745" y="3875392"/>
            <a:ext cx="1732094" cy="558826"/>
          </a:xfrm>
          <a:prstGeom prst="rect">
            <a:avLst/>
          </a:prstGeom>
          <a:noFill/>
          <a:ln w="19050">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0862102" cy="652933"/>
          </a:xfrm>
        </p:spPr>
        <p:txBody>
          <a:bodyPr/>
          <a:lstStyle/>
          <a:p>
            <a:r>
              <a:rPr lang="en-US"/>
              <a:t>Click to edit Master title style</a:t>
            </a:r>
            <a:endParaRPr lang="en-GB"/>
          </a:p>
        </p:txBody>
      </p:sp>
      <p:sp>
        <p:nvSpPr>
          <p:cNvPr id="5" name="Table">
            <a:extLst>
              <a:ext uri="{FF2B5EF4-FFF2-40B4-BE49-F238E27FC236}">
                <a16:creationId xmlns:a16="http://schemas.microsoft.com/office/drawing/2014/main" id="{5F385388-F8D2-495F-9084-B3DA0A42DC55}"/>
              </a:ext>
            </a:extLst>
          </p:cNvPr>
          <p:cNvSpPr>
            <a:spLocks noGrp="1"/>
          </p:cNvSpPr>
          <p:nvPr>
            <p:ph sz="quarter" idx="14"/>
          </p:nvPr>
        </p:nvSpPr>
        <p:spPr>
          <a:xfrm>
            <a:off x="274458" y="1740384"/>
            <a:ext cx="11643084" cy="500098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606" y="598282"/>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gend">
            <a:extLst>
              <a:ext uri="{FF2B5EF4-FFF2-40B4-BE49-F238E27FC236}">
                <a16:creationId xmlns:a16="http://schemas.microsoft.com/office/drawing/2014/main" id="{C8984CB3-220C-C9A0-73F0-79DE670303F4}"/>
              </a:ext>
            </a:extLst>
          </p:cNvPr>
          <p:cNvSpPr txBox="1"/>
          <p:nvPr userDrawn="1"/>
        </p:nvSpPr>
        <p:spPr>
          <a:xfrm>
            <a:off x="8325180" y="1313651"/>
            <a:ext cx="3589294" cy="288032"/>
          </a:xfrm>
          <a:prstGeom prst="rect">
            <a:avLst/>
          </a:prstGeom>
          <a:noFill/>
          <a:ln>
            <a:solidFill>
              <a:srgbClr val="AAAAAA"/>
            </a:solidFill>
          </a:ln>
        </p:spPr>
        <p:txBody>
          <a:bodyPr wrap="square" rtlCol="0">
            <a:spAutoFit/>
          </a:bodyPr>
          <a:lstStyle/>
          <a:p>
            <a:pPr algn="r"/>
            <a:r>
              <a:rPr lang="en-GB" sz="1200" dirty="0"/>
              <a:t>Compared</a:t>
            </a:r>
            <a:r>
              <a:rPr lang="en-GB" sz="1200" baseline="0" dirty="0"/>
              <a:t> to Medway: </a:t>
            </a: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endParaRPr lang="en-GB" sz="1200" dirty="0"/>
          </a:p>
        </p:txBody>
      </p:sp>
      <p:sp>
        <p:nvSpPr>
          <p:cNvPr id="9" name="Text">
            <a:extLst>
              <a:ext uri="{FF2B5EF4-FFF2-40B4-BE49-F238E27FC236}">
                <a16:creationId xmlns:a16="http://schemas.microsoft.com/office/drawing/2014/main" id="{FAD86113-00BA-0DFE-9C3E-7FE3DBD2AA61}"/>
              </a:ext>
            </a:extLst>
          </p:cNvPr>
          <p:cNvSpPr>
            <a:spLocks noGrp="1"/>
          </p:cNvSpPr>
          <p:nvPr>
            <p:ph sz="quarter" idx="21" hasCustomPrompt="1"/>
          </p:nvPr>
        </p:nvSpPr>
        <p:spPr>
          <a:xfrm>
            <a:off x="277526" y="1211568"/>
            <a:ext cx="7978714" cy="377131"/>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XX</a:t>
            </a:r>
          </a:p>
        </p:txBody>
      </p:sp>
    </p:spTree>
    <p:extLst>
      <p:ext uri="{BB962C8B-B14F-4D97-AF65-F5344CB8AC3E}">
        <p14:creationId xmlns:p14="http://schemas.microsoft.com/office/powerpoint/2010/main" val="75774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roup of people with solid fill">
            <a:extLst>
              <a:ext uri="{FF2B5EF4-FFF2-40B4-BE49-F238E27FC236}">
                <a16:creationId xmlns:a16="http://schemas.microsoft.com/office/drawing/2014/main" id="{1DB4683C-7483-A6AF-27B5-F796DD6C96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3383" y="3131710"/>
            <a:ext cx="2445234" cy="2445234"/>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22" r:id="rId5"/>
    <p:sldLayoutId id="2147483723" r:id="rId6"/>
    <p:sldLayoutId id="2147483678" r:id="rId7"/>
    <p:sldLayoutId id="2147483724" r:id="rId8"/>
    <p:sldLayoutId id="2147483667" r:id="rId9"/>
    <p:sldLayoutId id="2147483672" r:id="rId10"/>
    <p:sldLayoutId id="2147483679" r:id="rId11"/>
    <p:sldLayoutId id="2147483692" r:id="rId12"/>
    <p:sldLayoutId id="2147483730" r:id="rId13"/>
    <p:sldLayoutId id="2147483693" r:id="rId14"/>
    <p:sldLayoutId id="2147483716" r:id="rId15"/>
    <p:sldLayoutId id="2147483690" r:id="rId16"/>
    <p:sldLayoutId id="2147483666" r:id="rId17"/>
    <p:sldLayoutId id="2147483674" r:id="rId18"/>
    <p:sldLayoutId id="2147483680" r:id="rId19"/>
    <p:sldLayoutId id="2147483694" r:id="rId20"/>
    <p:sldLayoutId id="2147483689" r:id="rId21"/>
    <p:sldLayoutId id="2147483717" r:id="rId22"/>
    <p:sldLayoutId id="2147483706" r:id="rId23"/>
    <p:sldLayoutId id="2147483707" r:id="rId24"/>
    <p:sldLayoutId id="2147483668" r:id="rId25"/>
    <p:sldLayoutId id="2147483727" r:id="rId26"/>
    <p:sldLayoutId id="2147483728" r:id="rId27"/>
    <p:sldLayoutId id="2147483673" r:id="rId28"/>
    <p:sldLayoutId id="2147483681" r:id="rId29"/>
    <p:sldLayoutId id="2147483695" r:id="rId30"/>
    <p:sldLayoutId id="2147483688" r:id="rId31"/>
    <p:sldLayoutId id="2147483718" r:id="rId32"/>
    <p:sldLayoutId id="2147483708" r:id="rId33"/>
    <p:sldLayoutId id="2147483709" r:id="rId34"/>
    <p:sldLayoutId id="2147483669" r:id="rId35"/>
    <p:sldLayoutId id="2147483675" r:id="rId36"/>
    <p:sldLayoutId id="2147483682" r:id="rId37"/>
    <p:sldLayoutId id="2147483696" r:id="rId38"/>
    <p:sldLayoutId id="2147483687" r:id="rId39"/>
    <p:sldLayoutId id="2147483719" r:id="rId40"/>
    <p:sldLayoutId id="2147483710" r:id="rId41"/>
    <p:sldLayoutId id="2147483711" r:id="rId42"/>
    <p:sldLayoutId id="2147483729" r:id="rId43"/>
    <p:sldLayoutId id="2147483670" r:id="rId44"/>
    <p:sldLayoutId id="2147483725" r:id="rId45"/>
    <p:sldLayoutId id="2147483726" r:id="rId46"/>
    <p:sldLayoutId id="2147483731" r:id="rId47"/>
    <p:sldLayoutId id="2147483732" r:id="rId48"/>
    <p:sldLayoutId id="2147483733" r:id="rId49"/>
    <p:sldLayoutId id="2147483676" r:id="rId50"/>
    <p:sldLayoutId id="2147483683" r:id="rId51"/>
    <p:sldLayoutId id="2147483691" r:id="rId52"/>
    <p:sldLayoutId id="2147483686" r:id="rId53"/>
    <p:sldLayoutId id="2147483720" r:id="rId54"/>
    <p:sldLayoutId id="2147483712" r:id="rId55"/>
    <p:sldLayoutId id="2147483713" r:id="rId56"/>
    <p:sldLayoutId id="2147483671" r:id="rId57"/>
    <p:sldLayoutId id="2147483677" r:id="rId58"/>
    <p:sldLayoutId id="2147483684" r:id="rId59"/>
    <p:sldLayoutId id="2147483697" r:id="rId60"/>
    <p:sldLayoutId id="2147483685" r:id="rId61"/>
    <p:sldLayoutId id="2147483721" r:id="rId62"/>
    <p:sldLayoutId id="2147483714" r:id="rId63"/>
    <p:sldLayoutId id="2147483715" r:id="rId64"/>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5.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6.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5.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6.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268760"/>
            <a:ext cx="10363200" cy="1470025"/>
          </a:xfrm>
        </p:spPr>
        <p:txBody>
          <a:bodyPr/>
          <a:lstStyle/>
          <a:p>
            <a:r>
              <a:t>Medway Health and Wellbeing Survey</a:t>
            </a:r>
          </a:p>
        </p:txBody>
      </p:sp>
      <p:sp>
        <p:nvSpPr>
          <p:cNvPr id="3" name="Subtitle"/>
          <p:cNvSpPr>
            <a:spLocks noGrp="1"/>
          </p:cNvSpPr>
          <p:nvPr>
            <p:ph type="subTitle" idx="1"/>
          </p:nvPr>
        </p:nvSpPr>
        <p:spPr>
          <a:xfrm>
            <a:off x="1828800" y="3886200"/>
            <a:ext cx="8534400" cy="1752600"/>
          </a:xfrm>
        </p:spPr>
        <p:txBody>
          <a:bodyPr/>
          <a:lstStyle/>
          <a:p>
            <a:r>
              <a:t>Medway Council
Public Health Intelligence Team
15/08/2023</a:t>
            </a:r>
          </a:p>
        </p:txBody>
      </p:sp>
      <p:sp>
        <p:nvSpPr>
          <p:cNvPr id="4" name="Type"/>
          <p:cNvSpPr>
            <a:spLocks noGrp="1"/>
          </p:cNvSpPr>
          <p:nvPr>
            <p:ph sz="quarter" idx="14"/>
          </p:nvPr>
        </p:nvSpPr>
        <p:spPr>
          <a:xfrm>
            <a:off x="914400" y="2744802"/>
            <a:ext cx="10363200" cy="1141398"/>
          </a:xfrm>
        </p:spPr>
        <p:txBody>
          <a:bodyPr/>
          <a:lstStyle/>
          <a:p>
            <a:r>
              <a:t>Alcohol Analysis</a:t>
            </a:r>
          </a:p>
        </p:txBody>
      </p:sp>
      <p:sp>
        <p:nvSpPr>
          <p:cNvPr id="5" name="Footer"/>
          <p:cNvSpPr>
            <a:spLocks noGrp="1"/>
          </p:cNvSpPr>
          <p:nvPr>
            <p:ph type="ftr" sz="quarter" idx="11"/>
          </p:nvPr>
        </p:nvSpPr>
        <p:spPr>
          <a:xfrm>
            <a:off x="10416480" y="122083"/>
            <a:ext cx="1645078" cy="365126"/>
          </a:xfrm>
        </p:spPr>
        <p:txBody>
          <a:bodyPr/>
          <a:lstStyle/>
          <a:p>
            <a:r>
              <a:t>Version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Alcohol consumption</a:t>
            </a:r>
          </a:p>
        </p:txBody>
      </p:sp>
      <p:sp>
        <p:nvSpPr>
          <p:cNvPr id="3" name="Slide Number"/>
          <p:cNvSpPr>
            <a:spLocks noGrp="1"/>
          </p:cNvSpPr>
          <p:nvPr>
            <p:ph type="sldNum" sz="quarter" idx="12"/>
          </p:nvPr>
        </p:nvSpPr>
        <p:spPr>
          <a:xfrm>
            <a:off x="10433" y="-252920"/>
            <a:ext cx="1440000" cy="365125"/>
          </a:xfrm>
        </p:spPr>
        <p:txBody>
          <a:bodyPr/>
          <a:lstStyle/>
          <a:p>
            <a: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 consumption</a:t>
            </a:r>
          </a:p>
        </p:txBody>
      </p:sp>
      <p:sp>
        <p:nvSpPr>
          <p:cNvPr id="3" name="Slide Number"/>
          <p:cNvSpPr>
            <a:spLocks noGrp="1"/>
          </p:cNvSpPr>
          <p:nvPr>
            <p:ph type="sldNum" sz="quarter" idx="12"/>
          </p:nvPr>
        </p:nvSpPr>
        <p:spPr>
          <a:xfrm>
            <a:off x="15304" y="34131"/>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I don't drink alcohol', the unweighted survey value was 40.5% and the weighted survey value was 39.3%. In the category '14 units or less', the unweighted survey value was 50.6% and the weighted survey value was 51.4%. In the category '15 - 35 units', the unweighted survey value was 7.9% and the weighted survey value was 8.4%. In the category 'More than 35 units', the unweighted survey value was 1.0% and the weighted survey value was 0.8%."/>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51.4% of Medway adults consume 14 units of alcohol or less a week, 8.4% consume 15 - 35 units, 0.8% consume more than 35 units, and 39.3% do not drink alcohol.</a:t>
            </a:r>
          </a:p>
          <a:p>
            <a:pPr lvl="1"/>
            <a:r>
              <a:t>87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14 units or less, 15 - 35 units, More than 35 units, I don't drink alcohol, Don't know/don't want to say.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PCN</a:t>
            </a:r>
          </a:p>
        </p:txBody>
      </p:sp>
      <p:sp>
        <p:nvSpPr>
          <p:cNvPr id="3" name="Slide Number"/>
          <p:cNvSpPr>
            <a:spLocks noGrp="1"/>
          </p:cNvSpPr>
          <p:nvPr>
            <p:ph type="sldNum" sz="quarter" idx="12"/>
          </p:nvPr>
        </p:nvSpPr>
        <p:spPr>
          <a:xfrm>
            <a:off x="15304" y="34131"/>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pcn compared to the Medway value (9.3%). The value for ! MPA was 6.9% which is similar compared to Medway. The value for Medway Central was 7.7% which is similar compared to Medway. The value for Gillingham South was 7.9% which is similar compared to Medway. The value for Medway South was 8.4% which is similar compared to Medway. The value for Rochester was 8.6% which is similar compared to Medway. The value for Medway Rainham was 9.2% which is similar compared to Medway. The value for Medway Peninsula was 12.6% which is similar compared to Medway. The value for Strood was 12.7%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consuming 15 or more units of alcohol a week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14 units or less, 15 - 35 units, More than 35 units, I don't drink alcohol, Don't know/don't want to say.</a:t>
            </a:r>
          </a:p>
          <a:p>
            <a:r>
              <a:rPr sz="1000" b="1" i="0" u="none" cap="none">
                <a:solidFill>
                  <a:srgbClr val="595959">
                    <a:alpha val="100000"/>
                  </a:srgbClr>
                </a:solidFill>
                <a:latin typeface="Arial"/>
                <a:cs typeface="Arial"/>
                <a:sym typeface="Arial"/>
              </a:rPr>
              <a:t>Category selected: High alcohol consumption:</a:t>
            </a:r>
            <a:r>
              <a:t> </a:t>
            </a:r>
            <a:r>
              <a:rPr sz="1000" b="0" i="0" u="none" cap="none">
                <a:solidFill>
                  <a:srgbClr val="595959">
                    <a:alpha val="100000"/>
                  </a:srgbClr>
                </a:solidFill>
                <a:latin typeface="Arial"/>
                <a:cs typeface="Arial"/>
                <a:sym typeface="Arial"/>
              </a:rPr>
              <a:t>More than 15 units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ward</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ward compared to the Medway value (%). The value for Twydall was 3.9% which is better compared to Medway. The value for Chatham Central and Brompton was 5.3% which is better compared to Medway. The value for Rainham North was 6% which is similar compared to Medway. The value for Luton was 6.7% which is similar compared to Medway. The value for Gillingham North was 7% which is similar compared to Medway. The value for Princes Park was 7.1% which is similar compared to Medway. The value for Rochester East and Warren Wood was 7.8% which is similar compared to Medway. The value for Strood Rural was 8% which is similar compared to Medway. The value for Watling was 8.3% which is similar compared to Medway. The value for Lordswood and Walderslade was 8.4% which is similar compared to Medway. The value for Strood West was 8.6% which is similar compared to Medway. The value for Fort Horsted was 9.2% which is similar compared to Medway. The value for Hempstead and Wigmore was 9.5% which is similar compared to Medway. The value for Strood North and Frindsbury was 10.2% which is similar compared to Medway. The value for St Mary''s Island was 10.5% which is similar compared to Medway. The value for Rochester West and Borstal was 10.6% which is similar compared to Medway. The value for Hoo St Werburgh and High Halstow was 10.7% which is similar compared to Medway. The value for Rainham South East was 10.9% which is similar compared to Medway. The value for Gillingham South was 10.9% which is similar compared to Medway. The value for Wayfield and Weeds Wood was 11% which is similar compared to Medway. The value for Rainham South West was 11.3% which is similar compared to Medway. The value for Fort Pitt was 11.3% which is similar compared to Medway. The value for Cuxton, Halling and Riverside was 18.6% which is worse compared to Medway. The value for All Saints was 25.7%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consuming 15 or more units of alcohol a week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More than 15 units of alcohol a week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CIP areas</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CIP areas compared to the Medway value (8.9%). The value for Luton was 4.9% which is better compared to Medway. The value for Not CIP was 9.2% which is similar compared to Medway. The value for Gillingham was 9.6% which is similar compared to Medway. The value for Chatham was 10.5% which is similar compared to Medway. The value for Rochester was 13.8% which is similar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consuming 15 or more units of alcohol a week by CIP areas."/>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Category selected: High alcohol consumption:</a:t>
            </a:r>
            <a:r>
              <a:t> </a:t>
            </a:r>
            <a:r>
              <a:rPr sz="1000" b="0" i="0" u="none" cap="none">
                <a:solidFill>
                  <a:srgbClr val="595959">
                    <a:alpha val="100000"/>
                  </a:srgbClr>
                </a:solidFill>
                <a:latin typeface="Arial"/>
                <a:cs typeface="Arial"/>
                <a:sym typeface="Arial"/>
              </a:rPr>
              <a:t>More than 15 units</a:t>
            </a:r>
          </a:p>
          <a:p>
            <a:r>
              <a:rPr sz="1000" b="0" i="0" u="none" cap="none">
                <a:solidFill>
                  <a:srgbClr val="595959">
                    <a:alpha val="100000"/>
                  </a:srgbClr>
                </a:solidFill>
                <a:latin typeface="Arial"/>
                <a:cs typeface="Arial"/>
                <a:sym typeface="Arial"/>
              </a:rPr>
              <a:t>CIP area: Cumulative Impact Policy area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alcohol consumption by inequalities</a:t>
            </a:r>
          </a:p>
        </p:txBody>
      </p:sp>
      <p:sp>
        <p:nvSpPr>
          <p:cNvPr id="3" name="Slide Number"/>
          <p:cNvSpPr>
            <a:spLocks noGrp="1"/>
          </p:cNvSpPr>
          <p:nvPr>
            <p:ph type="sldNum" sz="quarter" idx="12"/>
          </p:nvPr>
        </p:nvSpPr>
        <p:spPr>
          <a:xfrm>
            <a:off x="15304" y="34131"/>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consuming 15 or more units of alcohol a week by inequalities</a:t>
            </a:r>
          </a:p>
        </p:txBody>
      </p:sp>
      <p:pic>
        <p:nvPicPr>
          <p:cNvPr id="6" name="gender" descr="The bar plot shows the proportion by gender compared to the Medway value (%). The value for Female was 5.3% which is better compared to Medway. The value for Male was 13.4%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9% which is similar compared to Medway. The value for 25-34 was 6.6% which is similar compared to Medway. The value for 35-44 was 7.3% which is similar compared to Medway. The value for 45-54 was 9.5% which is similar compared to Medway. The value for 55-64 was 13.7% which is worse compared to Medway. The value for 65-74 was 11% which is similar compared to Medway. The value for 75-84 was 6.2% which is similar compared to Medway. The value for 85+ was 4%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10.4% which is similar compared to Medway. The value for Ethnic minorities was 4.3%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8% which is similar compared to Medway. The value for 2 was 10.3% which is similar compared to Medway. The value for 3 was 7.4% which is similar compared to Medway. The value for 4 was 8.5% which is similar compared to Medway. The value for 5 was 12.3%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alcohol consumption by wider determinants</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consuming 15 or more units of alcohol a week by wider determinants</a:t>
            </a:r>
          </a:p>
        </p:txBody>
      </p:sp>
      <p:pic>
        <p:nvPicPr>
          <p:cNvPr id="6" name="qualification" descr="The bar plot shows the proportion by highest qualification level compared to the Medway value (%). The value for Level 1 / Level 2 was 11.2% which is similar compared to Medway. The value for Level 3 was 8.7% which is similar compared to Medway. The value for Level 4 / Level 5 was 11.3% which is similar compared to Medway. The value for Level 6 was 6.9% which is similar compared to Medway. The value for Level 7 / Level 8 was 6.7% which is similar compared to Medway. The value for Other professional qualification was 9.8%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0.3% which is similar compared to Medway. The value for Economic inactivity was 7.1% which is similar compared to Medway. The value for Unemployed was 12.9%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0.9% which is similar compared to Medway. The value for Own with a mortgage was 9.1% which is similar compared to Medway. The value for Part own and part rent (shared ownership) was suppressed which is not compared to Medway. The value for Rent (with or without housing benefit) was 7.9% which is similar compared to Medway. The value for Live here rent free was suppressed which is not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households with children</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households with children compared to the Medway value (%). The value for No was 10.9% which is similar compared to Medway. The value for Yes was 6.7% which is similar compared to Medway."/>
          <p:cNvPicPr>
            <a:picLocks noGrp="1"/>
          </p:cNvPicPr>
          <p:nvPr>
            <p:ph sz="quarter" idx="15"/>
          </p:nvPr>
        </p:nvPicPr>
        <p:blipFill>
          <a:blip r:embed="rId2" cstate="print"/>
          <a:stretch>
            <a:fillRect/>
          </a:stretch>
        </p:blipFill>
        <p:spPr>
          <a:xfrm>
            <a:off x="274458" y="1305981"/>
            <a:ext cx="5378389" cy="4211251"/>
          </a:xfrm>
          <a:prstGeom prst="rect">
            <a:avLst/>
          </a:prstGeom>
        </p:spPr>
      </p:pic>
      <p:sp>
        <p:nvSpPr>
          <p:cNvPr id="6" name="map"/>
          <p:cNvSpPr>
            <a:spLocks noGrp="1"/>
          </p:cNvSpPr>
          <p:nvPr>
            <p:ph sz="quarter" idx="14"/>
          </p:nvPr>
        </p:nvSpPr>
        <p:spPr>
          <a:xfrm>
            <a:off x="5879977" y="1305982"/>
            <a:ext cx="6037565" cy="4192634"/>
          </a:xfrm>
        </p:spPr>
        <p:txBody>
          <a:bodyPr/>
          <a:lstStyle/>
          <a:p>
            <a:r>
              <a:t> </a:t>
            </a:r>
          </a:p>
          <a:p>
            <a:pPr lvl="1"/>
            <a:r>
              <a:t>The weighted survey results estimate that 6.7% of Medway adults living with children consume 15 or more units of alcohol per week.</a:t>
            </a:r>
          </a:p>
          <a:p>
            <a:pPr lvl="1"/>
            <a:r>
              <a:t>In contrast, the percentage is significantly higher at 10.9% among Medway adults without children in their households.</a:t>
            </a:r>
          </a:p>
          <a:p>
            <a:pPr lvl="1"/>
            <a:r>
              <a:t>Both estimates are similar to the value for the whole of Medway.</a:t>
            </a:r>
          </a:p>
        </p:txBody>
      </p:sp>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14 units or less, 15 - 35 units, More than 35 units, I don't drink alcohol, Don't know/don't want to say.</a:t>
            </a:r>
          </a:p>
          <a:p>
            <a:r>
              <a:rPr sz="1000" b="1" i="0" u="none" cap="none">
                <a:solidFill>
                  <a:srgbClr val="595959">
                    <a:alpha val="100000"/>
                  </a:srgbClr>
                </a:solidFill>
                <a:latin typeface="Arial"/>
                <a:cs typeface="Arial"/>
                <a:sym typeface="Arial"/>
              </a:rPr>
              <a:t>Category selected: High alcohol consumption:</a:t>
            </a:r>
            <a:r>
              <a:t> </a:t>
            </a:r>
            <a:r>
              <a:rPr sz="1000" b="0" i="0" u="none" cap="none">
                <a:solidFill>
                  <a:srgbClr val="595959">
                    <a:alpha val="100000"/>
                  </a:srgbClr>
                </a:solidFill>
                <a:latin typeface="Arial"/>
                <a:cs typeface="Arial"/>
                <a:sym typeface="Arial"/>
              </a:rPr>
              <a:t>More than 15 units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alcohol consumption</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9.3% of Medway adults consume 15 or more units of alcohol a week.</a:t>
            </a:r>
          </a:p>
          <a:p>
            <a:endParaRPr/>
          </a:p>
          <a:p>
            <a:r>
              <a:t>Certain groups in Medway are more likely to have higher levels of alcohol consumption. These groups include:</a:t>
            </a:r>
          </a:p>
          <a:p>
            <a:pPr lvl="1"/>
            <a:r>
              <a:t>Adults in wards All Saints and Cuxton, Halling &amp; Riverside</a:t>
            </a:r>
          </a:p>
          <a:p>
            <a:pPr lvl="1"/>
            <a:r>
              <a:t>Males</a:t>
            </a:r>
          </a:p>
          <a:p>
            <a:pPr lvl="1"/>
            <a:r>
              <a:t>Adults aged 55 to 64 years old.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Alcohol-related household issue</a:t>
            </a:r>
          </a:p>
        </p:txBody>
      </p:sp>
      <p:sp>
        <p:nvSpPr>
          <p:cNvPr id="3" name="Slide Number"/>
          <p:cNvSpPr>
            <a:spLocks noGrp="1"/>
          </p:cNvSpPr>
          <p:nvPr>
            <p:ph type="sldNum" sz="quarter" idx="12"/>
          </p:nvPr>
        </p:nvSpPr>
        <p:spPr>
          <a:xfrm>
            <a:off x="10433" y="-252920"/>
            <a:ext cx="1440000" cy="365125"/>
          </a:xfrm>
        </p:spPr>
        <p:txBody>
          <a:bodyPr/>
          <a:lstStyle/>
          <a:p>
            <a: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 Medway Health and Wellbeing Survey, please contact:
Dr Natalie Goldring
Senior Public Health Intelligence Manager
Public Health
Medway Council
natalie.goldring@medway.gov.uk
01634 337271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Alcohol-related household issues</a:t>
            </a:r>
          </a:p>
        </p:txBody>
      </p:sp>
      <p:sp>
        <p:nvSpPr>
          <p:cNvPr id="3" name="Slide Number"/>
          <p:cNvSpPr>
            <a:spLocks noGrp="1"/>
          </p:cNvSpPr>
          <p:nvPr>
            <p:ph type="sldNum" sz="quarter" idx="12"/>
          </p:nvPr>
        </p:nvSpPr>
        <p:spPr>
          <a:xfrm>
            <a:off x="15304" y="34131"/>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Never', the unweighted survey value was 97.5% and the weighted survey value was 97.4%. In the category 'Less than monthly', the unweighted survey value was 1.6% and the weighted survey value was 1.7%. In the category 'Monthly', the unweighted survey value was 0.3% and the weighted survey value was 0.3%. In the category 'Weekly', the unweighted survey value was 0.5% and the weighted survey value was 0.4%. In the category 'Daily or almost daily', the unweighted survey value was 0.1% and the weighted survey value was 0.1%."/>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97.4% of Medway adults never experience alcohol-related household issues, 1.7% experience issues less than monthly, 0.3% monthly, 0.4% weekly, and 0.1% experience daily alcohol-related household issues.</a:t>
            </a:r>
          </a:p>
          <a:p>
            <a:pPr lvl="1"/>
            <a:r>
              <a:t>71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Alcohol can sometimes lead to increased tensions in the home or cause people to be unreliable. How often does the alcohol drinking of someone in your household cause problems?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Daily or almost daily, Weekly, Monthly, Less than monthly, Never, Don't know/don't want to say, Not applicable.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Alcohol-related household issues by PCN</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pcn compared to the Medway value (2.6%). The value for Rochester was 1.2% which is similar compared to Medway. The value for Medway South was 1.4% which is similar compared to Medway. The value for Medway Rainham was 2.3% which is similar compared to Medway. The value for Gillingham South was 2.5% which is similar compared to Medway. The value for Medway Peninsula was 2.6% which is similar compared to Medway. The value for Medway Central was 2.9% which is similar compared to Medway. The value for Strood was 3.7% which is similar compared to Medway. The value for ! MPA was 6.2%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that experience alcohol-related household issue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Alcohol can sometimes lead to increased tensions in the home or cause people to be unreliable. How often does the alcohol drinking of someone in your household cause problems?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Daily or almost daily, Weekly, Monthly, Less than monthly, Never, Don't know/don't want to say, Not applicable.</a:t>
            </a:r>
          </a:p>
          <a:p>
            <a:r>
              <a:rPr sz="1000" b="1" i="0" u="none" cap="none">
                <a:solidFill>
                  <a:srgbClr val="595959">
                    <a:alpha val="100000"/>
                  </a:srgbClr>
                </a:solidFill>
                <a:latin typeface="Arial"/>
                <a:cs typeface="Arial"/>
                <a:sym typeface="Arial"/>
              </a:rPr>
              <a:t>Category selected: Experience alcohol-related household issues:</a:t>
            </a:r>
            <a:r>
              <a:t> </a:t>
            </a:r>
            <a:r>
              <a:rPr sz="1000" b="0" i="0" u="none" cap="none">
                <a:solidFill>
                  <a:srgbClr val="595959">
                    <a:alpha val="100000"/>
                  </a:srgbClr>
                </a:solidFill>
                <a:latin typeface="Arial"/>
                <a:cs typeface="Arial"/>
                <a:sym typeface="Arial"/>
              </a:rPr>
              <a:t>Less than monthly; Monthly; Weekly; Daily or almost daily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Alcohol-related household issues by ward</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ward compared to the Medway value (%). The value for Hempstead and Wigmore was 1.4% which is similar compared to Medway. The value for Rainham South West was 1.4% which is similar compared to Medway. The value for Rochester West and Borstal was 1.4% which is similar compared to Medway. The value for Fort Horsted was 1.5% which is similar compared to Medway. The value for Lordswood and Walderslade was 1.8% which is similar compared to Medway. The value for Luton was 2% which is similar compared to Medway. The value for Rochester East and Warren Wood was 2.2% which is similar compared to Medway. The value for Hoo St Werburgh and High Halstow was 2.4% which is similar compared to Medway. The value for Watling was 2.4% which is similar compared to Medway. The value for Princes Park was 2.4% which is similar compared to Medway. The value for St Mary''s Island was 2.6% which is similar compared to Medway. The value for Wayfield and Weeds Wood was 2.7% which is similar compared to Medway. The value for Strood Rural was 2.9% which is similar compared to Medway. The value for Rainham North was 3% which is similar compared to Medway. The value for Gillingham South was 3.4% which is similar compared to Medway. The value for Cuxton, Halling and Riverside was 3.5% which is similar compared to Medway. The value for Chatham Central and Brompton was 3.8% which is similar compared to Medway. The value for Strood North and Frindsbury was 3.8% which is similar compared to Medway. The value for Strood West was 4.1% which is similar compared to Medway. The value for Rainham South East was 4.4% which is similar compared to Medway. The value for Fort Pitt was 4.4% which is similar compared to Medway. The value for Twydall was 4.7% which is similar compared to Medway. The value for Gillingham North was 4.7% which is similar compared to Medway. The value for All Saints was 7.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that experience alcohol-related household issue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normAutofit lnSpcReduction="10000"/>
          </a:bodyPr>
          <a:lstStyle/>
          <a:p>
            <a:r>
              <a:rPr sz="1000" b="1" i="0" u="none" cap="none" dirty="0">
                <a:solidFill>
                  <a:srgbClr val="595959">
                    <a:alpha val="100000"/>
                  </a:srgbClr>
                </a:solidFill>
                <a:latin typeface="Arial"/>
                <a:cs typeface="Arial"/>
                <a:sym typeface="Arial"/>
              </a:rPr>
              <a:t>Survey question: </a:t>
            </a:r>
            <a:r>
              <a:rPr dirty="0"/>
              <a:t> </a:t>
            </a:r>
            <a:r>
              <a:rPr sz="1000" b="0" i="0" u="none" cap="none" dirty="0">
                <a:solidFill>
                  <a:srgbClr val="595959">
                    <a:alpha val="100000"/>
                  </a:srgbClr>
                </a:solidFill>
                <a:latin typeface="Arial"/>
                <a:cs typeface="Arial"/>
                <a:sym typeface="Arial"/>
              </a:rPr>
              <a:t>Alcohol can sometimes lead to increased tensions in the home or cause people to be unreliable. How often does the alcohol drinking of someone in your household cause problems?</a:t>
            </a:r>
          </a:p>
          <a:p>
            <a:r>
              <a:rPr sz="1000" b="1" i="0" u="none" cap="none" dirty="0">
                <a:solidFill>
                  <a:srgbClr val="595959">
                    <a:alpha val="100000"/>
                  </a:srgbClr>
                </a:solidFill>
                <a:latin typeface="Arial"/>
                <a:cs typeface="Arial"/>
                <a:sym typeface="Arial"/>
              </a:rPr>
              <a:t>Category selected: Experience alcohol-related household issues:</a:t>
            </a:r>
            <a:r>
              <a:rPr dirty="0"/>
              <a:t> </a:t>
            </a:r>
            <a:r>
              <a:rPr sz="1000" b="0" i="0" u="none" cap="none" dirty="0">
                <a:solidFill>
                  <a:srgbClr val="595959">
                    <a:alpha val="100000"/>
                  </a:srgbClr>
                </a:solidFill>
                <a:latin typeface="Arial"/>
                <a:cs typeface="Arial"/>
                <a:sym typeface="Arial"/>
              </a:rPr>
              <a:t>Less than monthly; Monthly; Weekly; Daily or almost daily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Alcohol-related household issues by CIP areas</a:t>
            </a:r>
          </a:p>
        </p:txBody>
      </p:sp>
      <p:sp>
        <p:nvSpPr>
          <p:cNvPr id="3" name="Slide Number"/>
          <p:cNvSpPr>
            <a:spLocks noGrp="1"/>
          </p:cNvSpPr>
          <p:nvPr>
            <p:ph type="sldNum" sz="quarter" idx="12"/>
          </p:nvPr>
        </p:nvSpPr>
        <p:spPr>
          <a:xfrm>
            <a:off x="15304" y="34131"/>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CIP areas compared to the Medway value (2.5%). The value for Not CIP was 2.4% which is similar compared to Medway. The value for Gillingham was 2.9% which is similar compared to Medway. The value for Rochester was 3% which is similar compared to Medway. The value for Luton was 3.7% which is similar compared to Medway. The value for Chatham was 6.1%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that experience alcohol-related household issue by CIP areas."/>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does the alcohol drinking of someone in your household cause problems?</a:t>
            </a:r>
          </a:p>
          <a:p>
            <a:r>
              <a:rPr sz="1000" b="1" i="0" u="none" cap="none">
                <a:solidFill>
                  <a:srgbClr val="595959">
                    <a:alpha val="100000"/>
                  </a:srgbClr>
                </a:solidFill>
                <a:latin typeface="Arial"/>
                <a:cs typeface="Arial"/>
                <a:sym typeface="Arial"/>
              </a:rPr>
              <a:t>Category selected: Experience alcohol-related household issues:</a:t>
            </a:r>
            <a:r>
              <a:t> </a:t>
            </a:r>
            <a:r>
              <a:rPr sz="1000" b="0" i="0" u="none" cap="none">
                <a:solidFill>
                  <a:srgbClr val="595959">
                    <a:alpha val="100000"/>
                  </a:srgbClr>
                </a:solidFill>
                <a:latin typeface="Arial"/>
                <a:cs typeface="Arial"/>
                <a:sym typeface="Arial"/>
              </a:rPr>
              <a:t>Less than monthly; Monthly; Weekly; Daily or almost daily</a:t>
            </a:r>
          </a:p>
          <a:p>
            <a:r>
              <a:rPr sz="1000" b="0" i="0" u="none" cap="none">
                <a:solidFill>
                  <a:srgbClr val="595959">
                    <a:alpha val="100000"/>
                  </a:srgbClr>
                </a:solidFill>
                <a:latin typeface="Arial"/>
                <a:cs typeface="Arial"/>
                <a:sym typeface="Arial"/>
              </a:rPr>
              <a:t>CIP area: Cumulative Impact Policy area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Alcohol-related household issues by inequalities</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that experience alcohol-related household issues by inequalities</a:t>
            </a:r>
          </a:p>
        </p:txBody>
      </p:sp>
      <p:pic>
        <p:nvPicPr>
          <p:cNvPr id="6" name="gender" descr="The bar plot shows the proportion by gender compared to the Medway value (%). The value for Female was 2.9% which is similar compared to Medway. The value for Male was 2.2%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2% which is similar compared to Medway. The value for 25-34 was 1.3% which is similar compared to Medway. The value for 35-44 was 1.8% which is similar compared to Medway. The value for 45-54 was 4.1% which is similar compared to Medway. The value for 55-64 was 3.9% which is similar compared to Medway. The value for 65-74 was 1.9% which is similar compared to Medway. The value for 75-84 was 0.6% which is similar compared to Medway. The value for 85+ was 4%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5% which is similar compared to Medway. The value for Ethnic minorities was 2.6%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3.2% which is similar compared to Medway. The value for 2 was 2.6% which is similar compared to Medway. The value for 3 was 2.4% which is similar compared to Medway. The value for 4 was 1.8% which is similar compared to Medway. The value for 5 was 2.6%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Alcohol-related household issues by wider determinants</a:t>
            </a:r>
          </a:p>
        </p:txBody>
      </p:sp>
      <p:sp>
        <p:nvSpPr>
          <p:cNvPr id="3" name="Slide Number"/>
          <p:cNvSpPr>
            <a:spLocks noGrp="1"/>
          </p:cNvSpPr>
          <p:nvPr>
            <p:ph type="sldNum" sz="quarter" idx="12"/>
          </p:nvPr>
        </p:nvSpPr>
        <p:spPr>
          <a:xfrm>
            <a:off x="15304" y="34131"/>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that experience alcohol-related household issues by wider determinants</a:t>
            </a:r>
          </a:p>
        </p:txBody>
      </p:sp>
      <p:pic>
        <p:nvPicPr>
          <p:cNvPr id="6" name="qualification" descr="The bar plot shows the proportion by highest qualification level compared to the Medway value (%). The value for Level 1 / Level 2 was 3.2% which is similar compared to Medway. The value for Level 3 was 2.6% which is similar compared to Medway. The value for Level 4 / Level 5 was 3.1% which is similar compared to Medway. The value for Level 6 was 2% which is similar compared to Medway. The value for Level 7 / Level 8 was 3% which is similar compared to Medway. The value for Other professional qualification was 0.9%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2.6% which is similar compared to Medway. The value for Economic inactivity was 1.9% which is similar compared to Medway. The value for Unemployed was 6.4%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3% which is similar compared to Medway. The value for Own with a mortgage was 2.3% which is similar compared to Medway. The value for Part own and part rent (shared ownership) was 2.9% which is similar compared to Medway. The value for Rent (with or without housing benefit) was 2.6% which is similar compared to Medway. The value for Live here rent free was 0.6%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Alcohol-related household issues by households with children</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households with children compared to the Medway value (%). The value for No was 2.5% which is similar compared to Medway. The value for Yes was 2.7% which is similar compared to Medway."/>
          <p:cNvPicPr>
            <a:picLocks noGrp="1"/>
          </p:cNvPicPr>
          <p:nvPr>
            <p:ph sz="quarter" idx="15"/>
          </p:nvPr>
        </p:nvPicPr>
        <p:blipFill>
          <a:blip r:embed="rId2" cstate="print"/>
          <a:stretch>
            <a:fillRect/>
          </a:stretch>
        </p:blipFill>
        <p:spPr>
          <a:xfrm>
            <a:off x="274458" y="1305981"/>
            <a:ext cx="5378389" cy="4211251"/>
          </a:xfrm>
          <a:prstGeom prst="rect">
            <a:avLst/>
          </a:prstGeom>
        </p:spPr>
      </p:pic>
      <p:sp>
        <p:nvSpPr>
          <p:cNvPr id="6" name="map"/>
          <p:cNvSpPr>
            <a:spLocks noGrp="1"/>
          </p:cNvSpPr>
          <p:nvPr>
            <p:ph sz="quarter" idx="14"/>
          </p:nvPr>
        </p:nvSpPr>
        <p:spPr>
          <a:xfrm>
            <a:off x="5879977" y="1305982"/>
            <a:ext cx="6037565" cy="4192634"/>
          </a:xfrm>
        </p:spPr>
        <p:txBody>
          <a:bodyPr/>
          <a:lstStyle/>
          <a:p>
            <a:r>
              <a:t> </a:t>
            </a:r>
          </a:p>
          <a:p>
            <a:pPr lvl="1"/>
            <a:r>
              <a:t>The weighted survey results estimate that 2.7% of Medway adults living with children experience alcohol-related household issues.</a:t>
            </a:r>
          </a:p>
          <a:p>
            <a:pPr lvl="1"/>
            <a:r>
              <a:t>The value is similar for Medway adults without children in their households (2.5%).</a:t>
            </a:r>
          </a:p>
          <a:p>
            <a:pPr lvl="1"/>
            <a:r>
              <a:t>Both estimates are similar to the value for the whole of Medway.</a:t>
            </a:r>
          </a:p>
        </p:txBody>
      </p:sp>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Alcohol can sometimes lead to increased tensions in the home or cause people to be unreliable. How often does the alcohol drinking of someone in your household cause problems?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Daily or almost daily, Weekly, Monthly, Less than monthly, Never, Don't know/don't want to say, Not applicable.</a:t>
            </a:r>
          </a:p>
          <a:p>
            <a:r>
              <a:rPr sz="1000" b="1" i="0" u="none" cap="none">
                <a:solidFill>
                  <a:srgbClr val="595959">
                    <a:alpha val="100000"/>
                  </a:srgbClr>
                </a:solidFill>
                <a:latin typeface="Arial"/>
                <a:cs typeface="Arial"/>
                <a:sym typeface="Arial"/>
              </a:rPr>
              <a:t>Category selected: Experience alcohol-related household issues:</a:t>
            </a:r>
            <a:r>
              <a:t> </a:t>
            </a:r>
            <a:r>
              <a:rPr sz="1000" b="0" i="0" u="none" cap="none">
                <a:solidFill>
                  <a:srgbClr val="595959">
                    <a:alpha val="100000"/>
                  </a:srgbClr>
                </a:solidFill>
                <a:latin typeface="Arial"/>
                <a:cs typeface="Arial"/>
                <a:sym typeface="Arial"/>
              </a:rPr>
              <a:t>Less than monthly; Monthly; Weekly; Daily or almost daily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Alcohol-related household issues</a:t>
            </a:r>
          </a:p>
        </p:txBody>
      </p:sp>
      <p:sp>
        <p:nvSpPr>
          <p:cNvPr id="3" name="Slide Number"/>
          <p:cNvSpPr>
            <a:spLocks noGrp="1"/>
          </p:cNvSpPr>
          <p:nvPr>
            <p:ph type="sldNum" sz="quarter" idx="12"/>
          </p:nvPr>
        </p:nvSpPr>
        <p:spPr>
          <a:xfrm>
            <a:off x="15304" y="34131"/>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2.6% of Medway adults experience alcohol-related household issues.</a:t>
            </a:r>
          </a:p>
          <a:p>
            <a:endParaRPr/>
          </a:p>
          <a:p>
            <a:r>
              <a:t>Certain groups in Medway are more likely to experience alcohol-related household issues. These groups include:</a:t>
            </a:r>
          </a:p>
          <a:p>
            <a:pPr lvl="1"/>
            <a:r>
              <a:t>Adults in All Saints ward</a:t>
            </a:r>
          </a:p>
          <a:p>
            <a:pPr lvl="1"/>
            <a:r>
              <a:t>Adults living in the Chatham CIP area</a:t>
            </a:r>
          </a:p>
          <a:p>
            <a:endParaRPr/>
          </a:p>
          <a:p>
            <a:r>
              <a:t>It is important to note that the confidence intervals are wide in the inequalities and wider determinants analysis due to small sample sizes, making it difficult to identify clear differences between groups.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80046"/>
            <a:ext cx="11643084" cy="2369382"/>
          </a:xfrm>
        </p:spPr>
        <p:txBody>
          <a:bodyPr/>
          <a:lstStyle/>
          <a:p>
            <a:r>
              <a:t>The aim of the Medway Health and Wellbeing Survey was to provide within Medway estimates (ward and Primary Care Network (PCN) level) of key health states and risk factors.
The survey was carried out in 2021/22.
Participants were asked a number of questions about their health and wellbeing, which were grouped into 6 key topic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Sample</a:t>
            </a:r>
          </a:p>
        </p:txBody>
      </p:sp>
      <p:sp>
        <p:nvSpPr>
          <p:cNvPr id="3" name="Slide Number"/>
          <p:cNvSpPr>
            <a:spLocks noGrp="1"/>
          </p:cNvSpPr>
          <p:nvPr>
            <p:ph type="sldNum" sz="quarter" idx="12"/>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Medway Health and Wellbeing Survey selected a random sample of the Medway population.
From this sample, characteristics of the entire Medway population were estimated.
The random sample was created from a list of all 119,369 residential properties in Medway.
Medway is split into smaller areas called Lower Layer Super Output Areas (LSOAs) and there are 163 LSOAs in Medway.
Using the residential property list, a survey was sent out to 6.77% of the residential properties within each LSOA (a range of 6.58% to 6.78% across the 163 LSOAs).
In total, 7,998 residential properties were sent a survey.
One adult was asked to complete the survey for each residential property.
We asked the person whose birthday was next to complete the survey.
In total, there were around 3,600 responses.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Weighting</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Weights were calculated to make the survey data more representative of the population it is designed to represent, i.e. Medway as a whole.
Weighting assigns a value to each survey response to indicate how much it should be represented in the analysis.
The weights for the Medway Health and Wellbeing Survey are currently based on the number of adults within each household and the known population distributions by Middle Layer Super Output Areas (MSOA), broad age band (18-64 and 65+) and sex.
This methodology is being developed and may be updated in the future.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Estimating proportions</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rPr sz="2000" b="0" i="0" u="none" cap="none">
                <a:solidFill>
                  <a:srgbClr val="000000">
                    <a:alpha val="100000"/>
                  </a:srgbClr>
                </a:solidFill>
                <a:latin typeface="Calibri"/>
                <a:cs typeface="Calibri"/>
                <a:sym typeface="Calibri"/>
              </a:rPr>
              <a:t>The survey results are presented as proportions.</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Frequentist approach</a:t>
            </a:r>
          </a:p>
          <a:p>
            <a:r>
              <a:rPr sz="2000" b="0" i="0" u="none" cap="none">
                <a:solidFill>
                  <a:srgbClr val="000000">
                    <a:alpha val="100000"/>
                  </a:srgbClr>
                </a:solidFill>
                <a:latin typeface="Calibri"/>
                <a:cs typeface="Calibri"/>
                <a:sym typeface="Calibri"/>
              </a:rPr>
              <a:t>The majority of the survey analysis used a frequentist approach to estimate proportions.</a:t>
            </a:r>
          </a:p>
          <a:p>
            <a:r>
              <a:rPr sz="2000" b="0" i="0" u="none" cap="none">
                <a:solidFill>
                  <a:srgbClr val="000000">
                    <a:alpha val="100000"/>
                  </a:srgbClr>
                </a:solidFill>
                <a:latin typeface="Calibri"/>
                <a:cs typeface="Calibri"/>
                <a:sym typeface="Calibri"/>
              </a:rPr>
              <a:t>For each survey question, the number of responses per category were divided by the total number of survey responses. This method is based solely on the answers given in the survey.</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Bayesian approach</a:t>
            </a:r>
          </a:p>
          <a:p>
            <a:r>
              <a:rPr sz="2000" b="0" i="0" u="none" cap="none">
                <a:solidFill>
                  <a:srgbClr val="000000">
                    <a:alpha val="100000"/>
                  </a:srgbClr>
                </a:solidFill>
                <a:latin typeface="Calibri"/>
                <a:cs typeface="Calibri"/>
                <a:sym typeface="Calibri"/>
              </a:rPr>
              <a:t>In some cases, however, the sample size was too small to use the frequentist approach. For example, for ward level estimates and CIP areas. In this instance, a Bayesian approach was used to calculate the proportion.</a:t>
            </a:r>
          </a:p>
          <a:p>
            <a:r>
              <a:rPr sz="2000" b="0" i="0" u="none" cap="none">
                <a:solidFill>
                  <a:srgbClr val="000000">
                    <a:alpha val="100000"/>
                  </a:srgbClr>
                </a:solidFill>
                <a:latin typeface="Calibri"/>
                <a:cs typeface="Calibri"/>
                <a:sym typeface="Calibri"/>
              </a:rPr>
              <a:t>This involves using prior knowledge to estimate a proportion and then update this value based on the answers given in the survey.</a:t>
            </a:r>
          </a:p>
          <a:p>
            <a:r>
              <a:rPr sz="2000" b="0" i="0" u="none" cap="none">
                <a:solidFill>
                  <a:srgbClr val="000000">
                    <a:alpha val="100000"/>
                  </a:srgbClr>
                </a:solidFill>
                <a:latin typeface="Calibri"/>
                <a:cs typeface="Calibri"/>
                <a:sym typeface="Calibri"/>
              </a:rPr>
              <a:t>Current Bayesian model: Simple logistic regression model</a:t>
            </a:r>
          </a:p>
          <a:p>
            <a:r>
              <a:rPr sz="2000" b="0" i="0" u="none" cap="none">
                <a:solidFill>
                  <a:srgbClr val="000000">
                    <a:alpha val="100000"/>
                  </a:srgbClr>
                </a:solidFill>
                <a:latin typeface="Calibri"/>
                <a:cs typeface="Calibri"/>
                <a:sym typeface="Calibri"/>
              </a:rPr>
              <a:t>Bayesian model in development: Hierarchical logistic regression including multiple levels and predictor variables. Will also incorporate survey weights and age-standardisation.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Confidence intervals</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When samples are used, the values are usually accompanied by a measure of uncertainty.
Uncertainty relates to how an estimate might differ from the 'true value'.
Confidence intervals are used to show uncertainty in the Medway Health and Wellbeing Survey proportion estimates.
Confidence intervals provide a range in which we think the true proportion is likely to lie.
The confidence intervals are shown as lines in the middle of the bar graphs.
The wider the confidence interval, the greater the level of uncertainty in the estimate. This could be due to a small sample size or high variability.
A narrow confidence interval suggests that the estimate is more precise.
The 'logit' method has been used to calculate confidence intervals for the majority of the analysis.
However, when a Bayesian approach has been used to estimate the proportion, credible intervals are presented instead.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Validation</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objective of validation is to check the quality of the data collected from the Medway Health and Wellbeing survey.
Where possible, the survey estimates have been compared to values from national surveys, such as the Census and the Annual Population Survey, covering similar time periods.
Survey estimates have been considered acceptable if the value falls within the range (confidence interval) of the national survey.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Inequalities and wider determinants</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op"/>
          <p:cNvSpPr>
            <a:spLocks noGrp="1"/>
          </p:cNvSpPr>
          <p:nvPr>
            <p:ph sz="quarter" idx="14"/>
          </p:nvPr>
        </p:nvSpPr>
        <p:spPr>
          <a:xfrm>
            <a:off x="274458" y="1271741"/>
            <a:ext cx="11643084" cy="933124"/>
          </a:xfrm>
        </p:spPr>
        <p:txBody>
          <a:bodyPr/>
          <a:lstStyle/>
          <a:p>
            <a:r>
              <a:t>Survey estimates have also been calculated for inequalities and the wider determinants of health to explore the characteristics that may influence health states or risk factors.</a:t>
            </a:r>
          </a:p>
        </p:txBody>
      </p:sp>
      <p:sp>
        <p:nvSpPr>
          <p:cNvPr id="6" name="Left"/>
          <p:cNvSpPr>
            <a:spLocks noGrp="1"/>
          </p:cNvSpPr>
          <p:nvPr>
            <p:ph sz="quarter" idx="21"/>
          </p:nvPr>
        </p:nvSpPr>
        <p:spPr>
          <a:xfrm>
            <a:off x="274458" y="2324754"/>
            <a:ext cx="5677526" cy="3840550"/>
          </a:xfrm>
        </p:spPr>
        <p:txBody>
          <a:bodyPr/>
          <a:lstStyle/>
          <a:p>
            <a:pPr lvl="1"/>
            <a:r>
              <a:t>Inequalities</a:t>
            </a:r>
          </a:p>
          <a:p>
            <a:pPr lvl="2"/>
            <a:r>
              <a:t>Gender</a:t>
            </a:r>
          </a:p>
          <a:p>
            <a:pPr lvl="2"/>
            <a:r>
              <a:t>Age group</a:t>
            </a:r>
          </a:p>
          <a:p>
            <a:pPr lvl="2"/>
            <a:r>
              <a:t>Ethnic group</a:t>
            </a:r>
          </a:p>
          <a:p>
            <a:pPr lvl="2"/>
            <a:r>
              <a:t>Deprivation</a:t>
            </a:r>
          </a:p>
        </p:txBody>
      </p:sp>
      <p:sp>
        <p:nvSpPr>
          <p:cNvPr id="7" name="Right"/>
          <p:cNvSpPr>
            <a:spLocks noGrp="1"/>
          </p:cNvSpPr>
          <p:nvPr>
            <p:ph sz="quarter" idx="22"/>
          </p:nvPr>
        </p:nvSpPr>
        <p:spPr>
          <a:xfrm>
            <a:off x="6239272" y="2324754"/>
            <a:ext cx="5677526" cy="3840550"/>
          </a:xfrm>
        </p:spPr>
        <p:txBody>
          <a:bodyPr/>
          <a:lstStyle/>
          <a:p>
            <a:pPr lvl="1"/>
            <a:r>
              <a:t>Wider determinants</a:t>
            </a:r>
          </a:p>
          <a:p>
            <a:pPr lvl="2"/>
            <a:r>
              <a:t>Highest level of qualification</a:t>
            </a:r>
          </a:p>
          <a:p>
            <a:pPr lvl="2"/>
            <a:r>
              <a:t>Economic activity</a:t>
            </a:r>
          </a:p>
          <a:p>
            <a:pPr lvl="2"/>
            <a:r>
              <a:t>Housing tenure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1698</TotalTime>
  <Words>2410</Words>
  <Application>Microsoft Office PowerPoint</Application>
  <PresentationFormat>Widescreen</PresentationFormat>
  <Paragraphs>170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PHIT profiles</vt:lpstr>
      <vt:lpstr>Medway Health and Wellbeing Survey</vt:lpstr>
      <vt:lpstr>Contact details</vt:lpstr>
      <vt:lpstr>Introduction</vt:lpstr>
      <vt:lpstr>Sample</vt:lpstr>
      <vt:lpstr>Weighting</vt:lpstr>
      <vt:lpstr>Estimating proportions</vt:lpstr>
      <vt:lpstr>Confidence intervals</vt:lpstr>
      <vt:lpstr>Validation</vt:lpstr>
      <vt:lpstr>Inequalities and wider determinants</vt:lpstr>
      <vt:lpstr>Alcohol consumption</vt:lpstr>
      <vt:lpstr>Alcohol consumption</vt:lpstr>
      <vt:lpstr>High alcohol consumption by PCN</vt:lpstr>
      <vt:lpstr>High alcohol consumption by ward</vt:lpstr>
      <vt:lpstr>High alcohol consumption by CIP areas</vt:lpstr>
      <vt:lpstr>High alcohol consumption by inequalities</vt:lpstr>
      <vt:lpstr>High alcohol consumption by wider determinants</vt:lpstr>
      <vt:lpstr>High alcohol consumption by households with children</vt:lpstr>
      <vt:lpstr>Summary: High alcohol consumption</vt:lpstr>
      <vt:lpstr>Alcohol-related household issue</vt:lpstr>
      <vt:lpstr>Alcohol-related household issues</vt:lpstr>
      <vt:lpstr>Alcohol-related household issues by PCN</vt:lpstr>
      <vt:lpstr>Alcohol-related household issues by ward</vt:lpstr>
      <vt:lpstr>Alcohol-related household issues by CIP areas</vt:lpstr>
      <vt:lpstr>Alcohol-related household issues by inequalities</vt:lpstr>
      <vt:lpstr>Alcohol-related household issues by wider determinants</vt:lpstr>
      <vt:lpstr>Alcohol-related household issues by households with children</vt:lpstr>
      <vt:lpstr>Summary: Alcohol-related household issues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Medway Health and Wellbeing Survey</dc:title>
  <dc:subject/>
  <dc:creator/>
  <cp:keywords/>
  <dc:description/>
  <cp:lastModifiedBy>goldring, natalie</cp:lastModifiedBy>
  <cp:revision>149</cp:revision>
  <dcterms:created xsi:type="dcterms:W3CDTF">2017-02-13T16:18:36Z</dcterms:created>
  <dcterms:modified xsi:type="dcterms:W3CDTF">2023-10-02T08:36:57Z</dcterms:modified>
  <cp:category/>
</cp:coreProperties>
</file>