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
  </p:notesMasterIdLst>
  <p:handoutMasterIdLst>
    <p:handoutMasterId r:id="rId3"/>
  </p:handout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66CC"/>
    <a:srgbClr val="0273E4"/>
    <a:srgbClr val="FFA500"/>
    <a:srgbClr val="1E488F"/>
    <a:srgbClr val="9ACD32"/>
    <a:srgbClr val="D40243"/>
    <a:srgbClr val="E15E05"/>
    <a:srgbClr val="02846E"/>
    <a:srgbClr val="8C4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714" y="114"/>
      </p:cViewPr>
      <p:guideLst>
        <p:guide orient="horz" pos="2160"/>
        <p:guide pos="3840"/>
      </p:guideLst>
    </p:cSldViewPr>
  </p:slideViewPr>
  <p:notesTextViewPr>
    <p:cViewPr>
      <p:scale>
        <a:sx n="1" d="1"/>
        <a:sy n="1" d="1"/>
      </p:scale>
      <p:origin x="0" y="0"/>
    </p:cViewPr>
  </p:notesTextViewPr>
  <p:notesViewPr>
    <p:cSldViewPr>
      <p:cViewPr varScale="1">
        <p:scale>
          <a:sx n="93" d="100"/>
          <a:sy n="93" d="100"/>
        </p:scale>
        <p:origin x="4022" y="77"/>
      </p:cViewPr>
      <p:guideLst/>
    </p:cSldViewPr>
  </p:notes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tableStyles" Target="tableStyles.xml"/>
<Relationship Id="rId3" Type="http://schemas.openxmlformats.org/officeDocument/2006/relationships/handoutMaster" Target="handoutMasters/handoutMaster1.xml"/>
<Relationship Id="rId7" Type="http://schemas.openxmlformats.org/officeDocument/2006/relationships/theme" Target="theme/theme1.xml"/>
<Relationship Id="rId2" Type="http://schemas.openxmlformats.org/officeDocument/2006/relationships/notesMaster" Target="notesMasters/notesMaster1.xml"/>
<Relationship Id="rId1" Type="http://schemas.openxmlformats.org/officeDocument/2006/relationships/slideMaster" Target="slideMasters/slideMaster1.xml"/>
<Relationship Id="rId6" Type="http://schemas.openxmlformats.org/officeDocument/2006/relationships/viewProps" Target="viewProps.xml"/>
<Relationship Id="rId5" Type="http://schemas.openxmlformats.org/officeDocument/2006/relationships/presProps" Target="presProps.xml"/>
<Relationship Id="rId4" Type="http://schemas.openxmlformats.org/officeDocument/2006/relationships/tags" Target="tags/tag1.xml"/>
<Relationship Id="rId9" Type="http://schemas.openxmlformats.org/officeDocument/2006/relationships/slide" Target="slides/slide1.xml"/>
<Relationship Id="rId10" Type="http://schemas.openxmlformats.org/officeDocument/2006/relationships/slide" Target="slides/slide2.xml"/>
<Relationship Id="rId11" Type="http://schemas.openxmlformats.org/officeDocument/2006/relationships/slide" Target="slides/slide3.xml"/>
<Relationship Id="rId12" Type="http://schemas.openxmlformats.org/officeDocument/2006/relationships/slide" Target="slides/slide4.xml"/>
<Relationship Id="rId13" Type="http://schemas.openxmlformats.org/officeDocument/2006/relationships/slide" Target="slides/slide5.xml"/>
<Relationship Id="rId14" Type="http://schemas.openxmlformats.org/officeDocument/2006/relationships/slide" Target="slides/slide6.xml"/>
<Relationship Id="rId15" Type="http://schemas.openxmlformats.org/officeDocument/2006/relationships/slide" Target="slides/slide7.xml"/>
<Relationship Id="rId16" Type="http://schemas.openxmlformats.org/officeDocument/2006/relationships/slide" Target="slides/slide8.xml"/>
<Relationship Id="rId17" Type="http://schemas.openxmlformats.org/officeDocument/2006/relationships/slide" Target="slides/slide9.xml"/>
<Relationship Id="rId18" Type="http://schemas.openxmlformats.org/officeDocument/2006/relationships/slide" Target="slides/slide10.xml"/>
<Relationship Id="rId19" Type="http://schemas.openxmlformats.org/officeDocument/2006/relationships/slide" Target="slides/slide11.xml"/>
<Relationship Id="rId20" Type="http://schemas.openxmlformats.org/officeDocument/2006/relationships/slide" Target="slides/slide12.xml"/>
<Relationship Id="rId21" Type="http://schemas.openxmlformats.org/officeDocument/2006/relationships/slide" Target="slides/slide13.xml"/>
<Relationship Id="rId22" Type="http://schemas.openxmlformats.org/officeDocument/2006/relationships/slide" Target="slides/slide14.xml"/>
<Relationship Id="rId23" Type="http://schemas.openxmlformats.org/officeDocument/2006/relationships/slide" Target="slides/slide15.xml"/>
<Relationship Id="rId24" Type="http://schemas.openxmlformats.org/officeDocument/2006/relationships/slide" Target="slides/slide16.xml"/>
<Relationship Id="rId25" Type="http://schemas.openxmlformats.org/officeDocument/2006/relationships/slide" Target="slides/slide17.xml"/>
<Relationship Id="rId26" Type="http://schemas.openxmlformats.org/officeDocument/2006/relationships/slide" Target="slides/slide18.xml"/>
<Relationship Id="rId27" Type="http://schemas.openxmlformats.org/officeDocument/2006/relationships/slide" Target="slides/slide19.xml"/>
<Relationship Id="rId28" Type="http://schemas.openxmlformats.org/officeDocument/2006/relationships/slide" Target="slides/slide20.xml"/>
<Relationship Id="rId29" Type="http://schemas.openxmlformats.org/officeDocument/2006/relationships/slide" Target="slides/slide21.xml"/>
<Relationship Id="rId30" Type="http://schemas.openxmlformats.org/officeDocument/2006/relationships/slide" Target="slides/slide22.xml"/>
<Relationship Id="rId31" Type="http://schemas.openxmlformats.org/officeDocument/2006/relationships/slide" Target="slides/slide23.xml"/>
<Relationship Id="rId32" Type="http://schemas.openxmlformats.org/officeDocument/2006/relationships/slide" Target="slides/slide24.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01E012-EA61-7528-DCDA-5C9E2D8F19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3B2DB48-781E-A99D-C83A-10A000DFC76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9A4E18-C02D-4162-AD0B-C992E56FB4FB}" type="datetimeFigureOut">
              <a:rPr lang="en-GB" smtClean="0"/>
              <a:t>15/08/2023</a:t>
            </a:fld>
            <a:endParaRPr lang="en-GB"/>
          </a:p>
        </p:txBody>
      </p:sp>
      <p:sp>
        <p:nvSpPr>
          <p:cNvPr id="4" name="Footer Placeholder 3">
            <a:extLst>
              <a:ext uri="{FF2B5EF4-FFF2-40B4-BE49-F238E27FC236}">
                <a16:creationId xmlns:a16="http://schemas.microsoft.com/office/drawing/2014/main" id="{5EC00031-DFEF-4302-D6CE-DB8DF74BAB6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AD1A260-0965-661F-3423-61E8A42441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5C6FEC-56AF-44F0-B5EE-675B80C01003}" type="slidenum">
              <a:rPr lang="en-GB" smtClean="0"/>
              <a:t>‹#›</a:t>
            </a:fld>
            <a:endParaRPr lang="en-GB"/>
          </a:p>
        </p:txBody>
      </p:sp>
    </p:spTree>
    <p:extLst>
      <p:ext uri="{BB962C8B-B14F-4D97-AF65-F5344CB8AC3E}">
        <p14:creationId xmlns:p14="http://schemas.microsoft.com/office/powerpoint/2010/main" val="125482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5CB619-8391-49CA-80C7-AD0137631D0B}" type="datetimeFigureOut">
              <a:rPr lang="en-GB" smtClean="0"/>
              <a:t>15/08/2023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1DDC20-7257-4FF9-9ECE-13651D0207C0}" type="slidenum">
              <a:rPr lang="en-GB" smtClean="0"/>
              <a:t>‹#›</a:t>
            </a:fld>
            <a:endParaRPr lang="en-GB"/>
          </a:p>
        </p:txBody>
      </p:sp>
    </p:spTree>
    <p:extLst>
      <p:ext uri="{BB962C8B-B14F-4D97-AF65-F5344CB8AC3E}">
        <p14:creationId xmlns:p14="http://schemas.microsoft.com/office/powerpoint/2010/main" val="2264566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sv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5.sv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7.svg"/></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9.svg"/></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1.sv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9.svg"/></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1.svg"/></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3.svg"/></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5.svg"/></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7.sv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37322"/>
            <a:ext cx="12192000" cy="6021288"/>
          </a:xfrm>
          <a:prstGeom prst="rect">
            <a:avLst/>
          </a:prstGeom>
          <a:solidFill>
            <a:srgbClr val="006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ubtitle"/>
          <p:cNvSpPr>
            <a:spLocks noGrp="1"/>
          </p:cNvSpPr>
          <p:nvPr>
            <p:ph type="subTitle" idx="1"/>
          </p:nvPr>
        </p:nvSpPr>
        <p:spPr>
          <a:xfrm>
            <a:off x="1828800" y="3886200"/>
            <a:ext cx="8534400" cy="1752600"/>
          </a:xfrm>
        </p:spPr>
        <p:txBody>
          <a:bodyPr anchor="b">
            <a:normAutofit/>
          </a:bodyPr>
          <a:lstStyle>
            <a:lvl1pPr marL="0" indent="0" algn="ctr">
              <a:buNone/>
              <a:defRPr sz="2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2" name="Title"/>
          <p:cNvSpPr>
            <a:spLocks noGrp="1"/>
          </p:cNvSpPr>
          <p:nvPr>
            <p:ph type="ctrTitle"/>
          </p:nvPr>
        </p:nvSpPr>
        <p:spPr>
          <a:xfrm>
            <a:off x="914400" y="1268760"/>
            <a:ext cx="10363200" cy="1470025"/>
          </a:xfrm>
        </p:spPr>
        <p:txBody>
          <a:bodyPr anchor="ctr">
            <a:normAutofit/>
          </a:bodyPr>
          <a:lstStyle>
            <a:lvl1pPr algn="ctr">
              <a:defRPr sz="5000">
                <a:solidFill>
                  <a:schemeClr val="bg1"/>
                </a:solidFill>
              </a:defRPr>
            </a:lvl1pPr>
          </a:lstStyle>
          <a:p>
            <a:r>
              <a:rPr lang="en-US" dirty="0"/>
              <a:t>Click to edit Master title style</a:t>
            </a:r>
            <a:endParaRPr lang="en-GB" dirty="0"/>
          </a:p>
        </p:txBody>
      </p:sp>
      <p:sp>
        <p:nvSpPr>
          <p:cNvPr id="5" name="Footer"/>
          <p:cNvSpPr>
            <a:spLocks noGrp="1"/>
          </p:cNvSpPr>
          <p:nvPr>
            <p:ph type="ftr" sz="quarter" idx="11"/>
          </p:nvPr>
        </p:nvSpPr>
        <p:spPr>
          <a:xfrm>
            <a:off x="10416480" y="122083"/>
            <a:ext cx="1645078" cy="365126"/>
          </a:xfrm>
        </p:spPr>
        <p:txBody>
          <a:bodyPr/>
          <a:lstStyle>
            <a:lvl1pPr algn="r">
              <a:defRPr sz="1400">
                <a:solidFill>
                  <a:schemeClr val="bg1"/>
                </a:solidFill>
              </a:defRPr>
            </a:lvl1pPr>
          </a:lstStyle>
          <a:p>
            <a:endParaRPr lang="en-GB" dirty="0"/>
          </a:p>
        </p:txBody>
      </p:sp>
      <p:pic>
        <p:nvPicPr>
          <p:cNvPr id="6" name="Picture 5" descr="A close up of a logo&#10;&#10;Description automatically generated">
            <a:extLst>
              <a:ext uri="{FF2B5EF4-FFF2-40B4-BE49-F238E27FC236}">
                <a16:creationId xmlns:a16="http://schemas.microsoft.com/office/drawing/2014/main" id="{2A831F82-5CC5-BA47-ACC7-5748E63BE7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7" name="Type">
            <a:extLst>
              <a:ext uri="{FF2B5EF4-FFF2-40B4-BE49-F238E27FC236}">
                <a16:creationId xmlns:a16="http://schemas.microsoft.com/office/drawing/2014/main" id="{C899D63F-B7BE-D406-3D0E-B463CB3D324D}"/>
              </a:ext>
            </a:extLst>
          </p:cNvPr>
          <p:cNvSpPr>
            <a:spLocks noGrp="1"/>
          </p:cNvSpPr>
          <p:nvPr>
            <p:ph sz="quarter" idx="14"/>
          </p:nvPr>
        </p:nvSpPr>
        <p:spPr>
          <a:xfrm>
            <a:off x="914400" y="2744802"/>
            <a:ext cx="10363200" cy="1141398"/>
          </a:xfrm>
        </p:spPr>
        <p:txBody>
          <a:bodyPr>
            <a:normAutofit/>
          </a:bodyPr>
          <a:lstStyle>
            <a:lvl1pPr algn="ctr">
              <a:defRPr sz="40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442033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1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302B8D"/>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FCB7537E-C244-2805-C778-2F604EE64738}"/>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54E9C295-5D83-C4B0-CF26-D01B2F796CAA}"/>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280149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1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302B8D"/>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2B786954-CF29-2E13-1FE3-EB403B494C68}"/>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615547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1 Two Content with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5677525" cy="652933"/>
          </a:xfrm>
        </p:spPr>
        <p:txBody>
          <a:bodyPr/>
          <a:lstStyle>
            <a:lvl1pPr>
              <a:defRPr>
                <a:solidFill>
                  <a:srgbClr val="302B8D"/>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a:xfrm>
            <a:off x="274458" y="6356351"/>
            <a:ext cx="5677525" cy="365126"/>
          </a:xfrm>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7" y="946492"/>
            <a:ext cx="5677525" cy="4498127"/>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2B786954-CF29-2E13-1FE3-EB403B494C68}"/>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12" name="Text">
            <a:extLst>
              <a:ext uri="{FF2B5EF4-FFF2-40B4-BE49-F238E27FC236}">
                <a16:creationId xmlns:a16="http://schemas.microsoft.com/office/drawing/2014/main" id="{A2B49714-CC8B-EAD9-C634-7FCAE9862AE0}"/>
              </a:ext>
            </a:extLst>
          </p:cNvPr>
          <p:cNvSpPr>
            <a:spLocks noGrp="1"/>
          </p:cNvSpPr>
          <p:nvPr>
            <p:ph sz="quarter" idx="21"/>
          </p:nvPr>
        </p:nvSpPr>
        <p:spPr>
          <a:xfrm>
            <a:off x="6240018" y="5517232"/>
            <a:ext cx="5677524" cy="1204245"/>
          </a:xfrm>
        </p:spPr>
        <p:txBody>
          <a:bodyPr>
            <a:normAutofit/>
          </a:bodyPr>
          <a:lstStyle>
            <a:lvl1pPr marL="0" indent="0">
              <a:buClr>
                <a:srgbClr val="302B8D"/>
              </a:buClr>
              <a:buFont typeface="Wingdings" panose="05000000000000000000" pitchFamily="2" charset="2"/>
              <a:buNone/>
              <a:defRPr sz="1800" b="1"/>
            </a:lvl1pPr>
            <a:lvl2pPr marL="360363" indent="-342900">
              <a:buClr>
                <a:srgbClr val="302B8D"/>
              </a:buClr>
              <a:buFont typeface="Wingdings" panose="05000000000000000000" pitchFamily="2" charset="2"/>
              <a:buChar char="§"/>
              <a:defRPr sz="1800"/>
            </a:lvl2pPr>
            <a:lvl3pPr marL="896938" indent="-342900">
              <a:buClr>
                <a:srgbClr val="302B8D"/>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249246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1 Two Content with Foot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5677525" cy="652933"/>
          </a:xfrm>
        </p:spPr>
        <p:txBody>
          <a:bodyPr/>
          <a:lstStyle>
            <a:lvl1pPr>
              <a:defRPr>
                <a:solidFill>
                  <a:srgbClr val="302B8D"/>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a:xfrm>
            <a:off x="6240017" y="6381328"/>
            <a:ext cx="5112567" cy="365126"/>
          </a:xfrm>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7" y="946492"/>
            <a:ext cx="5677525" cy="4498127"/>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2B786954-CF29-2E13-1FE3-EB403B494C68}"/>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Text">
            <a:extLst>
              <a:ext uri="{FF2B5EF4-FFF2-40B4-BE49-F238E27FC236}">
                <a16:creationId xmlns:a16="http://schemas.microsoft.com/office/drawing/2014/main" id="{23262391-D105-77B2-79AC-7609AF445013}"/>
              </a:ext>
            </a:extLst>
          </p:cNvPr>
          <p:cNvSpPr>
            <a:spLocks noGrp="1"/>
          </p:cNvSpPr>
          <p:nvPr>
            <p:ph sz="quarter" idx="21"/>
          </p:nvPr>
        </p:nvSpPr>
        <p:spPr>
          <a:xfrm>
            <a:off x="6240018" y="5517233"/>
            <a:ext cx="5677524" cy="769682"/>
          </a:xfrm>
        </p:spPr>
        <p:txBody>
          <a:bodyPr>
            <a:normAutofit/>
          </a:bodyPr>
          <a:lstStyle>
            <a:lvl1pPr marL="0" indent="0">
              <a:buClr>
                <a:srgbClr val="302B8D"/>
              </a:buClr>
              <a:buFont typeface="Wingdings" panose="05000000000000000000" pitchFamily="2" charset="2"/>
              <a:buNone/>
              <a:defRPr sz="1800" b="1"/>
            </a:lvl1pPr>
            <a:lvl2pPr marL="360363" indent="-342900">
              <a:buClr>
                <a:srgbClr val="302B8D"/>
              </a:buClr>
              <a:buFont typeface="Wingdings" panose="05000000000000000000" pitchFamily="2" charset="2"/>
              <a:buChar char="§"/>
              <a:defRPr sz="1800"/>
            </a:lvl2pPr>
            <a:lvl3pPr marL="896938" indent="-342900">
              <a:buClr>
                <a:srgbClr val="302B8D"/>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65274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1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solidFill>
              <a:srgbClr val="302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302B8D"/>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302B8D"/>
              </a:buClr>
              <a:buFont typeface="Wingdings" panose="05000000000000000000" pitchFamily="2" charset="2"/>
              <a:buChar char="§"/>
              <a:defRPr>
                <a:solidFill>
                  <a:srgbClr val="302B8D"/>
                </a:solidFill>
              </a:defRPr>
            </a:lvl1pPr>
            <a:lvl2pPr marL="800100" indent="-342900">
              <a:buClr>
                <a:srgbClr val="302B8D"/>
              </a:buClr>
              <a:buFont typeface="Wingdings" panose="05000000000000000000" pitchFamily="2" charset="2"/>
              <a:buChar char="§"/>
              <a:defRPr>
                <a:solidFill>
                  <a:srgbClr val="302B8D"/>
                </a:solidFill>
              </a:defRPr>
            </a:lvl2pPr>
            <a:lvl3pPr marL="1257300" indent="-342900">
              <a:buClr>
                <a:srgbClr val="302B8D"/>
              </a:buClr>
              <a:buFont typeface="Wingdings" panose="05000000000000000000" pitchFamily="2" charset="2"/>
              <a:buChar char="§"/>
              <a:defRPr>
                <a:solidFill>
                  <a:srgbClr val="302B8D"/>
                </a:solidFill>
              </a:defRPr>
            </a:lvl3pPr>
            <a:lvl4pPr marL="1714500" indent="-342900">
              <a:buClr>
                <a:srgbClr val="302B8D"/>
              </a:buClr>
              <a:buFont typeface="Wingdings" panose="05000000000000000000" pitchFamily="2" charset="2"/>
              <a:buChar char="§"/>
              <a:defRPr>
                <a:solidFill>
                  <a:srgbClr val="302B8D"/>
                </a:solidFill>
              </a:defRPr>
            </a:lvl4pPr>
            <a:lvl5pPr marL="2171700" indent="-342900">
              <a:buClr>
                <a:srgbClr val="302B8D"/>
              </a:buClr>
              <a:buFont typeface="Wingdings" panose="05000000000000000000" pitchFamily="2" charset="2"/>
              <a:buChar char="§"/>
              <a:defRPr>
                <a:solidFill>
                  <a:srgbClr val="302B8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2396539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1 war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solidFill>
              <a:srgbClr val="302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302B8D"/>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302B8D"/>
                </a:solidFill>
              </a:defRPr>
            </a:lvl1pPr>
            <a:lvl2pPr marL="800100" indent="-342900">
              <a:buClr>
                <a:srgbClr val="302B8D"/>
              </a:buClr>
              <a:buFont typeface="Wingdings" panose="05000000000000000000" pitchFamily="2" charset="2"/>
              <a:buChar char="§"/>
              <a:defRPr>
                <a:solidFill>
                  <a:srgbClr val="302B8D"/>
                </a:solidFill>
              </a:defRPr>
            </a:lvl2pPr>
            <a:lvl3pPr marL="1257300" indent="-342900">
              <a:buClr>
                <a:srgbClr val="302B8D"/>
              </a:buClr>
              <a:buFont typeface="Wingdings" panose="05000000000000000000" pitchFamily="2" charset="2"/>
              <a:buChar char="§"/>
              <a:defRPr>
                <a:solidFill>
                  <a:srgbClr val="302B8D"/>
                </a:solidFill>
              </a:defRPr>
            </a:lvl3pPr>
            <a:lvl4pPr marL="1714500" indent="-342900">
              <a:buClr>
                <a:srgbClr val="302B8D"/>
              </a:buClr>
              <a:buFont typeface="Wingdings" panose="05000000000000000000" pitchFamily="2" charset="2"/>
              <a:buChar char="§"/>
              <a:defRPr>
                <a:solidFill>
                  <a:srgbClr val="302B8D"/>
                </a:solidFill>
              </a:defRPr>
            </a:lvl4pPr>
            <a:lvl5pPr marL="2171700" indent="-342900">
              <a:buClr>
                <a:srgbClr val="302B8D"/>
              </a:buClr>
              <a:buFont typeface="Wingdings" panose="05000000000000000000" pitchFamily="2" charset="2"/>
              <a:buChar char="§"/>
              <a:defRPr>
                <a:solidFill>
                  <a:srgbClr val="302B8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668206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1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302B8D"/>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302B8D"/>
              </a:buClr>
              <a:buFont typeface="Wingdings" panose="05000000000000000000" pitchFamily="2" charset="2"/>
              <a:buChar char="§"/>
              <a:defRPr sz="1800"/>
            </a:lvl2pPr>
            <a:lvl3pPr marL="896938" indent="-342900">
              <a:buClr>
                <a:srgbClr val="302B8D"/>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TextBox 2">
            <a:extLst>
              <a:ext uri="{FF2B5EF4-FFF2-40B4-BE49-F238E27FC236}">
                <a16:creationId xmlns:a16="http://schemas.microsoft.com/office/drawing/2014/main" id="{34FC3801-9EF1-F471-1346-B2FC0DCE3377}"/>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1706101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2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FA9CB75-760E-1301-B9D2-03EBF5652B0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9" name="Graphic 8" descr="Agriculture outline">
            <a:extLst>
              <a:ext uri="{FF2B5EF4-FFF2-40B4-BE49-F238E27FC236}">
                <a16:creationId xmlns:a16="http://schemas.microsoft.com/office/drawing/2014/main" id="{D0027841-89FC-398F-9292-DF4981871A02}"/>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30173" y="3188500"/>
            <a:ext cx="2331654" cy="2331654"/>
          </a:xfrm>
          <a:prstGeom prst="rect">
            <a:avLst/>
          </a:prstGeom>
        </p:spPr>
      </p:pic>
    </p:spTree>
    <p:extLst>
      <p:ext uri="{BB962C8B-B14F-4D97-AF65-F5344CB8AC3E}">
        <p14:creationId xmlns:p14="http://schemas.microsoft.com/office/powerpoint/2010/main" val="4125384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2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8C43F7"/>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28EFF18E-09C0-3817-C39D-F50E69AA06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BBFCF607-DCAF-61CE-1190-C3B653029ED5}"/>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FF7C9D0F-1F5A-5252-65E0-A364660013D2}"/>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21781110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2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8C43F7"/>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F91A20B9-68C5-8B0C-314B-4DBABCD77EF8}"/>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1008663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p:cNvSpPr>
            <a:spLocks noGrp="1"/>
          </p:cNvSpPr>
          <p:nvPr>
            <p:ph type="subTitle" idx="1"/>
          </p:nvPr>
        </p:nvSpPr>
        <p:spPr>
          <a:xfrm>
            <a:off x="1828800" y="3886200"/>
            <a:ext cx="8534400" cy="1752600"/>
          </a:xfrm>
        </p:spPr>
        <p:txBody>
          <a:bodyPr anchor="b">
            <a:normAutofit/>
          </a:bodyPr>
          <a:lstStyle>
            <a:lvl1pPr marL="0" indent="0" algn="ctr">
              <a:buNone/>
              <a:defRPr sz="3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2" name="Title"/>
          <p:cNvSpPr>
            <a:spLocks noGrp="1"/>
          </p:cNvSpPr>
          <p:nvPr>
            <p:ph type="ctrTitle"/>
          </p:nvPr>
        </p:nvSpPr>
        <p:spPr>
          <a:xfrm>
            <a:off x="914400" y="2130426"/>
            <a:ext cx="10363200" cy="1470025"/>
          </a:xfrm>
        </p:spPr>
        <p:txBody>
          <a:bodyPr anchor="ctr">
            <a:normAutofit/>
          </a:bodyPr>
          <a:lstStyle>
            <a:lvl1pPr algn="ctr">
              <a:defRPr sz="4000"/>
            </a:lvl1pPr>
          </a:lstStyle>
          <a:p>
            <a:r>
              <a:rPr lang="en-US" dirty="0"/>
              <a:t>Click to edit Master title style</a:t>
            </a:r>
            <a:endParaRPr lang="en-GB" dirty="0"/>
          </a:p>
        </p:txBody>
      </p:sp>
      <p:sp>
        <p:nvSpPr>
          <p:cNvPr id="5" name="Footer"/>
          <p:cNvSpPr>
            <a:spLocks noGrp="1"/>
          </p:cNvSpPr>
          <p:nvPr>
            <p:ph type="ftr" sz="quarter" idx="11"/>
          </p:nvPr>
        </p:nvSpPr>
        <p:spPr/>
        <p:txBody>
          <a:bodyPr/>
          <a:lstStyle/>
          <a:p>
            <a:endParaRPr lang="en-GB" dirty="0"/>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dirty="0"/>
          </a:p>
        </p:txBody>
      </p:sp>
      <p:pic>
        <p:nvPicPr>
          <p:cNvPr id="7" name="Picture 6" descr="A close up of a logo&#10;&#10;Description automatically generated">
            <a:extLst>
              <a:ext uri="{FF2B5EF4-FFF2-40B4-BE49-F238E27FC236}">
                <a16:creationId xmlns:a16="http://schemas.microsoft.com/office/drawing/2014/main" id="{86C33E1F-2EFE-5FD6-3EF9-84258A7A09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8" name="Copyright">
            <a:extLst>
              <a:ext uri="{FF2B5EF4-FFF2-40B4-BE49-F238E27FC236}">
                <a16:creationId xmlns:a16="http://schemas.microsoft.com/office/drawing/2014/main" id="{2AD921FD-BF36-B4EA-48A4-1BA8309A15D5}"/>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Tree>
    <p:extLst>
      <p:ext uri="{BB962C8B-B14F-4D97-AF65-F5344CB8AC3E}">
        <p14:creationId xmlns:p14="http://schemas.microsoft.com/office/powerpoint/2010/main" val="42148811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2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solidFill>
              <a:srgbClr val="8C43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8C43F7"/>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8C43F7"/>
              </a:buClr>
              <a:buFont typeface="Wingdings" panose="05000000000000000000" pitchFamily="2" charset="2"/>
              <a:buChar char="§"/>
              <a:defRPr/>
            </a:lvl1pPr>
            <a:lvl2pPr marL="800100" indent="-342900">
              <a:buClr>
                <a:srgbClr val="8C43F7"/>
              </a:buClr>
              <a:buFont typeface="Wingdings" panose="05000000000000000000" pitchFamily="2" charset="2"/>
              <a:buChar char="§"/>
              <a:defRPr/>
            </a:lvl2pPr>
            <a:lvl3pPr marL="1257300" indent="-342900">
              <a:buClr>
                <a:srgbClr val="8C43F7"/>
              </a:buClr>
              <a:buFont typeface="Wingdings" panose="05000000000000000000" pitchFamily="2" charset="2"/>
              <a:buChar char="§"/>
              <a:defRPr/>
            </a:lvl3pPr>
            <a:lvl4pPr marL="1714500" indent="-342900">
              <a:buClr>
                <a:srgbClr val="8C43F7"/>
              </a:buClr>
              <a:buFont typeface="Wingdings" panose="05000000000000000000" pitchFamily="2" charset="2"/>
              <a:buChar char="§"/>
              <a:defRPr/>
            </a:lvl4pPr>
            <a:lvl5pPr marL="2171700" indent="-342900">
              <a:buClr>
                <a:srgbClr val="8C43F7"/>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2932143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2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8C43F7"/>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8C43F7"/>
              </a:buClr>
              <a:buFont typeface="Wingdings" panose="05000000000000000000" pitchFamily="2" charset="2"/>
              <a:buChar char="§"/>
              <a:defRPr sz="1800"/>
            </a:lvl2pPr>
            <a:lvl3pPr marL="896938" indent="-342900">
              <a:buClr>
                <a:srgbClr val="8C43F7"/>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12" name="TextBox 11">
            <a:extLst>
              <a:ext uri="{FF2B5EF4-FFF2-40B4-BE49-F238E27FC236}">
                <a16:creationId xmlns:a16="http://schemas.microsoft.com/office/drawing/2014/main" id="{DBA16395-7014-D9A4-1E30-197880EBB2CF}"/>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6250955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2 war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6AD4EF2-B7A6-1D6E-401A-05A7E7F8CD8C}"/>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8C43F7"/>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8C43F7"/>
                </a:solidFill>
              </a:defRPr>
            </a:lvl1pPr>
            <a:lvl2pPr marL="800100" indent="-342900">
              <a:buClr>
                <a:srgbClr val="302B8D"/>
              </a:buClr>
              <a:buFont typeface="Wingdings" panose="05000000000000000000" pitchFamily="2" charset="2"/>
              <a:buChar char="§"/>
              <a:defRPr>
                <a:solidFill>
                  <a:srgbClr val="8C43F7"/>
                </a:solidFill>
              </a:defRPr>
            </a:lvl2pPr>
            <a:lvl3pPr marL="1257300" indent="-342900">
              <a:buClr>
                <a:srgbClr val="302B8D"/>
              </a:buClr>
              <a:buFont typeface="Wingdings" panose="05000000000000000000" pitchFamily="2" charset="2"/>
              <a:buChar char="§"/>
              <a:defRPr>
                <a:solidFill>
                  <a:srgbClr val="8C43F7"/>
                </a:solidFill>
              </a:defRPr>
            </a:lvl3pPr>
            <a:lvl4pPr marL="1714500" indent="-342900">
              <a:buClr>
                <a:srgbClr val="302B8D"/>
              </a:buClr>
              <a:buFont typeface="Wingdings" panose="05000000000000000000" pitchFamily="2" charset="2"/>
              <a:buChar char="§"/>
              <a:defRPr>
                <a:solidFill>
                  <a:srgbClr val="8C43F7"/>
                </a:solidFill>
              </a:defRPr>
            </a:lvl4pPr>
            <a:lvl5pPr marL="2171700" indent="-342900">
              <a:buClr>
                <a:srgbClr val="302B8D"/>
              </a:buClr>
              <a:buFont typeface="Wingdings" panose="05000000000000000000" pitchFamily="2" charset="2"/>
              <a:buChar char="§"/>
              <a:defRPr>
                <a:solidFill>
                  <a:srgbClr val="8C43F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22130154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2 Inequaliti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thnicity">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95223"/>
            <a:ext cx="6022238" cy="236599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Ethnic group</a:t>
            </a:r>
            <a:endParaRPr lang="en-GB" dirty="0"/>
          </a:p>
        </p:txBody>
      </p:sp>
      <p:sp>
        <p:nvSpPr>
          <p:cNvPr id="13" name="deprivation">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05235"/>
            <a:ext cx="6037562" cy="2818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Deprivation</a:t>
            </a:r>
            <a:endParaRPr lang="en-GB" dirty="0"/>
          </a:p>
        </p:txBody>
      </p:sp>
      <p:sp>
        <p:nvSpPr>
          <p:cNvPr id="3" name="age">
            <a:extLst>
              <a:ext uri="{FF2B5EF4-FFF2-40B4-BE49-F238E27FC236}">
                <a16:creationId xmlns:a16="http://schemas.microsoft.com/office/drawing/2014/main" id="{91BCEF91-E05C-4560-B640-754791376C12}"/>
              </a:ext>
            </a:extLst>
          </p:cNvPr>
          <p:cNvSpPr>
            <a:spLocks noGrp="1"/>
          </p:cNvSpPr>
          <p:nvPr>
            <p:ph sz="quarter" idx="21" hasCustomPrompt="1"/>
          </p:nvPr>
        </p:nvSpPr>
        <p:spPr>
          <a:xfrm>
            <a:off x="274458" y="3789040"/>
            <a:ext cx="5461500" cy="3034827"/>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Age group</a:t>
            </a:r>
            <a:endParaRPr lang="en-GB" dirty="0"/>
          </a:p>
        </p:txBody>
      </p:sp>
      <p:sp>
        <p:nvSpPr>
          <p:cNvPr id="9" name="gender">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74458" y="2038756"/>
            <a:ext cx="5442491" cy="1606268"/>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Gender</a:t>
            </a:r>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8" cy="652933"/>
          </a:xfrm>
        </p:spPr>
        <p:txBody>
          <a:bodyPr/>
          <a:lstStyle>
            <a:lvl1pPr>
              <a:defRPr>
                <a:solidFill>
                  <a:srgbClr val="8C43F7"/>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807968" y="1532273"/>
            <a:ext cx="0" cy="520909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807968" y="3933056"/>
            <a:ext cx="6109572"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885216F0-5CEC-54E4-05DB-38DB6B791D06}"/>
              </a:ext>
            </a:extLst>
          </p:cNvPr>
          <p:cNvCxnSpPr>
            <a:cxnSpLocks/>
          </p:cNvCxnSpPr>
          <p:nvPr userDrawn="1"/>
        </p:nvCxnSpPr>
        <p:spPr>
          <a:xfrm flipH="1">
            <a:off x="263352" y="3717032"/>
            <a:ext cx="5544616"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Legend">
            <a:extLst>
              <a:ext uri="{FF2B5EF4-FFF2-40B4-BE49-F238E27FC236}">
                <a16:creationId xmlns:a16="http://schemas.microsoft.com/office/drawing/2014/main" id="{1465E81F-690A-09C7-FAC2-81882C444C2A}"/>
              </a:ext>
            </a:extLst>
          </p:cNvPr>
          <p:cNvSpPr txBox="1"/>
          <p:nvPr userDrawn="1"/>
        </p:nvSpPr>
        <p:spPr>
          <a:xfrm>
            <a:off x="335359" y="1484784"/>
            <a:ext cx="3096345" cy="477054"/>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
        <p:nvSpPr>
          <p:cNvPr id="14" name="Text">
            <a:extLst>
              <a:ext uri="{FF2B5EF4-FFF2-40B4-BE49-F238E27FC236}">
                <a16:creationId xmlns:a16="http://schemas.microsoft.com/office/drawing/2014/main" id="{F2137C2C-7E5E-3EF8-23EB-DF6795ECA213}"/>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Tree>
    <p:extLst>
      <p:ext uri="{BB962C8B-B14F-4D97-AF65-F5344CB8AC3E}">
        <p14:creationId xmlns:p14="http://schemas.microsoft.com/office/powerpoint/2010/main" val="22361819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2 Wider determinan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mployment">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84784"/>
            <a:ext cx="6022238" cy="24254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Economic activity</a:t>
            </a:r>
            <a:endParaRPr lang="en-GB" dirty="0"/>
          </a:p>
        </p:txBody>
      </p:sp>
      <p:sp>
        <p:nvSpPr>
          <p:cNvPr id="13" name="housing">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83162"/>
            <a:ext cx="6037562" cy="2658202"/>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Housing tenure</a:t>
            </a:r>
            <a:endParaRPr lang="en-GB" dirty="0"/>
          </a:p>
        </p:txBody>
      </p:sp>
      <p:sp>
        <p:nvSpPr>
          <p:cNvPr id="9" name="qualification">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68710" y="2204864"/>
            <a:ext cx="5174396" cy="4536500"/>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Qualification</a:t>
            </a:r>
            <a:endParaRPr lang="en-GB" dirty="0"/>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7" cy="652933"/>
          </a:xfrm>
        </p:spPr>
        <p:txBody>
          <a:bodyPr/>
          <a:lstStyle>
            <a:lvl1pPr>
              <a:defRPr>
                <a:solidFill>
                  <a:srgbClr val="8C43F7"/>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663952" y="1640413"/>
            <a:ext cx="0" cy="510095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663952" y="4005064"/>
            <a:ext cx="6253588"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Text">
            <a:extLst>
              <a:ext uri="{FF2B5EF4-FFF2-40B4-BE49-F238E27FC236}">
                <a16:creationId xmlns:a16="http://schemas.microsoft.com/office/drawing/2014/main" id="{184478F7-3C12-E867-0E78-5E49630052BD}"/>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
        <p:nvSpPr>
          <p:cNvPr id="14" name="Legend">
            <a:extLst>
              <a:ext uri="{FF2B5EF4-FFF2-40B4-BE49-F238E27FC236}">
                <a16:creationId xmlns:a16="http://schemas.microsoft.com/office/drawing/2014/main" id="{977C07A4-4129-AB51-F784-9AFF0B365240}"/>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Tree>
    <p:extLst>
      <p:ext uri="{BB962C8B-B14F-4D97-AF65-F5344CB8AC3E}">
        <p14:creationId xmlns:p14="http://schemas.microsoft.com/office/powerpoint/2010/main" val="2279144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3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F8B9620A-99AF-6830-FFEB-0879C5499C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Heart with pulse outline">
            <a:extLst>
              <a:ext uri="{FF2B5EF4-FFF2-40B4-BE49-F238E27FC236}">
                <a16:creationId xmlns:a16="http://schemas.microsoft.com/office/drawing/2014/main" id="{7B9DFEDC-360D-9CB9-1F1A-818072D23F94}"/>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25578" y="3140968"/>
            <a:ext cx="2340844" cy="2340844"/>
          </a:xfrm>
          <a:prstGeom prst="rect">
            <a:avLst/>
          </a:prstGeom>
        </p:spPr>
      </p:pic>
    </p:spTree>
    <p:extLst>
      <p:ext uri="{BB962C8B-B14F-4D97-AF65-F5344CB8AC3E}">
        <p14:creationId xmlns:p14="http://schemas.microsoft.com/office/powerpoint/2010/main" val="27052198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H3 Title dentis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F8B9620A-99AF-6830-FFEB-0879C5499C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12" name="Graphic 11" descr="Dental Tools outline">
            <a:extLst>
              <a:ext uri="{FF2B5EF4-FFF2-40B4-BE49-F238E27FC236}">
                <a16:creationId xmlns:a16="http://schemas.microsoft.com/office/drawing/2014/main" id="{78BBAD10-4434-CDA7-CEFB-66EDE56189F4}"/>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47320" y="3392663"/>
            <a:ext cx="1897360" cy="1897360"/>
          </a:xfrm>
          <a:prstGeom prst="rect">
            <a:avLst/>
          </a:prstGeom>
        </p:spPr>
      </p:pic>
    </p:spTree>
    <p:extLst>
      <p:ext uri="{BB962C8B-B14F-4D97-AF65-F5344CB8AC3E}">
        <p14:creationId xmlns:p14="http://schemas.microsoft.com/office/powerpoint/2010/main" val="4135959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3 Title mouth">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F8B9620A-99AF-6830-FFEB-0879C5499C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5" name="Graphic 4" descr="Tooth outline">
            <a:extLst>
              <a:ext uri="{FF2B5EF4-FFF2-40B4-BE49-F238E27FC236}">
                <a16:creationId xmlns:a16="http://schemas.microsoft.com/office/drawing/2014/main" id="{969D1219-BF1D-4383-073B-672623F55F8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87888" y="3346215"/>
            <a:ext cx="2016224" cy="2016224"/>
          </a:xfrm>
          <a:prstGeom prst="rect">
            <a:avLst/>
          </a:prstGeom>
        </p:spPr>
      </p:pic>
    </p:spTree>
    <p:extLst>
      <p:ext uri="{BB962C8B-B14F-4D97-AF65-F5344CB8AC3E}">
        <p14:creationId xmlns:p14="http://schemas.microsoft.com/office/powerpoint/2010/main" val="17989315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H3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73E4"/>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normAutofit/>
          </a:bodyPr>
          <a:lstStyle>
            <a:lvl1pPr marL="0" indent="0">
              <a:buClr>
                <a:srgbClr val="0273E4"/>
              </a:buClr>
              <a:buFont typeface="Arial" panose="020B0604020202020204" pitchFamily="34" charset="0"/>
              <a:buNone/>
              <a:defRPr sz="2000"/>
            </a:lvl1pPr>
            <a:lvl2pPr marL="342900" indent="-342900">
              <a:buClr>
                <a:srgbClr val="0273E4"/>
              </a:buClr>
              <a:buFont typeface="Arial" panose="020B0604020202020204" pitchFamily="34" charset="0"/>
              <a:buChar char="•"/>
              <a:defRPr sz="2000"/>
            </a:lvl2pPr>
            <a:lvl3pPr marL="1257300" indent="-342900">
              <a:buClr>
                <a:srgbClr val="0273E4"/>
              </a:buClr>
              <a:buFont typeface="Arial" panose="020B0604020202020204" pitchFamily="34" charset="0"/>
              <a:buChar char="•"/>
              <a:defRPr sz="2000"/>
            </a:lvl3pPr>
            <a:lvl4pPr marL="1714500" indent="-342900">
              <a:buClr>
                <a:srgbClr val="0273E4"/>
              </a:buClr>
              <a:buFont typeface="Arial" panose="020B0604020202020204" pitchFamily="34" charset="0"/>
              <a:buChar char="•"/>
              <a:defRPr sz="2000"/>
            </a:lvl4pPr>
            <a:lvl5pPr marL="2171700" indent="-342900">
              <a:buClr>
                <a:srgbClr val="0273E4"/>
              </a:buClr>
              <a:buFont typeface="Arial" panose="020B0604020202020204" pitchFamily="34" charset="0"/>
              <a:buChar cha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37170D35-024D-8F12-15A1-FDEA54FE8A2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554491D7-9B93-5094-E005-78F562985C51}"/>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CF84E804-7C52-9BB0-AE36-F3339416BC39}"/>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19135411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H3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73E4"/>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C699026C-EF10-65CA-4D3E-C577F57C4D65}"/>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310806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close up of a logo&#10;&#10;Description automatically generated">
            <a:extLst>
              <a:ext uri="{FF2B5EF4-FFF2-40B4-BE49-F238E27FC236}">
                <a16:creationId xmlns:a16="http://schemas.microsoft.com/office/drawing/2014/main" id="{EDE5BF45-D249-2DBE-34E4-F298574AB8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8" name="Copyright">
            <a:extLst>
              <a:ext uri="{FF2B5EF4-FFF2-40B4-BE49-F238E27FC236}">
                <a16:creationId xmlns:a16="http://schemas.microsoft.com/office/drawing/2014/main" id="{6137440A-78DC-1ABD-B279-6FA3DE5D88D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Tree>
    <p:extLst>
      <p:ext uri="{BB962C8B-B14F-4D97-AF65-F5344CB8AC3E}">
        <p14:creationId xmlns:p14="http://schemas.microsoft.com/office/powerpoint/2010/main" val="2715769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H3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solidFill>
              <a:srgbClr val="027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73E4"/>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normAutofit/>
          </a:bodyPr>
          <a:lstStyle>
            <a:lvl1pPr marL="0" indent="0">
              <a:buNone/>
              <a:defRPr sz="2200" b="1"/>
            </a:lvl1pPr>
            <a:lvl2pPr marL="800100" indent="-342900">
              <a:buFont typeface="Wingdings" panose="05000000000000000000" pitchFamily="2" charset="2"/>
              <a:buChar char="§"/>
              <a:defRPr sz="2200"/>
            </a:lvl2pPr>
            <a:lvl3pPr marL="1257300" indent="-342900">
              <a:buFont typeface="Wingdings" panose="05000000000000000000" pitchFamily="2" charset="2"/>
              <a:buChar char="§"/>
              <a:defRPr sz="2200"/>
            </a:lvl3pPr>
            <a:lvl4pPr marL="1714500" indent="-342900">
              <a:buFont typeface="Wingdings" panose="05000000000000000000" pitchFamily="2" charset="2"/>
              <a:buChar char="§"/>
              <a:defRPr sz="2200"/>
            </a:lvl4pPr>
            <a:lvl5pPr marL="2171700" indent="-342900">
              <a:buFont typeface="Wingdings" panose="05000000000000000000" pitchFamily="2" charset="2"/>
              <a:buChar cha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0273E4"/>
              </a:buClr>
              <a:buFont typeface="Wingdings" panose="05000000000000000000" pitchFamily="2" charset="2"/>
              <a:buChar char="§"/>
              <a:defRPr/>
            </a:lvl1pPr>
            <a:lvl2pPr marL="800100" indent="-342900">
              <a:buClr>
                <a:srgbClr val="0273E4"/>
              </a:buClr>
              <a:buFont typeface="Wingdings" panose="05000000000000000000" pitchFamily="2" charset="2"/>
              <a:buChar char="§"/>
              <a:defRPr/>
            </a:lvl2pPr>
            <a:lvl3pPr marL="1257300" indent="-342900">
              <a:buClr>
                <a:srgbClr val="0273E4"/>
              </a:buClr>
              <a:buFont typeface="Wingdings" panose="05000000000000000000" pitchFamily="2" charset="2"/>
              <a:buChar char="§"/>
              <a:defRPr/>
            </a:lvl3pPr>
            <a:lvl4pPr marL="1714500" indent="-342900">
              <a:buClr>
                <a:srgbClr val="0273E4"/>
              </a:buClr>
              <a:buFont typeface="Wingdings" panose="05000000000000000000" pitchFamily="2" charset="2"/>
              <a:buChar char="§"/>
              <a:defRPr/>
            </a:lvl4pPr>
            <a:lvl5pPr marL="2171700" indent="-342900">
              <a:buClr>
                <a:srgbClr val="0273E4"/>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3287970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H3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73E4"/>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0273E4"/>
              </a:buClr>
              <a:buFont typeface="Wingdings" panose="05000000000000000000" pitchFamily="2" charset="2"/>
              <a:buChar char="§"/>
              <a:defRPr sz="1800"/>
            </a:lvl2pPr>
            <a:lvl3pPr marL="896938" indent="-342900">
              <a:buClr>
                <a:srgbClr val="0273E4"/>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12" name="TextBox 11">
            <a:extLst>
              <a:ext uri="{FF2B5EF4-FFF2-40B4-BE49-F238E27FC236}">
                <a16:creationId xmlns:a16="http://schemas.microsoft.com/office/drawing/2014/main" id="{35FEC5DC-6357-702D-021A-D18E7F0D9C91}"/>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4057289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H3 war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8D28D8E-7701-9AC9-CD4B-A15CD9270EAC}"/>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73E4"/>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0273E4"/>
                </a:solidFill>
              </a:defRPr>
            </a:lvl1pPr>
            <a:lvl2pPr marL="800100" indent="-342900">
              <a:buClr>
                <a:srgbClr val="302B8D"/>
              </a:buClr>
              <a:buFont typeface="Wingdings" panose="05000000000000000000" pitchFamily="2" charset="2"/>
              <a:buChar char="§"/>
              <a:defRPr>
                <a:solidFill>
                  <a:srgbClr val="0273E4"/>
                </a:solidFill>
              </a:defRPr>
            </a:lvl2pPr>
            <a:lvl3pPr marL="1257300" indent="-342900">
              <a:buClr>
                <a:srgbClr val="302B8D"/>
              </a:buClr>
              <a:buFont typeface="Wingdings" panose="05000000000000000000" pitchFamily="2" charset="2"/>
              <a:buChar char="§"/>
              <a:defRPr>
                <a:solidFill>
                  <a:srgbClr val="0273E4"/>
                </a:solidFill>
              </a:defRPr>
            </a:lvl3pPr>
            <a:lvl4pPr marL="1714500" indent="-342900">
              <a:buClr>
                <a:srgbClr val="302B8D"/>
              </a:buClr>
              <a:buFont typeface="Wingdings" panose="05000000000000000000" pitchFamily="2" charset="2"/>
              <a:buChar char="§"/>
              <a:defRPr>
                <a:solidFill>
                  <a:srgbClr val="0273E4"/>
                </a:solidFill>
              </a:defRPr>
            </a:lvl4pPr>
            <a:lvl5pPr marL="2171700" indent="-342900">
              <a:buClr>
                <a:srgbClr val="302B8D"/>
              </a:buClr>
              <a:buFont typeface="Wingdings" panose="05000000000000000000" pitchFamily="2" charset="2"/>
              <a:buChar char="§"/>
              <a:defRPr>
                <a:solidFill>
                  <a:srgbClr val="0273E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289349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H3 Inequaliti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thnicity">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95223"/>
            <a:ext cx="6022238" cy="236599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Ethnic group</a:t>
            </a:r>
            <a:endParaRPr lang="en-GB" dirty="0"/>
          </a:p>
        </p:txBody>
      </p:sp>
      <p:sp>
        <p:nvSpPr>
          <p:cNvPr id="13" name="deprivation">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05235"/>
            <a:ext cx="6037562" cy="2818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Deprivation</a:t>
            </a:r>
            <a:endParaRPr lang="en-GB" dirty="0"/>
          </a:p>
        </p:txBody>
      </p:sp>
      <p:sp>
        <p:nvSpPr>
          <p:cNvPr id="3" name="age">
            <a:extLst>
              <a:ext uri="{FF2B5EF4-FFF2-40B4-BE49-F238E27FC236}">
                <a16:creationId xmlns:a16="http://schemas.microsoft.com/office/drawing/2014/main" id="{91BCEF91-E05C-4560-B640-754791376C12}"/>
              </a:ext>
            </a:extLst>
          </p:cNvPr>
          <p:cNvSpPr>
            <a:spLocks noGrp="1"/>
          </p:cNvSpPr>
          <p:nvPr>
            <p:ph sz="quarter" idx="21" hasCustomPrompt="1"/>
          </p:nvPr>
        </p:nvSpPr>
        <p:spPr>
          <a:xfrm>
            <a:off x="274458" y="3789040"/>
            <a:ext cx="5461500" cy="3034827"/>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Age group</a:t>
            </a:r>
            <a:endParaRPr lang="en-GB" dirty="0"/>
          </a:p>
        </p:txBody>
      </p:sp>
      <p:sp>
        <p:nvSpPr>
          <p:cNvPr id="9" name="gender">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74458" y="2038756"/>
            <a:ext cx="5442491" cy="1606268"/>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Gender</a:t>
            </a:r>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8" cy="652933"/>
          </a:xfrm>
        </p:spPr>
        <p:txBody>
          <a:bodyPr/>
          <a:lstStyle>
            <a:lvl1pPr>
              <a:defRPr>
                <a:solidFill>
                  <a:srgbClr val="0273E4"/>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807968" y="1532273"/>
            <a:ext cx="0" cy="520909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807968" y="3933056"/>
            <a:ext cx="6109572"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885216F0-5CEC-54E4-05DB-38DB6B791D06}"/>
              </a:ext>
            </a:extLst>
          </p:cNvPr>
          <p:cNvCxnSpPr>
            <a:cxnSpLocks/>
          </p:cNvCxnSpPr>
          <p:nvPr userDrawn="1"/>
        </p:nvCxnSpPr>
        <p:spPr>
          <a:xfrm flipH="1">
            <a:off x="263352" y="3717032"/>
            <a:ext cx="5544616"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Legend">
            <a:extLst>
              <a:ext uri="{FF2B5EF4-FFF2-40B4-BE49-F238E27FC236}">
                <a16:creationId xmlns:a16="http://schemas.microsoft.com/office/drawing/2014/main" id="{1465E81F-690A-09C7-FAC2-81882C444C2A}"/>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
        <p:nvSpPr>
          <p:cNvPr id="14" name="Text">
            <a:extLst>
              <a:ext uri="{FF2B5EF4-FFF2-40B4-BE49-F238E27FC236}">
                <a16:creationId xmlns:a16="http://schemas.microsoft.com/office/drawing/2014/main" id="{F2137C2C-7E5E-3EF8-23EB-DF6795ECA213}"/>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Tree>
    <p:extLst>
      <p:ext uri="{BB962C8B-B14F-4D97-AF65-F5344CB8AC3E}">
        <p14:creationId xmlns:p14="http://schemas.microsoft.com/office/powerpoint/2010/main" val="15848815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H3 Wider determinan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mployment">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84784"/>
            <a:ext cx="6022238" cy="24254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Economic activity</a:t>
            </a:r>
            <a:endParaRPr lang="en-GB" dirty="0"/>
          </a:p>
        </p:txBody>
      </p:sp>
      <p:sp>
        <p:nvSpPr>
          <p:cNvPr id="13" name="housing">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83162"/>
            <a:ext cx="6037562" cy="2658202"/>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Housing tenure</a:t>
            </a:r>
            <a:endParaRPr lang="en-GB" dirty="0"/>
          </a:p>
        </p:txBody>
      </p:sp>
      <p:sp>
        <p:nvSpPr>
          <p:cNvPr id="9" name="qualification">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68710" y="2204864"/>
            <a:ext cx="5174396" cy="4536500"/>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Qualification</a:t>
            </a:r>
            <a:endParaRPr lang="en-GB" dirty="0"/>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7" cy="652933"/>
          </a:xfrm>
        </p:spPr>
        <p:txBody>
          <a:bodyPr/>
          <a:lstStyle>
            <a:lvl1pPr>
              <a:defRPr>
                <a:solidFill>
                  <a:srgbClr val="0273E4"/>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663952" y="1640413"/>
            <a:ext cx="0" cy="510095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663952" y="4005064"/>
            <a:ext cx="6253588"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Text">
            <a:extLst>
              <a:ext uri="{FF2B5EF4-FFF2-40B4-BE49-F238E27FC236}">
                <a16:creationId xmlns:a16="http://schemas.microsoft.com/office/drawing/2014/main" id="{184478F7-3C12-E867-0E78-5E49630052BD}"/>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
        <p:nvSpPr>
          <p:cNvPr id="14" name="Legend">
            <a:extLst>
              <a:ext uri="{FF2B5EF4-FFF2-40B4-BE49-F238E27FC236}">
                <a16:creationId xmlns:a16="http://schemas.microsoft.com/office/drawing/2014/main" id="{977C07A4-4129-AB51-F784-9AFF0B365240}"/>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Tree>
    <p:extLst>
      <p:ext uri="{BB962C8B-B14F-4D97-AF65-F5344CB8AC3E}">
        <p14:creationId xmlns:p14="http://schemas.microsoft.com/office/powerpoint/2010/main" val="7991801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H4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D7846A8A-2515-AF7C-8E80-010B3994C6F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Germ outline">
            <a:extLst>
              <a:ext uri="{FF2B5EF4-FFF2-40B4-BE49-F238E27FC236}">
                <a16:creationId xmlns:a16="http://schemas.microsoft.com/office/drawing/2014/main" id="{0F07F64E-8767-5D44-06D2-17C1BF4E794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79852" y="3068960"/>
            <a:ext cx="2432296" cy="2432296"/>
          </a:xfrm>
          <a:prstGeom prst="rect">
            <a:avLst/>
          </a:prstGeom>
        </p:spPr>
      </p:pic>
    </p:spTree>
    <p:extLst>
      <p:ext uri="{BB962C8B-B14F-4D97-AF65-F5344CB8AC3E}">
        <p14:creationId xmlns:p14="http://schemas.microsoft.com/office/powerpoint/2010/main" val="29351138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H4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2846E"/>
              </a:solidFill>
            </a:endParaRP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846E"/>
                </a:solidFill>
              </a:defRPr>
            </a:lvl1p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normAutofit/>
          </a:bodyPr>
          <a:lstStyle>
            <a:lvl1pPr marL="0" indent="0">
              <a:buClr>
                <a:srgbClr val="02846E"/>
              </a:buClr>
              <a:buFont typeface="Arial" panose="020B0604020202020204" pitchFamily="34" charset="0"/>
              <a:buNone/>
              <a:defRPr sz="2000"/>
            </a:lvl1pPr>
            <a:lvl2pPr marL="342900" indent="-342900">
              <a:buClr>
                <a:srgbClr val="02846E"/>
              </a:buClr>
              <a:buFont typeface="Arial" panose="020B0604020202020204" pitchFamily="34" charset="0"/>
              <a:buChar char="•"/>
              <a:defRPr sz="2000"/>
            </a:lvl2pPr>
            <a:lvl3pPr marL="1257300" indent="-342900">
              <a:buClr>
                <a:srgbClr val="02846E"/>
              </a:buClr>
              <a:buFont typeface="Arial" panose="020B0604020202020204" pitchFamily="34" charset="0"/>
              <a:buChar char="•"/>
              <a:defRPr sz="2000"/>
            </a:lvl3pPr>
            <a:lvl4pPr marL="1714500" indent="-342900">
              <a:buClr>
                <a:srgbClr val="02846E"/>
              </a:buClr>
              <a:buFont typeface="Arial" panose="020B0604020202020204" pitchFamily="34" charset="0"/>
              <a:buChar char="•"/>
              <a:defRPr sz="2000"/>
            </a:lvl4pPr>
            <a:lvl5pPr marL="2171700" indent="-342900">
              <a:buClr>
                <a:srgbClr val="02846E"/>
              </a:buClr>
              <a:buFont typeface="Arial" panose="020B0604020202020204" pitchFamily="34" charset="0"/>
              <a:buChar cha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F2F6205-6F67-3D85-E5D2-0A12DD287BB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DE27D206-61A0-5414-5256-CF58651158AE}"/>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BA4468EB-1775-2F98-2D2F-FB0E1D96CC16}"/>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762851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H4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846E"/>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2634BBB6-9663-4E9A-90F4-1057F1139686}"/>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4585272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H4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solidFill>
              <a:srgbClr val="0284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846E"/>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02846E"/>
              </a:buClr>
              <a:buFont typeface="Wingdings" panose="05000000000000000000" pitchFamily="2" charset="2"/>
              <a:buChar char="§"/>
              <a:defRPr/>
            </a:lvl1pPr>
            <a:lvl2pPr marL="800100" indent="-342900">
              <a:buClr>
                <a:srgbClr val="02846E"/>
              </a:buClr>
              <a:buFont typeface="Wingdings" panose="05000000000000000000" pitchFamily="2" charset="2"/>
              <a:buChar char="§"/>
              <a:defRPr/>
            </a:lvl2pPr>
            <a:lvl3pPr marL="1257300" indent="-342900">
              <a:buClr>
                <a:srgbClr val="02846E"/>
              </a:buClr>
              <a:buFont typeface="Wingdings" panose="05000000000000000000" pitchFamily="2" charset="2"/>
              <a:buChar char="§"/>
              <a:defRPr/>
            </a:lvl3pPr>
            <a:lvl4pPr marL="1714500" indent="-342900">
              <a:buClr>
                <a:srgbClr val="02846E"/>
              </a:buClr>
              <a:buFont typeface="Wingdings" panose="05000000000000000000" pitchFamily="2" charset="2"/>
              <a:buChar char="§"/>
              <a:defRPr/>
            </a:lvl4pPr>
            <a:lvl5pPr marL="2171700" indent="-342900">
              <a:buClr>
                <a:srgbClr val="02846E"/>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5303724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H4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846E"/>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02846E"/>
              </a:buClr>
              <a:buFont typeface="Wingdings" panose="05000000000000000000" pitchFamily="2" charset="2"/>
              <a:buChar char="§"/>
              <a:defRPr sz="1800"/>
            </a:lvl2pPr>
            <a:lvl3pPr marL="896938" indent="-342900">
              <a:buClr>
                <a:srgbClr val="02846E"/>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12" name="TextBox 11">
            <a:extLst>
              <a:ext uri="{FF2B5EF4-FFF2-40B4-BE49-F238E27FC236}">
                <a16:creationId xmlns:a16="http://schemas.microsoft.com/office/drawing/2014/main" id="{2F25DB83-95C3-0652-DBFD-85D9A3F84222}"/>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702351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No Bullets">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close up of a logo&#10;&#10;Description automatically generated">
            <a:extLst>
              <a:ext uri="{FF2B5EF4-FFF2-40B4-BE49-F238E27FC236}">
                <a16:creationId xmlns:a16="http://schemas.microsoft.com/office/drawing/2014/main" id="{62878381-5C48-87AE-6F79-B52FC78F9E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8" name="Copyright">
            <a:extLst>
              <a:ext uri="{FF2B5EF4-FFF2-40B4-BE49-F238E27FC236}">
                <a16:creationId xmlns:a16="http://schemas.microsoft.com/office/drawing/2014/main" id="{964AD2D9-68C0-857C-D408-EA51871EDE0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Tree>
    <p:extLst>
      <p:ext uri="{BB962C8B-B14F-4D97-AF65-F5344CB8AC3E}">
        <p14:creationId xmlns:p14="http://schemas.microsoft.com/office/powerpoint/2010/main" val="25277309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H4 war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538691-9BA7-52D2-F589-D8E6F2DF3AE0}"/>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02846E"/>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02846E"/>
                </a:solidFill>
              </a:defRPr>
            </a:lvl1pPr>
            <a:lvl2pPr marL="800100" indent="-342900">
              <a:buClr>
                <a:srgbClr val="302B8D"/>
              </a:buClr>
              <a:buFont typeface="Wingdings" panose="05000000000000000000" pitchFamily="2" charset="2"/>
              <a:buChar char="§"/>
              <a:defRPr>
                <a:solidFill>
                  <a:srgbClr val="02846E"/>
                </a:solidFill>
              </a:defRPr>
            </a:lvl2pPr>
            <a:lvl3pPr marL="1257300" indent="-342900">
              <a:buClr>
                <a:srgbClr val="302B8D"/>
              </a:buClr>
              <a:buFont typeface="Wingdings" panose="05000000000000000000" pitchFamily="2" charset="2"/>
              <a:buChar char="§"/>
              <a:defRPr>
                <a:solidFill>
                  <a:srgbClr val="02846E"/>
                </a:solidFill>
              </a:defRPr>
            </a:lvl3pPr>
            <a:lvl4pPr marL="1714500" indent="-342900">
              <a:buClr>
                <a:srgbClr val="302B8D"/>
              </a:buClr>
              <a:buFont typeface="Wingdings" panose="05000000000000000000" pitchFamily="2" charset="2"/>
              <a:buChar char="§"/>
              <a:defRPr>
                <a:solidFill>
                  <a:srgbClr val="02846E"/>
                </a:solidFill>
              </a:defRPr>
            </a:lvl4pPr>
            <a:lvl5pPr marL="2171700" indent="-342900">
              <a:buClr>
                <a:srgbClr val="302B8D"/>
              </a:buClr>
              <a:buFont typeface="Wingdings" panose="05000000000000000000" pitchFamily="2" charset="2"/>
              <a:buChar char="§"/>
              <a:defRPr>
                <a:solidFill>
                  <a:srgbClr val="02846E"/>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13793716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H4 Inequaliti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thnicity">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95223"/>
            <a:ext cx="6022238" cy="236599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Ethnic group</a:t>
            </a:r>
            <a:endParaRPr lang="en-GB" dirty="0"/>
          </a:p>
        </p:txBody>
      </p:sp>
      <p:sp>
        <p:nvSpPr>
          <p:cNvPr id="13" name="deprivation">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05235"/>
            <a:ext cx="6037562" cy="2818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Deprivation</a:t>
            </a:r>
            <a:endParaRPr lang="en-GB" dirty="0"/>
          </a:p>
        </p:txBody>
      </p:sp>
      <p:sp>
        <p:nvSpPr>
          <p:cNvPr id="3" name="age">
            <a:extLst>
              <a:ext uri="{FF2B5EF4-FFF2-40B4-BE49-F238E27FC236}">
                <a16:creationId xmlns:a16="http://schemas.microsoft.com/office/drawing/2014/main" id="{91BCEF91-E05C-4560-B640-754791376C12}"/>
              </a:ext>
            </a:extLst>
          </p:cNvPr>
          <p:cNvSpPr>
            <a:spLocks noGrp="1"/>
          </p:cNvSpPr>
          <p:nvPr>
            <p:ph sz="quarter" idx="21" hasCustomPrompt="1"/>
          </p:nvPr>
        </p:nvSpPr>
        <p:spPr>
          <a:xfrm>
            <a:off x="274458" y="3789040"/>
            <a:ext cx="5461500" cy="3034827"/>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Age group</a:t>
            </a:r>
            <a:endParaRPr lang="en-GB" dirty="0"/>
          </a:p>
        </p:txBody>
      </p:sp>
      <p:sp>
        <p:nvSpPr>
          <p:cNvPr id="9" name="gender">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74458" y="2038756"/>
            <a:ext cx="5442491" cy="1606268"/>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Gender</a:t>
            </a:r>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8" cy="652933"/>
          </a:xfrm>
        </p:spPr>
        <p:txBody>
          <a:bodyPr/>
          <a:lstStyle>
            <a:lvl1pPr>
              <a:defRPr>
                <a:solidFill>
                  <a:srgbClr val="02846E"/>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807968" y="1532273"/>
            <a:ext cx="0" cy="520909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807968" y="3933056"/>
            <a:ext cx="6109572"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885216F0-5CEC-54E4-05DB-38DB6B791D06}"/>
              </a:ext>
            </a:extLst>
          </p:cNvPr>
          <p:cNvCxnSpPr>
            <a:cxnSpLocks/>
          </p:cNvCxnSpPr>
          <p:nvPr userDrawn="1"/>
        </p:nvCxnSpPr>
        <p:spPr>
          <a:xfrm flipH="1">
            <a:off x="263352" y="3717032"/>
            <a:ext cx="5544616"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Legend">
            <a:extLst>
              <a:ext uri="{FF2B5EF4-FFF2-40B4-BE49-F238E27FC236}">
                <a16:creationId xmlns:a16="http://schemas.microsoft.com/office/drawing/2014/main" id="{1465E81F-690A-09C7-FAC2-81882C444C2A}"/>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
        <p:nvSpPr>
          <p:cNvPr id="14" name="Text">
            <a:extLst>
              <a:ext uri="{FF2B5EF4-FFF2-40B4-BE49-F238E27FC236}">
                <a16:creationId xmlns:a16="http://schemas.microsoft.com/office/drawing/2014/main" id="{F2137C2C-7E5E-3EF8-23EB-DF6795ECA213}"/>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Tree>
    <p:extLst>
      <p:ext uri="{BB962C8B-B14F-4D97-AF65-F5344CB8AC3E}">
        <p14:creationId xmlns:p14="http://schemas.microsoft.com/office/powerpoint/2010/main" val="41747677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H4 Wider determinan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mployment">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84784"/>
            <a:ext cx="6022238" cy="24254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Economic activity</a:t>
            </a:r>
            <a:endParaRPr lang="en-GB" dirty="0"/>
          </a:p>
        </p:txBody>
      </p:sp>
      <p:sp>
        <p:nvSpPr>
          <p:cNvPr id="13" name="housing">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83162"/>
            <a:ext cx="6037562" cy="2658202"/>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Housing tenure</a:t>
            </a:r>
            <a:endParaRPr lang="en-GB" dirty="0"/>
          </a:p>
        </p:txBody>
      </p:sp>
      <p:sp>
        <p:nvSpPr>
          <p:cNvPr id="9" name="qualification">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68710" y="2204864"/>
            <a:ext cx="5174396" cy="4536500"/>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Qualification</a:t>
            </a:r>
            <a:endParaRPr lang="en-GB" dirty="0"/>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7" cy="652933"/>
          </a:xfrm>
        </p:spPr>
        <p:txBody>
          <a:bodyPr/>
          <a:lstStyle>
            <a:lvl1pPr>
              <a:defRPr>
                <a:solidFill>
                  <a:srgbClr val="02846E"/>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663952" y="1640413"/>
            <a:ext cx="0" cy="510095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663952" y="4005064"/>
            <a:ext cx="6253588"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Text">
            <a:extLst>
              <a:ext uri="{FF2B5EF4-FFF2-40B4-BE49-F238E27FC236}">
                <a16:creationId xmlns:a16="http://schemas.microsoft.com/office/drawing/2014/main" id="{184478F7-3C12-E867-0E78-5E49630052BD}"/>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
        <p:nvSpPr>
          <p:cNvPr id="14" name="Legend">
            <a:extLst>
              <a:ext uri="{FF2B5EF4-FFF2-40B4-BE49-F238E27FC236}">
                <a16:creationId xmlns:a16="http://schemas.microsoft.com/office/drawing/2014/main" id="{977C07A4-4129-AB51-F784-9AFF0B365240}"/>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Tree>
    <p:extLst>
      <p:ext uri="{BB962C8B-B14F-4D97-AF65-F5344CB8AC3E}">
        <p14:creationId xmlns:p14="http://schemas.microsoft.com/office/powerpoint/2010/main" val="39765614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H5 Title no ic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Tree>
    <p:extLst>
      <p:ext uri="{BB962C8B-B14F-4D97-AF65-F5344CB8AC3E}">
        <p14:creationId xmlns:p14="http://schemas.microsoft.com/office/powerpoint/2010/main" val="419343122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H5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Smoking outline">
            <a:extLst>
              <a:ext uri="{FF2B5EF4-FFF2-40B4-BE49-F238E27FC236}">
                <a16:creationId xmlns:a16="http://schemas.microsoft.com/office/drawing/2014/main" id="{0717FF19-AF78-5415-FA7D-38B3CEE9AE24}"/>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20791" y="3212976"/>
            <a:ext cx="2150418" cy="2150418"/>
          </a:xfrm>
          <a:prstGeom prst="rect">
            <a:avLst/>
          </a:prstGeom>
        </p:spPr>
      </p:pic>
    </p:spTree>
    <p:extLst>
      <p:ext uri="{BB962C8B-B14F-4D97-AF65-F5344CB8AC3E}">
        <p14:creationId xmlns:p14="http://schemas.microsoft.com/office/powerpoint/2010/main" val="114927381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H5 Title alcohol consum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5" name="Graphic 4" descr="Bottle outline">
            <a:extLst>
              <a:ext uri="{FF2B5EF4-FFF2-40B4-BE49-F238E27FC236}">
                <a16:creationId xmlns:a16="http://schemas.microsoft.com/office/drawing/2014/main" id="{4F7CC166-1AED-BFA8-B75D-0829B55C9E29}"/>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79876" y="3185243"/>
            <a:ext cx="2232248" cy="2232248"/>
          </a:xfrm>
          <a:prstGeom prst="rect">
            <a:avLst/>
          </a:prstGeom>
        </p:spPr>
      </p:pic>
    </p:spTree>
    <p:extLst>
      <p:ext uri="{BB962C8B-B14F-4D97-AF65-F5344CB8AC3E}">
        <p14:creationId xmlns:p14="http://schemas.microsoft.com/office/powerpoint/2010/main" val="40248061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H5 Title alcohol househo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House outline">
            <a:extLst>
              <a:ext uri="{FF2B5EF4-FFF2-40B4-BE49-F238E27FC236}">
                <a16:creationId xmlns:a16="http://schemas.microsoft.com/office/drawing/2014/main" id="{44C3895C-5999-5A8B-F777-8E0A2511C1FC}"/>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87280" y="2954318"/>
            <a:ext cx="2617440" cy="2617440"/>
          </a:xfrm>
          <a:prstGeom prst="rect">
            <a:avLst/>
          </a:prstGeom>
        </p:spPr>
      </p:pic>
    </p:spTree>
    <p:extLst>
      <p:ext uri="{BB962C8B-B14F-4D97-AF65-F5344CB8AC3E}">
        <p14:creationId xmlns:p14="http://schemas.microsoft.com/office/powerpoint/2010/main" val="353659572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H5 Title fruit and veg consump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3" name="Graphic 2" descr="Apple outline">
            <a:extLst>
              <a:ext uri="{FF2B5EF4-FFF2-40B4-BE49-F238E27FC236}">
                <a16:creationId xmlns:a16="http://schemas.microsoft.com/office/drawing/2014/main" id="{EFC2B505-078A-CA42-3897-7114FFE9F29C}"/>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87280" y="3071827"/>
            <a:ext cx="2617440" cy="2617440"/>
          </a:xfrm>
          <a:prstGeom prst="rect">
            <a:avLst/>
          </a:prstGeom>
        </p:spPr>
      </p:pic>
    </p:spTree>
    <p:extLst>
      <p:ext uri="{BB962C8B-B14F-4D97-AF65-F5344CB8AC3E}">
        <p14:creationId xmlns:p14="http://schemas.microsoft.com/office/powerpoint/2010/main" val="22489099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H5 Title not enough foo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5" name="Graphic 4" descr="Fork and knife outline">
            <a:extLst>
              <a:ext uri="{FF2B5EF4-FFF2-40B4-BE49-F238E27FC236}">
                <a16:creationId xmlns:a16="http://schemas.microsoft.com/office/drawing/2014/main" id="{F68C9698-22EA-071A-D0AB-197F34D1C16C}"/>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65866" y="3212976"/>
            <a:ext cx="2260267" cy="2260267"/>
          </a:xfrm>
          <a:prstGeom prst="rect">
            <a:avLst/>
          </a:prstGeom>
        </p:spPr>
      </p:pic>
    </p:spTree>
    <p:extLst>
      <p:ext uri="{BB962C8B-B14F-4D97-AF65-F5344CB8AC3E}">
        <p14:creationId xmlns:p14="http://schemas.microsoft.com/office/powerpoint/2010/main" val="86039772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H5 Title reduced meals">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A7E74A8-8598-4C09-04FC-E9C2970262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3" name="Graphic 2" descr="Table setting outline">
            <a:extLst>
              <a:ext uri="{FF2B5EF4-FFF2-40B4-BE49-F238E27FC236}">
                <a16:creationId xmlns:a16="http://schemas.microsoft.com/office/drawing/2014/main" id="{0DD5CCD1-77A0-3277-F579-5918B8273856}"/>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21288" y="2690007"/>
            <a:ext cx="3349423" cy="3349423"/>
          </a:xfrm>
          <a:prstGeom prst="rect">
            <a:avLst/>
          </a:prstGeom>
        </p:spPr>
      </p:pic>
    </p:spTree>
    <p:extLst>
      <p:ext uri="{BB962C8B-B14F-4D97-AF65-F5344CB8AC3E}">
        <p14:creationId xmlns:p14="http://schemas.microsoft.com/office/powerpoint/2010/main" val="163073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Formatted">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lstStyle>
            <a:lvl1pPr marL="0" indent="0">
              <a:buNone/>
              <a:defRPr/>
            </a:lvl1pPr>
            <a:lvl2pPr marL="0" indent="0">
              <a:buNone/>
              <a:defRPr b="1"/>
            </a:lvl2pPr>
            <a:lvl3pPr marL="342900" indent="-342900">
              <a:buFont typeface="Arial" panose="020B0604020202020204" pitchFamily="34" charset="0"/>
              <a:buChar char="•"/>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close up of a logo&#10;&#10;Description automatically generated">
            <a:extLst>
              <a:ext uri="{FF2B5EF4-FFF2-40B4-BE49-F238E27FC236}">
                <a16:creationId xmlns:a16="http://schemas.microsoft.com/office/drawing/2014/main" id="{62878381-5C48-87AE-6F79-B52FC78F9E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8" name="Copyright">
            <a:extLst>
              <a:ext uri="{FF2B5EF4-FFF2-40B4-BE49-F238E27FC236}">
                <a16:creationId xmlns:a16="http://schemas.microsoft.com/office/drawing/2014/main" id="{964AD2D9-68C0-857C-D408-EA51871EDE0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Tree>
    <p:extLst>
      <p:ext uri="{BB962C8B-B14F-4D97-AF65-F5344CB8AC3E}">
        <p14:creationId xmlns:p14="http://schemas.microsoft.com/office/powerpoint/2010/main" val="18855239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H5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E15E05"/>
                </a:solidFill>
              </a:defRPr>
            </a:lvl1p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normAutofit/>
          </a:bodyPr>
          <a:lstStyle>
            <a:lvl1pPr marL="0" indent="0">
              <a:buClr>
                <a:srgbClr val="E15E05"/>
              </a:buClr>
              <a:buFont typeface="Arial" panose="020B0604020202020204" pitchFamily="34" charset="0"/>
              <a:buNone/>
              <a:defRPr sz="2000"/>
            </a:lvl1pPr>
            <a:lvl2pPr marL="342900" indent="-342900">
              <a:buClr>
                <a:srgbClr val="E15E05"/>
              </a:buClr>
              <a:buFont typeface="Arial" panose="020B0604020202020204" pitchFamily="34" charset="0"/>
              <a:buChar char="•"/>
              <a:defRPr sz="2000"/>
            </a:lvl2pPr>
            <a:lvl3pPr marL="1257300" indent="-342900">
              <a:buClr>
                <a:srgbClr val="E15E05"/>
              </a:buClr>
              <a:buFont typeface="Arial" panose="020B0604020202020204" pitchFamily="34" charset="0"/>
              <a:buChar char="•"/>
              <a:defRPr sz="2000"/>
            </a:lvl3pPr>
            <a:lvl4pPr marL="1714500" indent="-342900">
              <a:buClr>
                <a:srgbClr val="E15E05"/>
              </a:buClr>
              <a:buFont typeface="Arial" panose="020B0604020202020204" pitchFamily="34" charset="0"/>
              <a:buChar char="•"/>
              <a:defRPr sz="2000"/>
            </a:lvl4pPr>
            <a:lvl5pPr marL="2171700" indent="-342900">
              <a:buClr>
                <a:srgbClr val="E15E05"/>
              </a:buClr>
              <a:buFont typeface="Arial" panose="020B0604020202020204" pitchFamily="34" charset="0"/>
              <a:buChar cha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C6C5FF35-BD1D-A507-26EE-ED5BAD446D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B1B3A2AA-8A00-223C-961C-48DE1189AE6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28172F14-EC9F-4A23-D54F-F20E55FC4ADE}"/>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34979845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H5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E15E05"/>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25738499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H5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E15E05"/>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normAutofit/>
          </a:bodyPr>
          <a:lstStyle>
            <a:lvl1pPr marL="0" indent="0">
              <a:buNone/>
              <a:defRPr sz="2200" b="1"/>
            </a:lvl1pPr>
            <a:lvl2pPr marL="800100" indent="-342900">
              <a:buClr>
                <a:srgbClr val="E15E05"/>
              </a:buClr>
              <a:buFont typeface="Wingdings" panose="05000000000000000000" pitchFamily="2" charset="2"/>
              <a:buChar char="§"/>
              <a:defRPr sz="2200"/>
            </a:lvl2pPr>
            <a:lvl3pPr marL="1257300" indent="-342900">
              <a:buClr>
                <a:srgbClr val="E15E05"/>
              </a:buClr>
              <a:buFont typeface="Wingdings" panose="05000000000000000000" pitchFamily="2" charset="2"/>
              <a:buChar char="§"/>
              <a:defRPr sz="2200"/>
            </a:lvl3pPr>
            <a:lvl4pPr marL="1714500" indent="-342900">
              <a:buClr>
                <a:srgbClr val="E15E05"/>
              </a:buClr>
              <a:buFont typeface="Wingdings" panose="05000000000000000000" pitchFamily="2" charset="2"/>
              <a:buChar char="§"/>
              <a:defRPr sz="2200"/>
            </a:lvl4pPr>
            <a:lvl5pPr marL="2171700" indent="-342900">
              <a:buClr>
                <a:srgbClr val="E15E05"/>
              </a:buClr>
              <a:buFont typeface="Wingdings" panose="05000000000000000000" pitchFamily="2" charset="2"/>
              <a:buChar cha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E15E05"/>
              </a:buClr>
              <a:buFont typeface="Wingdings" panose="05000000000000000000" pitchFamily="2" charset="2"/>
              <a:buChar char="§"/>
              <a:defRPr/>
            </a:lvl1pPr>
            <a:lvl2pPr marL="800100" indent="-342900">
              <a:buClr>
                <a:srgbClr val="E15E05"/>
              </a:buClr>
              <a:buFont typeface="Wingdings" panose="05000000000000000000" pitchFamily="2" charset="2"/>
              <a:buChar char="§"/>
              <a:defRPr/>
            </a:lvl2pPr>
            <a:lvl3pPr marL="1257300" indent="-342900">
              <a:buClr>
                <a:srgbClr val="E15E05"/>
              </a:buClr>
              <a:buFont typeface="Wingdings" panose="05000000000000000000" pitchFamily="2" charset="2"/>
              <a:buChar char="§"/>
              <a:defRPr/>
            </a:lvl3pPr>
            <a:lvl4pPr marL="1714500" indent="-342900">
              <a:buClr>
                <a:srgbClr val="E15E05"/>
              </a:buClr>
              <a:buFont typeface="Wingdings" panose="05000000000000000000" pitchFamily="2" charset="2"/>
              <a:buChar char="§"/>
              <a:defRPr/>
            </a:lvl4pPr>
            <a:lvl5pPr marL="2171700" indent="-342900">
              <a:buClr>
                <a:srgbClr val="E15E05"/>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2547585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H5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E15E05"/>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E15E05"/>
              </a:buClr>
              <a:buFont typeface="Wingdings" panose="05000000000000000000" pitchFamily="2" charset="2"/>
              <a:buChar char="§"/>
              <a:defRPr sz="1800"/>
            </a:lvl2pPr>
            <a:lvl3pPr marL="896938" indent="-342900">
              <a:buClr>
                <a:srgbClr val="E15E05"/>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12" name="TextBox 11">
            <a:extLst>
              <a:ext uri="{FF2B5EF4-FFF2-40B4-BE49-F238E27FC236}">
                <a16:creationId xmlns:a16="http://schemas.microsoft.com/office/drawing/2014/main" id="{E6B2B2E4-DE6F-8204-621B-C489203B86D2}"/>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262368419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H5 war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C514CC9-2273-95D7-55AE-2956476D47F0}"/>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E15E05"/>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E15E05"/>
                </a:solidFill>
              </a:defRPr>
            </a:lvl1pPr>
            <a:lvl2pPr marL="800100" indent="-342900">
              <a:buClr>
                <a:srgbClr val="302B8D"/>
              </a:buClr>
              <a:buFont typeface="Wingdings" panose="05000000000000000000" pitchFamily="2" charset="2"/>
              <a:buChar char="§"/>
              <a:defRPr>
                <a:solidFill>
                  <a:srgbClr val="E15E05"/>
                </a:solidFill>
              </a:defRPr>
            </a:lvl2pPr>
            <a:lvl3pPr marL="1257300" indent="-342900">
              <a:buClr>
                <a:srgbClr val="302B8D"/>
              </a:buClr>
              <a:buFont typeface="Wingdings" panose="05000000000000000000" pitchFamily="2" charset="2"/>
              <a:buChar char="§"/>
              <a:defRPr>
                <a:solidFill>
                  <a:srgbClr val="E15E05"/>
                </a:solidFill>
              </a:defRPr>
            </a:lvl3pPr>
            <a:lvl4pPr marL="1714500" indent="-342900">
              <a:buClr>
                <a:srgbClr val="302B8D"/>
              </a:buClr>
              <a:buFont typeface="Wingdings" panose="05000000000000000000" pitchFamily="2" charset="2"/>
              <a:buChar char="§"/>
              <a:defRPr>
                <a:solidFill>
                  <a:srgbClr val="E15E05"/>
                </a:solidFill>
              </a:defRPr>
            </a:lvl4pPr>
            <a:lvl5pPr marL="2171700" indent="-342900">
              <a:buClr>
                <a:srgbClr val="302B8D"/>
              </a:buClr>
              <a:buFont typeface="Wingdings" panose="05000000000000000000" pitchFamily="2" charset="2"/>
              <a:buChar char="§"/>
              <a:defRPr>
                <a:solidFill>
                  <a:srgbClr val="E15E05"/>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07000136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H5 Inequaliti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thnicity">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95223"/>
            <a:ext cx="6022238" cy="236599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Ethnic group</a:t>
            </a:r>
            <a:endParaRPr lang="en-GB" dirty="0"/>
          </a:p>
        </p:txBody>
      </p:sp>
      <p:sp>
        <p:nvSpPr>
          <p:cNvPr id="13" name="deprivation">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05235"/>
            <a:ext cx="6037562" cy="2818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Deprivation</a:t>
            </a:r>
            <a:endParaRPr lang="en-GB" dirty="0"/>
          </a:p>
        </p:txBody>
      </p:sp>
      <p:sp>
        <p:nvSpPr>
          <p:cNvPr id="3" name="age">
            <a:extLst>
              <a:ext uri="{FF2B5EF4-FFF2-40B4-BE49-F238E27FC236}">
                <a16:creationId xmlns:a16="http://schemas.microsoft.com/office/drawing/2014/main" id="{91BCEF91-E05C-4560-B640-754791376C12}"/>
              </a:ext>
            </a:extLst>
          </p:cNvPr>
          <p:cNvSpPr>
            <a:spLocks noGrp="1"/>
          </p:cNvSpPr>
          <p:nvPr>
            <p:ph sz="quarter" idx="21" hasCustomPrompt="1"/>
          </p:nvPr>
        </p:nvSpPr>
        <p:spPr>
          <a:xfrm>
            <a:off x="274458" y="3789040"/>
            <a:ext cx="5461500" cy="3034827"/>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Age group</a:t>
            </a:r>
            <a:endParaRPr lang="en-GB" dirty="0"/>
          </a:p>
        </p:txBody>
      </p:sp>
      <p:sp>
        <p:nvSpPr>
          <p:cNvPr id="9" name="gender">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74458" y="2038756"/>
            <a:ext cx="5442491" cy="1606268"/>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Gender</a:t>
            </a:r>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8" cy="652933"/>
          </a:xfrm>
        </p:spPr>
        <p:txBody>
          <a:bodyPr/>
          <a:lstStyle>
            <a:lvl1pPr>
              <a:defRPr>
                <a:solidFill>
                  <a:srgbClr val="E15E05"/>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807968" y="1532273"/>
            <a:ext cx="0" cy="520909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807968" y="3933056"/>
            <a:ext cx="6109572"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885216F0-5CEC-54E4-05DB-38DB6B791D06}"/>
              </a:ext>
            </a:extLst>
          </p:cNvPr>
          <p:cNvCxnSpPr>
            <a:cxnSpLocks/>
          </p:cNvCxnSpPr>
          <p:nvPr userDrawn="1"/>
        </p:nvCxnSpPr>
        <p:spPr>
          <a:xfrm flipH="1">
            <a:off x="263352" y="3717032"/>
            <a:ext cx="5544616"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Legend">
            <a:extLst>
              <a:ext uri="{FF2B5EF4-FFF2-40B4-BE49-F238E27FC236}">
                <a16:creationId xmlns:a16="http://schemas.microsoft.com/office/drawing/2014/main" id="{1465E81F-690A-09C7-FAC2-81882C444C2A}"/>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
        <p:nvSpPr>
          <p:cNvPr id="14" name="Text">
            <a:extLst>
              <a:ext uri="{FF2B5EF4-FFF2-40B4-BE49-F238E27FC236}">
                <a16:creationId xmlns:a16="http://schemas.microsoft.com/office/drawing/2014/main" id="{F2137C2C-7E5E-3EF8-23EB-DF6795ECA213}"/>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Tree>
    <p:extLst>
      <p:ext uri="{BB962C8B-B14F-4D97-AF65-F5344CB8AC3E}">
        <p14:creationId xmlns:p14="http://schemas.microsoft.com/office/powerpoint/2010/main" val="291814075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H5 Wider determinan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mployment">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84784"/>
            <a:ext cx="6022238" cy="24254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Economic activity</a:t>
            </a:r>
            <a:endParaRPr lang="en-GB" dirty="0"/>
          </a:p>
        </p:txBody>
      </p:sp>
      <p:sp>
        <p:nvSpPr>
          <p:cNvPr id="13" name="housing">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83162"/>
            <a:ext cx="6037562" cy="2658202"/>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Housing tenure</a:t>
            </a:r>
            <a:endParaRPr lang="en-GB" dirty="0"/>
          </a:p>
        </p:txBody>
      </p:sp>
      <p:sp>
        <p:nvSpPr>
          <p:cNvPr id="9" name="qualification">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68710" y="2204864"/>
            <a:ext cx="5174396" cy="4536500"/>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Qualification</a:t>
            </a:r>
            <a:endParaRPr lang="en-GB" dirty="0"/>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7" cy="652933"/>
          </a:xfrm>
        </p:spPr>
        <p:txBody>
          <a:bodyPr/>
          <a:lstStyle>
            <a:lvl1pPr>
              <a:defRPr>
                <a:solidFill>
                  <a:srgbClr val="E15E05"/>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663952" y="1640413"/>
            <a:ext cx="0" cy="510095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663952" y="4005064"/>
            <a:ext cx="6253588"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Text">
            <a:extLst>
              <a:ext uri="{FF2B5EF4-FFF2-40B4-BE49-F238E27FC236}">
                <a16:creationId xmlns:a16="http://schemas.microsoft.com/office/drawing/2014/main" id="{184478F7-3C12-E867-0E78-5E49630052BD}"/>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
        <p:nvSpPr>
          <p:cNvPr id="14" name="Legend">
            <a:extLst>
              <a:ext uri="{FF2B5EF4-FFF2-40B4-BE49-F238E27FC236}">
                <a16:creationId xmlns:a16="http://schemas.microsoft.com/office/drawing/2014/main" id="{977C07A4-4129-AB51-F784-9AFF0B365240}"/>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Tree>
    <p:extLst>
      <p:ext uri="{BB962C8B-B14F-4D97-AF65-F5344CB8AC3E}">
        <p14:creationId xmlns:p14="http://schemas.microsoft.com/office/powerpoint/2010/main" val="82452650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H6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252919"/>
            <a:ext cx="12192000" cy="6021288"/>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10433" y="-252920"/>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D024CB38-0E2F-D4B3-BC60-BAB9A4AA054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Head with gears outline">
            <a:extLst>
              <a:ext uri="{FF2B5EF4-FFF2-40B4-BE49-F238E27FC236}">
                <a16:creationId xmlns:a16="http://schemas.microsoft.com/office/drawing/2014/main" id="{EBACD40A-5E05-8A62-842E-25D865199E1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97867" y="3284984"/>
            <a:ext cx="2196265" cy="2196265"/>
          </a:xfrm>
          <a:prstGeom prst="rect">
            <a:avLst/>
          </a:prstGeom>
        </p:spPr>
      </p:pic>
    </p:spTree>
    <p:extLst>
      <p:ext uri="{BB962C8B-B14F-4D97-AF65-F5344CB8AC3E}">
        <p14:creationId xmlns:p14="http://schemas.microsoft.com/office/powerpoint/2010/main" val="160895645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H6 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D40243"/>
              </a:solidFill>
            </a:endParaRP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D40243"/>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Conten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11643084" cy="4965571"/>
          </a:xfrm>
        </p:spPr>
        <p:txBody>
          <a:bodyPr>
            <a:normAutofit/>
          </a:bodyPr>
          <a:lstStyle>
            <a:lvl1pPr marL="0" indent="0">
              <a:buClr>
                <a:srgbClr val="D40243"/>
              </a:buClr>
              <a:buFont typeface="Arial" panose="020B0604020202020204" pitchFamily="34" charset="0"/>
              <a:buNone/>
              <a:defRPr sz="2000"/>
            </a:lvl1pPr>
            <a:lvl2pPr marL="342900" indent="-342900">
              <a:buClr>
                <a:srgbClr val="D40243"/>
              </a:buClr>
              <a:buFont typeface="Arial" panose="020B0604020202020204" pitchFamily="34" charset="0"/>
              <a:buChar char="•"/>
              <a:defRPr sz="2000"/>
            </a:lvl2pPr>
            <a:lvl3pPr marL="1257300" indent="-342900">
              <a:buClr>
                <a:srgbClr val="D40243"/>
              </a:buClr>
              <a:buFont typeface="Arial" panose="020B0604020202020204" pitchFamily="34" charset="0"/>
              <a:buChar char="•"/>
              <a:defRPr sz="2000"/>
            </a:lvl3pPr>
            <a:lvl4pPr marL="1714500" indent="-342900">
              <a:buClr>
                <a:srgbClr val="D40243"/>
              </a:buClr>
              <a:buFont typeface="Arial" panose="020B0604020202020204" pitchFamily="34" charset="0"/>
              <a:buChar char="•"/>
              <a:defRPr sz="2000"/>
            </a:lvl4pPr>
            <a:lvl5pPr marL="2171700" indent="-342900">
              <a:buClr>
                <a:srgbClr val="D40243"/>
              </a:buClr>
              <a:buFont typeface="Arial" panose="020B0604020202020204" pitchFamily="34" charset="0"/>
              <a:buChar cha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C4067D29-1AF2-B64B-9B03-BE92895D191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Copyright">
            <a:extLst>
              <a:ext uri="{FF2B5EF4-FFF2-40B4-BE49-F238E27FC236}">
                <a16:creationId xmlns:a16="http://schemas.microsoft.com/office/drawing/2014/main" id="{F45D8496-A435-E77B-CCF3-E996E985B2F3}"/>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0" name="TextBox 9">
            <a:extLst>
              <a:ext uri="{FF2B5EF4-FFF2-40B4-BE49-F238E27FC236}">
                <a16:creationId xmlns:a16="http://schemas.microsoft.com/office/drawing/2014/main" id="{E1BAA9A6-16CF-113C-7348-DC84B829731D}"/>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26800236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H6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D40243"/>
                </a:solidFill>
              </a:defRPr>
            </a:lvl1pPr>
          </a:lstStyle>
          <a:p>
            <a:r>
              <a:rPr lang="en-US" dirty="0"/>
              <a:t>Click to edit Master title style</a:t>
            </a:r>
            <a:endParaRPr lang="en-GB" dirty="0"/>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Left">
            <a:extLst>
              <a:ext uri="{FF2B5EF4-FFF2-40B4-BE49-F238E27FC236}">
                <a16:creationId xmlns:a16="http://schemas.microsoft.com/office/drawing/2014/main" id="{5F385388-F8D2-495F-9084-B3DA0A42DC55}"/>
              </a:ext>
            </a:extLst>
          </p:cNvPr>
          <p:cNvSpPr>
            <a:spLocks noGrp="1"/>
          </p:cNvSpPr>
          <p:nvPr>
            <p:ph sz="quarter" idx="14"/>
          </p:nvPr>
        </p:nvSpPr>
        <p:spPr>
          <a:xfrm>
            <a:off x="274458" y="1271740"/>
            <a:ext cx="5677525" cy="496557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Right">
            <a:extLst>
              <a:ext uri="{FF2B5EF4-FFF2-40B4-BE49-F238E27FC236}">
                <a16:creationId xmlns:a16="http://schemas.microsoft.com/office/drawing/2014/main" id="{1ECE1AC6-5E3E-12F5-8351-1CEA70983858}"/>
              </a:ext>
            </a:extLst>
          </p:cNvPr>
          <p:cNvSpPr>
            <a:spLocks noGrp="1"/>
          </p:cNvSpPr>
          <p:nvPr>
            <p:ph sz="quarter" idx="15"/>
          </p:nvPr>
        </p:nvSpPr>
        <p:spPr>
          <a:xfrm>
            <a:off x="6240018" y="1271740"/>
            <a:ext cx="5677525" cy="4965571"/>
          </a:xfrm>
        </p:spPr>
        <p:txBody>
          <a:bodyPr/>
          <a:lstStyle>
            <a:lvl1pPr marL="342900" indent="-342900">
              <a:buClr>
                <a:srgbClr val="302B8D"/>
              </a:buClr>
              <a:buFont typeface="Wingdings" panose="05000000000000000000" pitchFamily="2" charset="2"/>
              <a:buChar char="§"/>
              <a:defRPr/>
            </a:lvl1pPr>
            <a:lvl2pPr marL="800100" indent="-342900">
              <a:buClr>
                <a:srgbClr val="302B8D"/>
              </a:buClr>
              <a:buFont typeface="Wingdings" panose="05000000000000000000" pitchFamily="2" charset="2"/>
              <a:buChar char="§"/>
              <a:defRPr/>
            </a:lvl2pPr>
            <a:lvl3pPr marL="1257300" indent="-342900">
              <a:buClr>
                <a:srgbClr val="302B8D"/>
              </a:buClr>
              <a:buFont typeface="Wingdings" panose="05000000000000000000" pitchFamily="2" charset="2"/>
              <a:buChar char="§"/>
              <a:defRPr/>
            </a:lvl3pPr>
            <a:lvl4pPr marL="1714500" indent="-342900">
              <a:buClr>
                <a:srgbClr val="302B8D"/>
              </a:buClr>
              <a:buFont typeface="Wingdings" panose="05000000000000000000" pitchFamily="2" charset="2"/>
              <a:buChar char="§"/>
              <a:defRPr/>
            </a:lvl4pPr>
            <a:lvl5pPr marL="2171700" indent="-342900">
              <a:buClr>
                <a:srgbClr val="302B8D"/>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A0EE9CA2-CE97-58AE-2679-D1BD129A8402}"/>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4235671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equalities">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p>
            <a:r>
              <a:rPr lang="en-US"/>
              <a:t>Click to edit Master title style</a:t>
            </a:r>
            <a:endParaRPr lang="en-GB"/>
          </a:p>
        </p:txBody>
      </p:sp>
      <p:sp>
        <p:nvSpPr>
          <p:cNvPr id="3" name="Footer">
            <a:extLst>
              <a:ext uri="{FF2B5EF4-FFF2-40B4-BE49-F238E27FC236}">
                <a16:creationId xmlns:a16="http://schemas.microsoft.com/office/drawing/2014/main" id="{DEB0C913-2DFA-4371-B9BD-469BA281042F}"/>
              </a:ext>
            </a:extLst>
          </p:cNvPr>
          <p:cNvSpPr>
            <a:spLocks noGrp="1"/>
          </p:cNvSpPr>
          <p:nvPr>
            <p:ph type="ftr" sz="quarter" idx="13"/>
          </p:nvPr>
        </p:nvSpPr>
        <p:spPr/>
        <p:txBody>
          <a:bodyPr/>
          <a:lstStyle/>
          <a:p>
            <a:endParaRPr lang="en-GB" dirty="0"/>
          </a:p>
        </p:txBody>
      </p:sp>
      <p:sp>
        <p:nvSpPr>
          <p:cNvPr id="5" name="Top">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11643084" cy="933124"/>
          </a:xfrm>
        </p:spPr>
        <p:txBody>
          <a:bodyPr/>
          <a:lstStyle>
            <a:lvl1pPr marL="0" indent="0">
              <a:buNone/>
              <a:defRPr/>
            </a:lvl1pPr>
            <a:lvl2pPr marL="0" indent="0">
              <a:buNone/>
              <a:defRPr b="1"/>
            </a:lvl2pPr>
            <a:lvl3pPr marL="342900" indent="-342900">
              <a:buFont typeface="Arial" panose="020B0604020202020204" pitchFamily="34" charset="0"/>
              <a:buChar char="•"/>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p:txBody>
      </p:sp>
      <p:pic>
        <p:nvPicPr>
          <p:cNvPr id="7" name="Picture 6" descr="A close up of a logo&#10;&#10;Description automatically generated">
            <a:extLst>
              <a:ext uri="{FF2B5EF4-FFF2-40B4-BE49-F238E27FC236}">
                <a16:creationId xmlns:a16="http://schemas.microsoft.com/office/drawing/2014/main" id="{62878381-5C48-87AE-6F79-B52FC78F9E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8" name="Copyright">
            <a:extLst>
              <a:ext uri="{FF2B5EF4-FFF2-40B4-BE49-F238E27FC236}">
                <a16:creationId xmlns:a16="http://schemas.microsoft.com/office/drawing/2014/main" id="{964AD2D9-68C0-857C-D408-EA51871EDE0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4" name="Left">
            <a:extLst>
              <a:ext uri="{FF2B5EF4-FFF2-40B4-BE49-F238E27FC236}">
                <a16:creationId xmlns:a16="http://schemas.microsoft.com/office/drawing/2014/main" id="{86F5A001-FB85-7DD4-6493-31F3DD79823B}"/>
              </a:ext>
            </a:extLst>
          </p:cNvPr>
          <p:cNvSpPr>
            <a:spLocks noGrp="1"/>
          </p:cNvSpPr>
          <p:nvPr>
            <p:ph sz="quarter" idx="21"/>
          </p:nvPr>
        </p:nvSpPr>
        <p:spPr>
          <a:xfrm>
            <a:off x="274458" y="2324754"/>
            <a:ext cx="5677526" cy="3840550"/>
          </a:xfrm>
        </p:spPr>
        <p:txBody>
          <a:bodyPr/>
          <a:lstStyle>
            <a:lvl1pPr marL="0" indent="0">
              <a:buNone/>
              <a:defRPr/>
            </a:lvl1pPr>
            <a:lvl2pPr marL="0" indent="0">
              <a:buNone/>
              <a:defRPr b="1"/>
            </a:lvl2pPr>
            <a:lvl3pPr marL="342900" indent="-342900">
              <a:buFont typeface="Arial" panose="020B0604020202020204" pitchFamily="34" charset="0"/>
              <a:buChar char="•"/>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Right">
            <a:extLst>
              <a:ext uri="{FF2B5EF4-FFF2-40B4-BE49-F238E27FC236}">
                <a16:creationId xmlns:a16="http://schemas.microsoft.com/office/drawing/2014/main" id="{9DBFA562-7847-8433-6677-AD7430E9EBD9}"/>
              </a:ext>
            </a:extLst>
          </p:cNvPr>
          <p:cNvSpPr>
            <a:spLocks noGrp="1"/>
          </p:cNvSpPr>
          <p:nvPr>
            <p:ph sz="quarter" idx="22"/>
          </p:nvPr>
        </p:nvSpPr>
        <p:spPr>
          <a:xfrm>
            <a:off x="6239272" y="2324754"/>
            <a:ext cx="5677526" cy="3840550"/>
          </a:xfrm>
        </p:spPr>
        <p:txBody>
          <a:bodyPr/>
          <a:lstStyle>
            <a:lvl1pPr marL="0" indent="0">
              <a:buNone/>
              <a:defRPr/>
            </a:lvl1pPr>
            <a:lvl2pPr marL="0" indent="0">
              <a:buNone/>
              <a:defRPr b="1"/>
            </a:lvl2pPr>
            <a:lvl3pPr marL="342900" indent="-342900">
              <a:buFont typeface="Arial" panose="020B0604020202020204" pitchFamily="34" charset="0"/>
              <a:buChar char="•"/>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19499042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H6 PC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solidFill>
              <a:srgbClr val="D402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D40243"/>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192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211251"/>
          </a:xfrm>
        </p:spPr>
        <p:txBody>
          <a:bodyPr/>
          <a:lstStyle>
            <a:lvl1pPr marL="342900" indent="-342900">
              <a:buClr>
                <a:srgbClr val="C00000"/>
              </a:buClr>
              <a:buFont typeface="Wingdings" panose="05000000000000000000" pitchFamily="2" charset="2"/>
              <a:buChar char="§"/>
              <a:defRPr/>
            </a:lvl1pPr>
            <a:lvl2pPr marL="800100" indent="-342900">
              <a:buClr>
                <a:srgbClr val="C00000"/>
              </a:buClr>
              <a:buFont typeface="Wingdings" panose="05000000000000000000" pitchFamily="2" charset="2"/>
              <a:buChar char="§"/>
              <a:defRPr/>
            </a:lvl2pPr>
            <a:lvl3pPr marL="1257300" indent="-342900">
              <a:buClr>
                <a:srgbClr val="C00000"/>
              </a:buClr>
              <a:buFont typeface="Wingdings" panose="05000000000000000000" pitchFamily="2" charset="2"/>
              <a:buChar char="§"/>
              <a:defRPr/>
            </a:lvl3pPr>
            <a:lvl4pPr marL="1714500" indent="-342900">
              <a:buClr>
                <a:srgbClr val="C00000"/>
              </a:buClr>
              <a:buFont typeface="Wingdings" panose="05000000000000000000" pitchFamily="2" charset="2"/>
              <a:buChar char="§"/>
              <a:defRPr/>
            </a:lvl4pPr>
            <a:lvl5pPr marL="2171700" indent="-342900">
              <a:buClr>
                <a:srgbClr val="C00000"/>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274458" y="5661248"/>
            <a:ext cx="7909774"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254217069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H6 Valid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D40243"/>
                </a:solidFill>
              </a:defRPr>
            </a:lvl1pPr>
          </a:lstStyle>
          <a:p>
            <a:r>
              <a:rPr lang="en-US" dirty="0"/>
              <a:t>Click to edit Master title style</a:t>
            </a:r>
            <a:endParaRPr lang="en-GB" dirty="0"/>
          </a:p>
        </p:txBody>
      </p:sp>
      <p:sp>
        <p:nvSpPr>
          <p:cNvPr id="5" name="Plot 1">
            <a:extLst>
              <a:ext uri="{FF2B5EF4-FFF2-40B4-BE49-F238E27FC236}">
                <a16:creationId xmlns:a16="http://schemas.microsoft.com/office/drawing/2014/main" id="{5F385388-F8D2-495F-9084-B3DA0A42DC55}"/>
              </a:ext>
            </a:extLst>
          </p:cNvPr>
          <p:cNvSpPr>
            <a:spLocks noGrp="1"/>
          </p:cNvSpPr>
          <p:nvPr>
            <p:ph sz="quarter" idx="14"/>
          </p:nvPr>
        </p:nvSpPr>
        <p:spPr>
          <a:xfrm>
            <a:off x="274458" y="1271741"/>
            <a:ext cx="7045678" cy="4101476"/>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Text 1">
            <a:extLst>
              <a:ext uri="{FF2B5EF4-FFF2-40B4-BE49-F238E27FC236}">
                <a16:creationId xmlns:a16="http://schemas.microsoft.com/office/drawing/2014/main" id="{1ECE1AC6-5E3E-12F5-8351-1CEA70983858}"/>
              </a:ext>
            </a:extLst>
          </p:cNvPr>
          <p:cNvSpPr>
            <a:spLocks noGrp="1"/>
          </p:cNvSpPr>
          <p:nvPr>
            <p:ph sz="quarter" idx="15"/>
          </p:nvPr>
        </p:nvSpPr>
        <p:spPr>
          <a:xfrm>
            <a:off x="7680176" y="1271740"/>
            <a:ext cx="4237367" cy="4821556"/>
          </a:xfrm>
        </p:spPr>
        <p:txBody>
          <a:bodyPr>
            <a:normAutofit/>
          </a:bodyPr>
          <a:lstStyle>
            <a:lvl1pPr marL="0" indent="0">
              <a:buClr>
                <a:srgbClr val="302B8D"/>
              </a:buClr>
              <a:buFont typeface="Wingdings" panose="05000000000000000000" pitchFamily="2" charset="2"/>
              <a:buNone/>
              <a:defRPr sz="1800" b="1"/>
            </a:lvl1pPr>
            <a:lvl2pPr marL="360363" indent="-342900">
              <a:buClr>
                <a:srgbClr val="D40243"/>
              </a:buClr>
              <a:buFont typeface="Wingdings" panose="05000000000000000000" pitchFamily="2" charset="2"/>
              <a:buChar char="§"/>
              <a:defRPr sz="1800"/>
            </a:lvl2pPr>
            <a:lvl3pPr marL="896938" indent="-342900">
              <a:buClr>
                <a:srgbClr val="D40243"/>
              </a:buClr>
              <a:buFont typeface="Wingdings" panose="05000000000000000000" pitchFamily="2" charset="2"/>
              <a:buChar char="§"/>
              <a:defRPr sz="1800"/>
            </a:lvl3pPr>
            <a:lvl4pPr marL="1714500" indent="-342900">
              <a:buClr>
                <a:srgbClr val="302B8D"/>
              </a:buClr>
              <a:buFont typeface="Wingdings" panose="05000000000000000000" pitchFamily="2" charset="2"/>
              <a:buChar char="§"/>
              <a:defRPr sz="1800"/>
            </a:lvl4pPr>
            <a:lvl5pPr marL="2171700" indent="-342900">
              <a:buClr>
                <a:srgbClr val="302B8D"/>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Question">
            <a:extLst>
              <a:ext uri="{FF2B5EF4-FFF2-40B4-BE49-F238E27FC236}">
                <a16:creationId xmlns:a16="http://schemas.microsoft.com/office/drawing/2014/main" id="{C80BE7AC-EB47-63FD-C5F6-02C64C7BDAED}"/>
              </a:ext>
            </a:extLst>
          </p:cNvPr>
          <p:cNvSpPr>
            <a:spLocks noGrp="1"/>
          </p:cNvSpPr>
          <p:nvPr>
            <p:ph type="body" sz="quarter" idx="21"/>
          </p:nvPr>
        </p:nvSpPr>
        <p:spPr>
          <a:xfrm>
            <a:off x="274639" y="5586259"/>
            <a:ext cx="7045498" cy="1049342"/>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12" name="TextBox 11">
            <a:extLst>
              <a:ext uri="{FF2B5EF4-FFF2-40B4-BE49-F238E27FC236}">
                <a16:creationId xmlns:a16="http://schemas.microsoft.com/office/drawing/2014/main" id="{F0F8055A-D91E-DF72-BE0D-F2F7F62C35D6}"/>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Tree>
    <p:extLst>
      <p:ext uri="{BB962C8B-B14F-4D97-AF65-F5344CB8AC3E}">
        <p14:creationId xmlns:p14="http://schemas.microsoft.com/office/powerpoint/2010/main" val="350090422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H6 war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8EFEE68-37FF-8DAB-E10B-414F4D254444}"/>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solidFill>
                  <a:srgbClr val="D40243"/>
                </a:solidFill>
              </a:defRPr>
            </a:lvl1pPr>
          </a:lstStyle>
          <a:p>
            <a:r>
              <a:rPr lang="en-US" dirty="0"/>
              <a:t>Click to edit Master title style</a:t>
            </a:r>
            <a:endParaRPr lang="en-GB" dirty="0"/>
          </a:p>
        </p:txBody>
      </p:sp>
      <p:sp>
        <p:nvSpPr>
          <p:cNvPr id="5" name="map">
            <a:extLst>
              <a:ext uri="{FF2B5EF4-FFF2-40B4-BE49-F238E27FC236}">
                <a16:creationId xmlns:a16="http://schemas.microsoft.com/office/drawing/2014/main" id="{5F385388-F8D2-495F-9084-B3DA0A42DC55}"/>
              </a:ext>
            </a:extLst>
          </p:cNvPr>
          <p:cNvSpPr>
            <a:spLocks noGrp="1"/>
          </p:cNvSpPr>
          <p:nvPr>
            <p:ph sz="quarter" idx="14"/>
          </p:nvPr>
        </p:nvSpPr>
        <p:spPr>
          <a:xfrm>
            <a:off x="5879977" y="1305982"/>
            <a:ext cx="6037565" cy="421125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7" descr="A close up of a logo&#10;&#10;Description automatically generated">
            <a:extLst>
              <a:ext uri="{FF2B5EF4-FFF2-40B4-BE49-F238E27FC236}">
                <a16:creationId xmlns:a16="http://schemas.microsoft.com/office/drawing/2014/main" id="{B9BC8921-A1B9-C6EB-DED8-39F8AF85F8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9" name="plot">
            <a:extLst>
              <a:ext uri="{FF2B5EF4-FFF2-40B4-BE49-F238E27FC236}">
                <a16:creationId xmlns:a16="http://schemas.microsoft.com/office/drawing/2014/main" id="{1ECE1AC6-5E3E-12F5-8351-1CEA70983858}"/>
              </a:ext>
            </a:extLst>
          </p:cNvPr>
          <p:cNvSpPr>
            <a:spLocks noGrp="1"/>
          </p:cNvSpPr>
          <p:nvPr>
            <p:ph sz="quarter" idx="15"/>
          </p:nvPr>
        </p:nvSpPr>
        <p:spPr>
          <a:xfrm>
            <a:off x="274458" y="1305981"/>
            <a:ext cx="5378389" cy="4897969"/>
          </a:xfrm>
        </p:spPr>
        <p:txBody>
          <a:bodyPr/>
          <a:lstStyle>
            <a:lvl1pPr marL="342900" indent="-342900">
              <a:buClr>
                <a:srgbClr val="302B8D"/>
              </a:buClr>
              <a:buFont typeface="Wingdings" panose="05000000000000000000" pitchFamily="2" charset="2"/>
              <a:buChar char="§"/>
              <a:defRPr>
                <a:solidFill>
                  <a:srgbClr val="D40243"/>
                </a:solidFill>
              </a:defRPr>
            </a:lvl1pPr>
            <a:lvl2pPr marL="800100" indent="-342900">
              <a:buClr>
                <a:srgbClr val="302B8D"/>
              </a:buClr>
              <a:buFont typeface="Wingdings" panose="05000000000000000000" pitchFamily="2" charset="2"/>
              <a:buChar char="§"/>
              <a:defRPr>
                <a:solidFill>
                  <a:srgbClr val="D40243"/>
                </a:solidFill>
              </a:defRPr>
            </a:lvl2pPr>
            <a:lvl3pPr marL="1257300" indent="-342900">
              <a:buClr>
                <a:srgbClr val="302B8D"/>
              </a:buClr>
              <a:buFont typeface="Wingdings" panose="05000000000000000000" pitchFamily="2" charset="2"/>
              <a:buChar char="§"/>
              <a:defRPr>
                <a:solidFill>
                  <a:srgbClr val="D40243"/>
                </a:solidFill>
              </a:defRPr>
            </a:lvl3pPr>
            <a:lvl4pPr marL="1714500" indent="-342900">
              <a:buClr>
                <a:srgbClr val="302B8D"/>
              </a:buClr>
              <a:buFont typeface="Wingdings" panose="05000000000000000000" pitchFamily="2" charset="2"/>
              <a:buChar char="§"/>
              <a:defRPr>
                <a:solidFill>
                  <a:srgbClr val="D40243"/>
                </a:solidFill>
              </a:defRPr>
            </a:lvl4pPr>
            <a:lvl5pPr marL="2171700" indent="-342900">
              <a:buClr>
                <a:srgbClr val="302B8D"/>
              </a:buClr>
              <a:buFont typeface="Wingdings" panose="05000000000000000000" pitchFamily="2" charset="2"/>
              <a:buChar char="§"/>
              <a:defRPr>
                <a:solidFill>
                  <a:srgbClr val="D4024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sp>
        <p:nvSpPr>
          <p:cNvPr id="4" name="Question">
            <a:extLst>
              <a:ext uri="{FF2B5EF4-FFF2-40B4-BE49-F238E27FC236}">
                <a16:creationId xmlns:a16="http://schemas.microsoft.com/office/drawing/2014/main" id="{B5A99CDA-8D29-1BB1-A5B6-6848DBD49C8D}"/>
              </a:ext>
            </a:extLst>
          </p:cNvPr>
          <p:cNvSpPr>
            <a:spLocks noGrp="1"/>
          </p:cNvSpPr>
          <p:nvPr>
            <p:ph type="body" sz="quarter" idx="21"/>
          </p:nvPr>
        </p:nvSpPr>
        <p:spPr>
          <a:xfrm>
            <a:off x="5879977" y="5733256"/>
            <a:ext cx="5378389" cy="916586"/>
          </a:xfrm>
        </p:spPr>
        <p:txBody>
          <a:bodyPr/>
          <a:lstStyle>
            <a:lvl1pPr marL="0" indent="0">
              <a:buNone/>
              <a:defRPr sz="1200" b="1">
                <a:solidFill>
                  <a:schemeClr val="tx1">
                    <a:lumMod val="65000"/>
                    <a:lumOff val="35000"/>
                  </a:schemeClr>
                </a:solidFill>
              </a:defRPr>
            </a:lvl1pPr>
            <a:lvl2pPr marL="0" indent="0">
              <a:buNone/>
              <a:defRPr sz="1200">
                <a:solidFill>
                  <a:schemeClr val="tx1">
                    <a:lumMod val="65000"/>
                    <a:lumOff val="35000"/>
                  </a:schemeClr>
                </a:solidFill>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
        <p:nvSpPr>
          <p:cNvPr id="3" name="Statement">
            <a:extLst>
              <a:ext uri="{FF2B5EF4-FFF2-40B4-BE49-F238E27FC236}">
                <a16:creationId xmlns:a16="http://schemas.microsoft.com/office/drawing/2014/main" id="{772F6D5D-75FA-1682-CA52-401C018D2D34}"/>
              </a:ext>
            </a:extLst>
          </p:cNvPr>
          <p:cNvSpPr>
            <a:spLocks noGrp="1"/>
          </p:cNvSpPr>
          <p:nvPr>
            <p:ph type="body" sz="quarter" idx="22"/>
          </p:nvPr>
        </p:nvSpPr>
        <p:spPr>
          <a:xfrm>
            <a:off x="274458" y="6299198"/>
            <a:ext cx="5378389" cy="350645"/>
          </a:xfrm>
        </p:spPr>
        <p:txBody>
          <a:bodyPr/>
          <a:lstStyle>
            <a:lvl1pPr marL="0" indent="0">
              <a:buNone/>
              <a:defRPr sz="1200" b="0">
                <a:solidFill>
                  <a:schemeClr val="tx1">
                    <a:lumMod val="65000"/>
                    <a:lumOff val="35000"/>
                  </a:schemeClr>
                </a:solidFill>
              </a:defRPr>
            </a:lvl1pPr>
            <a:lvl2pPr marL="0" indent="0">
              <a:buNone/>
              <a:defRPr sz="1200" b="0">
                <a:solidFill>
                  <a:schemeClr val="tx1">
                    <a:lumMod val="65000"/>
                    <a:lumOff val="35000"/>
                  </a:schemeClr>
                </a:solidFill>
              </a:defRPr>
            </a:lvl2pPr>
            <a:lvl3pPr marL="914400" indent="0">
              <a:buNone/>
              <a:defRPr b="0"/>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endParaRPr lang="en-GB" dirty="0"/>
          </a:p>
        </p:txBody>
      </p:sp>
    </p:spTree>
    <p:extLst>
      <p:ext uri="{BB962C8B-B14F-4D97-AF65-F5344CB8AC3E}">
        <p14:creationId xmlns:p14="http://schemas.microsoft.com/office/powerpoint/2010/main" val="324830278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H6 Inequaliti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thnicity">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95223"/>
            <a:ext cx="6022238" cy="236599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Ethnic group</a:t>
            </a:r>
            <a:endParaRPr lang="en-GB" dirty="0"/>
          </a:p>
        </p:txBody>
      </p:sp>
      <p:sp>
        <p:nvSpPr>
          <p:cNvPr id="13" name="deprivation">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05235"/>
            <a:ext cx="6037562" cy="2818634"/>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Deprivation</a:t>
            </a:r>
            <a:endParaRPr lang="en-GB" dirty="0"/>
          </a:p>
        </p:txBody>
      </p:sp>
      <p:sp>
        <p:nvSpPr>
          <p:cNvPr id="3" name="age">
            <a:extLst>
              <a:ext uri="{FF2B5EF4-FFF2-40B4-BE49-F238E27FC236}">
                <a16:creationId xmlns:a16="http://schemas.microsoft.com/office/drawing/2014/main" id="{91BCEF91-E05C-4560-B640-754791376C12}"/>
              </a:ext>
            </a:extLst>
          </p:cNvPr>
          <p:cNvSpPr>
            <a:spLocks noGrp="1"/>
          </p:cNvSpPr>
          <p:nvPr>
            <p:ph sz="quarter" idx="21" hasCustomPrompt="1"/>
          </p:nvPr>
        </p:nvSpPr>
        <p:spPr>
          <a:xfrm>
            <a:off x="274458" y="3789040"/>
            <a:ext cx="5461500" cy="3034827"/>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Age group</a:t>
            </a:r>
            <a:endParaRPr lang="en-GB" dirty="0"/>
          </a:p>
        </p:txBody>
      </p:sp>
      <p:sp>
        <p:nvSpPr>
          <p:cNvPr id="9" name="gender">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74458" y="2038756"/>
            <a:ext cx="5442491" cy="1606268"/>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Gender</a:t>
            </a:r>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8" cy="652933"/>
          </a:xfrm>
        </p:spPr>
        <p:txBody>
          <a:bodyPr/>
          <a:lstStyle>
            <a:lvl1pPr>
              <a:defRPr>
                <a:solidFill>
                  <a:srgbClr val="D40243"/>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807968" y="1532273"/>
            <a:ext cx="0" cy="520909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807968" y="3933056"/>
            <a:ext cx="6109572"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9" name="Straight Connector 18">
            <a:extLst>
              <a:ext uri="{FF2B5EF4-FFF2-40B4-BE49-F238E27FC236}">
                <a16:creationId xmlns:a16="http://schemas.microsoft.com/office/drawing/2014/main" id="{885216F0-5CEC-54E4-05DB-38DB6B791D06}"/>
              </a:ext>
            </a:extLst>
          </p:cNvPr>
          <p:cNvCxnSpPr>
            <a:cxnSpLocks/>
          </p:cNvCxnSpPr>
          <p:nvPr userDrawn="1"/>
        </p:nvCxnSpPr>
        <p:spPr>
          <a:xfrm flipH="1">
            <a:off x="263352" y="3717032"/>
            <a:ext cx="5544616"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Legend">
            <a:extLst>
              <a:ext uri="{FF2B5EF4-FFF2-40B4-BE49-F238E27FC236}">
                <a16:creationId xmlns:a16="http://schemas.microsoft.com/office/drawing/2014/main" id="{1465E81F-690A-09C7-FAC2-81882C444C2A}"/>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
        <p:nvSpPr>
          <p:cNvPr id="14" name="Text">
            <a:extLst>
              <a:ext uri="{FF2B5EF4-FFF2-40B4-BE49-F238E27FC236}">
                <a16:creationId xmlns:a16="http://schemas.microsoft.com/office/drawing/2014/main" id="{F2137C2C-7E5E-3EF8-23EB-DF6795ECA213}"/>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Tree>
    <p:extLst>
      <p:ext uri="{BB962C8B-B14F-4D97-AF65-F5344CB8AC3E}">
        <p14:creationId xmlns:p14="http://schemas.microsoft.com/office/powerpoint/2010/main" val="205092087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H6 Wider determinan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8676D-011F-453E-866B-8EBA145635A2}"/>
              </a:ext>
            </a:extLst>
          </p:cNvPr>
          <p:cNvSpPr/>
          <p:nvPr userDrawn="1"/>
        </p:nvSpPr>
        <p:spPr>
          <a:xfrm>
            <a:off x="0" y="0"/>
            <a:ext cx="12192000" cy="449287"/>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D40243"/>
              </a:solidFill>
            </a:endParaRPr>
          </a:p>
        </p:txBody>
      </p:sp>
      <p:sp>
        <p:nvSpPr>
          <p:cNvPr id="5" name="employment">
            <a:extLst>
              <a:ext uri="{FF2B5EF4-FFF2-40B4-BE49-F238E27FC236}">
                <a16:creationId xmlns:a16="http://schemas.microsoft.com/office/drawing/2014/main" id="{5F385388-F8D2-495F-9084-B3DA0A42DC55}"/>
              </a:ext>
            </a:extLst>
          </p:cNvPr>
          <p:cNvSpPr>
            <a:spLocks noGrp="1"/>
          </p:cNvSpPr>
          <p:nvPr>
            <p:ph sz="quarter" idx="14" hasCustomPrompt="1"/>
          </p:nvPr>
        </p:nvSpPr>
        <p:spPr>
          <a:xfrm>
            <a:off x="5879978" y="1484784"/>
            <a:ext cx="6022238" cy="24254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Economic activity</a:t>
            </a:r>
            <a:endParaRPr lang="en-GB" dirty="0"/>
          </a:p>
        </p:txBody>
      </p:sp>
      <p:sp>
        <p:nvSpPr>
          <p:cNvPr id="13" name="housing">
            <a:extLst>
              <a:ext uri="{FF2B5EF4-FFF2-40B4-BE49-F238E27FC236}">
                <a16:creationId xmlns:a16="http://schemas.microsoft.com/office/drawing/2014/main" id="{0367B3AB-E797-5EB0-C8BB-3088EBAD41A1}"/>
              </a:ext>
            </a:extLst>
          </p:cNvPr>
          <p:cNvSpPr>
            <a:spLocks noGrp="1"/>
          </p:cNvSpPr>
          <p:nvPr>
            <p:ph sz="quarter" idx="22" hasCustomPrompt="1"/>
          </p:nvPr>
        </p:nvSpPr>
        <p:spPr>
          <a:xfrm>
            <a:off x="5879978" y="4083162"/>
            <a:ext cx="6037562" cy="2658202"/>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Housing tenure</a:t>
            </a:r>
            <a:endParaRPr lang="en-GB" dirty="0"/>
          </a:p>
        </p:txBody>
      </p:sp>
      <p:sp>
        <p:nvSpPr>
          <p:cNvPr id="9" name="qualification">
            <a:extLst>
              <a:ext uri="{FF2B5EF4-FFF2-40B4-BE49-F238E27FC236}">
                <a16:creationId xmlns:a16="http://schemas.microsoft.com/office/drawing/2014/main" id="{1ECE1AC6-5E3E-12F5-8351-1CEA70983858}"/>
              </a:ext>
            </a:extLst>
          </p:cNvPr>
          <p:cNvSpPr>
            <a:spLocks noGrp="1"/>
          </p:cNvSpPr>
          <p:nvPr>
            <p:ph sz="quarter" idx="15" hasCustomPrompt="1"/>
          </p:nvPr>
        </p:nvSpPr>
        <p:spPr>
          <a:xfrm>
            <a:off x="268710" y="2204864"/>
            <a:ext cx="5174396" cy="4536500"/>
          </a:xfrm>
        </p:spPr>
        <p:txBody>
          <a:bodyPr/>
          <a:lstStyle>
            <a:lvl1pPr marL="0" indent="0">
              <a:buClr>
                <a:srgbClr val="E15E05"/>
              </a:buClr>
              <a:buFont typeface="Wingdings" panose="05000000000000000000" pitchFamily="2" charset="2"/>
              <a:buNone/>
              <a:defRPr/>
            </a:lvl1pPr>
            <a:lvl2pPr marL="457200" indent="0">
              <a:buClr>
                <a:srgbClr val="E15E05"/>
              </a:buClr>
              <a:buFont typeface="Wingdings" panose="05000000000000000000" pitchFamily="2" charset="2"/>
              <a:buNone/>
              <a:defRPr/>
            </a:lvl2pPr>
            <a:lvl3pPr marL="914400" indent="0">
              <a:buClr>
                <a:srgbClr val="E15E05"/>
              </a:buClr>
              <a:buFont typeface="Wingdings" panose="05000000000000000000" pitchFamily="2" charset="2"/>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US" dirty="0"/>
              <a:t>Qualification</a:t>
            </a:r>
            <a:endParaRPr lang="en-GB" dirty="0"/>
          </a:p>
        </p:txBody>
      </p:sp>
      <p:pic>
        <p:nvPicPr>
          <p:cNvPr id="12" name="Picture 11" descr="A close up of a logo&#10;&#10;Description automatically generated">
            <a:extLst>
              <a:ext uri="{FF2B5EF4-FFF2-40B4-BE49-F238E27FC236}">
                <a16:creationId xmlns:a16="http://schemas.microsoft.com/office/drawing/2014/main" id="{8C4C50FF-FD1E-BE96-F87F-7ED036BEB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03005"/>
            <a:ext cx="697868" cy="480862"/>
          </a:xfrm>
          <a:prstGeom prst="rect">
            <a:avLst/>
          </a:prstGeom>
        </p:spPr>
      </p:pic>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1006117" cy="652933"/>
          </a:xfrm>
        </p:spPr>
        <p:txBody>
          <a:bodyPr/>
          <a:lstStyle>
            <a:lvl1pPr>
              <a:defRPr>
                <a:solidFill>
                  <a:srgbClr val="D40243"/>
                </a:solidFill>
              </a:defRPr>
            </a:lvl1pPr>
          </a:lstStyle>
          <a:p>
            <a:r>
              <a:rPr lang="en-US" dirty="0"/>
              <a:t>Click to edit Master title style</a:t>
            </a:r>
            <a:endParaRPr lang="en-GB" dirty="0"/>
          </a:p>
        </p:txBody>
      </p:sp>
      <p:sp>
        <p:nvSpPr>
          <p:cNvPr id="10" name="Copyright">
            <a:extLst>
              <a:ext uri="{FF2B5EF4-FFF2-40B4-BE49-F238E27FC236}">
                <a16:creationId xmlns:a16="http://schemas.microsoft.com/office/drawing/2014/main" id="{082C3F76-584E-19DF-41D8-07267E785844}"/>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11" name="TextBox 10">
            <a:extLst>
              <a:ext uri="{FF2B5EF4-FFF2-40B4-BE49-F238E27FC236}">
                <a16:creationId xmlns:a16="http://schemas.microsoft.com/office/drawing/2014/main" id="{D2D863B3-0111-8C0B-0FEB-30EBEF1C3A50}"/>
              </a:ext>
            </a:extLst>
          </p:cNvPr>
          <p:cNvSpPr txBox="1"/>
          <p:nvPr userDrawn="1"/>
        </p:nvSpPr>
        <p:spPr>
          <a:xfrm>
            <a:off x="1631504" y="87992"/>
            <a:ext cx="3741674" cy="261610"/>
          </a:xfrm>
          <a:prstGeom prst="rect">
            <a:avLst/>
          </a:prstGeom>
          <a:noFill/>
        </p:spPr>
        <p:txBody>
          <a:bodyPr wrap="square" rtlCol="0" anchor="ctr">
            <a:spAutoFit/>
          </a:bodyPr>
          <a:lstStyle/>
          <a:p>
            <a:pPr algn="l"/>
            <a:r>
              <a:rPr lang="en-GB" sz="1100" dirty="0">
                <a:solidFill>
                  <a:schemeClr val="bg1"/>
                </a:solidFill>
              </a:rPr>
              <a:t>WORK IN PROGRESS. RESULTS MAY CHANGE. </a:t>
            </a:r>
          </a:p>
        </p:txBody>
      </p:sp>
      <p:cxnSp>
        <p:nvCxnSpPr>
          <p:cNvPr id="8" name="Straight Connector 7">
            <a:extLst>
              <a:ext uri="{FF2B5EF4-FFF2-40B4-BE49-F238E27FC236}">
                <a16:creationId xmlns:a16="http://schemas.microsoft.com/office/drawing/2014/main" id="{3DD93591-6BDA-EA6A-2494-ADDDD5EDA052}"/>
              </a:ext>
            </a:extLst>
          </p:cNvPr>
          <p:cNvCxnSpPr>
            <a:cxnSpLocks/>
          </p:cNvCxnSpPr>
          <p:nvPr userDrawn="1"/>
        </p:nvCxnSpPr>
        <p:spPr>
          <a:xfrm>
            <a:off x="5663952" y="1640413"/>
            <a:ext cx="0" cy="5100955"/>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cxnSp>
        <p:nvCxnSpPr>
          <p:cNvPr id="16" name="Straight Connector 15">
            <a:extLst>
              <a:ext uri="{FF2B5EF4-FFF2-40B4-BE49-F238E27FC236}">
                <a16:creationId xmlns:a16="http://schemas.microsoft.com/office/drawing/2014/main" id="{1476A2C0-9DD0-67A7-E142-E7F0BC18C6FB}"/>
              </a:ext>
            </a:extLst>
          </p:cNvPr>
          <p:cNvCxnSpPr>
            <a:cxnSpLocks/>
          </p:cNvCxnSpPr>
          <p:nvPr userDrawn="1"/>
        </p:nvCxnSpPr>
        <p:spPr>
          <a:xfrm flipH="1">
            <a:off x="5663952" y="4005064"/>
            <a:ext cx="6253588" cy="0"/>
          </a:xfrm>
          <a:prstGeom prst="line">
            <a:avLst/>
          </a:prstGeom>
          <a:ln>
            <a:solidFill>
              <a:schemeClr val="bg1">
                <a:lumMod val="75000"/>
              </a:schemeClr>
            </a:solidFill>
          </a:ln>
        </p:spPr>
        <p:style>
          <a:lnRef idx="1">
            <a:schemeClr val="accent6"/>
          </a:lnRef>
          <a:fillRef idx="0">
            <a:schemeClr val="accent6"/>
          </a:fillRef>
          <a:effectRef idx="0">
            <a:schemeClr val="accent6"/>
          </a:effectRef>
          <a:fontRef idx="minor">
            <a:schemeClr val="tx1"/>
          </a:fontRef>
        </p:style>
      </p:cxnSp>
      <p:sp>
        <p:nvSpPr>
          <p:cNvPr id="4" name="Text">
            <a:extLst>
              <a:ext uri="{FF2B5EF4-FFF2-40B4-BE49-F238E27FC236}">
                <a16:creationId xmlns:a16="http://schemas.microsoft.com/office/drawing/2014/main" id="{184478F7-3C12-E867-0E78-5E49630052BD}"/>
              </a:ext>
            </a:extLst>
          </p:cNvPr>
          <p:cNvSpPr>
            <a:spLocks noGrp="1"/>
          </p:cNvSpPr>
          <p:nvPr>
            <p:ph sz="quarter" idx="23" hasCustomPrompt="1"/>
          </p:nvPr>
        </p:nvSpPr>
        <p:spPr>
          <a:xfrm>
            <a:off x="274458" y="1052736"/>
            <a:ext cx="11627758" cy="298300"/>
          </a:xfrm>
        </p:spPr>
        <p:txBody>
          <a:bodyPr anchor="ctr">
            <a:noAutofit/>
          </a:bodyPr>
          <a:lstStyle>
            <a:lvl1pPr marL="0" indent="0">
              <a:buClr>
                <a:srgbClr val="E15E05"/>
              </a:buClr>
              <a:buFont typeface="Wingdings" panose="05000000000000000000" pitchFamily="2" charset="2"/>
              <a:buNone/>
              <a:defRPr sz="1600"/>
            </a:lvl1pPr>
            <a:lvl2pPr marL="457200" indent="0">
              <a:buClr>
                <a:srgbClr val="E15E05"/>
              </a:buClr>
              <a:buFont typeface="Wingdings" panose="05000000000000000000" pitchFamily="2" charset="2"/>
              <a:buNone/>
              <a:defRPr/>
            </a:lvl2pPr>
            <a:lvl3pPr marL="914400" indent="0">
              <a:buClr>
                <a:srgbClr val="E15E05"/>
              </a:buClr>
              <a:buFont typeface="Arial" panose="020B0604020202020204" pitchFamily="34" charset="0"/>
              <a:buNone/>
              <a:defRPr/>
            </a:lvl3pPr>
            <a:lvl4pPr marL="1371600" indent="0">
              <a:buClr>
                <a:srgbClr val="E15E05"/>
              </a:buClr>
              <a:buFont typeface="Wingdings" panose="05000000000000000000" pitchFamily="2" charset="2"/>
              <a:buNone/>
              <a:defRPr/>
            </a:lvl4pPr>
            <a:lvl5pPr marL="1828800" indent="0">
              <a:buClr>
                <a:srgbClr val="E15E05"/>
              </a:buClr>
              <a:buFont typeface="Wingdings" panose="05000000000000000000" pitchFamily="2" charset="2"/>
              <a:buNone/>
              <a:defRPr/>
            </a:lvl5pPr>
          </a:lstStyle>
          <a:p>
            <a:pPr lvl="0"/>
            <a:r>
              <a:rPr lang="en-GB" dirty="0"/>
              <a:t>Text</a:t>
            </a:r>
          </a:p>
        </p:txBody>
      </p:sp>
      <p:sp>
        <p:nvSpPr>
          <p:cNvPr id="14" name="Legend">
            <a:extLst>
              <a:ext uri="{FF2B5EF4-FFF2-40B4-BE49-F238E27FC236}">
                <a16:creationId xmlns:a16="http://schemas.microsoft.com/office/drawing/2014/main" id="{977C07A4-4129-AB51-F784-9AFF0B365240}"/>
              </a:ext>
            </a:extLst>
          </p:cNvPr>
          <p:cNvSpPr txBox="1"/>
          <p:nvPr userDrawn="1"/>
        </p:nvSpPr>
        <p:spPr>
          <a:xfrm>
            <a:off x="335359" y="1484784"/>
            <a:ext cx="3096345" cy="492443"/>
          </a:xfrm>
          <a:prstGeom prst="rect">
            <a:avLst/>
          </a:prstGeom>
          <a:noFill/>
          <a:ln>
            <a:solidFill>
              <a:srgbClr val="AAAAAA"/>
            </a:solidFill>
          </a:ln>
        </p:spPr>
        <p:txBody>
          <a:bodyPr wrap="square" rtlCol="0">
            <a:spAutoFit/>
          </a:bodyPr>
          <a:lstStyle/>
          <a:p>
            <a:r>
              <a:rPr lang="en-GB" sz="1300" b="0" dirty="0"/>
              <a:t>Compared</a:t>
            </a:r>
            <a:r>
              <a:rPr lang="en-GB" sz="1300" b="0" baseline="0" dirty="0"/>
              <a:t> to Medway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r>
              <a:rPr lang="en-GB" sz="1200" baseline="0" dirty="0">
                <a:solidFill>
                  <a:srgbClr val="AAAAAA"/>
                </a:solidFill>
                <a:sym typeface="Wingdings" panose="05000000000000000000" pitchFamily="2" charset="2"/>
              </a:rPr>
              <a:t></a:t>
            </a:r>
            <a:r>
              <a:rPr lang="en-GB" sz="1200" baseline="0" dirty="0">
                <a:sym typeface="Wingdings" panose="05000000000000000000" pitchFamily="2" charset="2"/>
              </a:rPr>
              <a:t> Not compared</a:t>
            </a:r>
          </a:p>
        </p:txBody>
      </p:sp>
    </p:spTree>
    <p:extLst>
      <p:ext uri="{BB962C8B-B14F-4D97-AF65-F5344CB8AC3E}">
        <p14:creationId xmlns:p14="http://schemas.microsoft.com/office/powerpoint/2010/main" val="5855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WB Survey Intro">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p:txBody>
          <a:bodyPr/>
          <a:lstStyle>
            <a:lvl1pPr>
              <a:defRPr/>
            </a:lvl1pPr>
          </a:lstStyle>
          <a:p>
            <a:endParaRPr lang="en-GB" dirty="0"/>
          </a:p>
        </p:txBody>
      </p:sp>
      <p:pic>
        <p:nvPicPr>
          <p:cNvPr id="24" name="Picture 23" descr="A close up of a logo&#10;&#10;Description automatically generated">
            <a:extLst>
              <a:ext uri="{FF2B5EF4-FFF2-40B4-BE49-F238E27FC236}">
                <a16:creationId xmlns:a16="http://schemas.microsoft.com/office/drawing/2014/main" id="{7C891488-1105-B818-A965-4C6A742CFC6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sp>
        <p:nvSpPr>
          <p:cNvPr id="25" name="Rectangle 24" descr="3) General health">
            <a:extLst>
              <a:ext uri="{FF2B5EF4-FFF2-40B4-BE49-F238E27FC236}">
                <a16:creationId xmlns:a16="http://schemas.microsoft.com/office/drawing/2014/main" id="{4C941E31-EE48-B78F-A3AA-3F53C7FB6087}"/>
              </a:ext>
            </a:extLst>
          </p:cNvPr>
          <p:cNvSpPr/>
          <p:nvPr userDrawn="1"/>
        </p:nvSpPr>
        <p:spPr>
          <a:xfrm>
            <a:off x="4203254" y="4377727"/>
            <a:ext cx="1751277" cy="1620000"/>
          </a:xfrm>
          <a:prstGeom prst="rect">
            <a:avLst/>
          </a:prstGeom>
          <a:solidFill>
            <a:srgbClr val="0273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12169DFA-7AEF-1AE5-2A5A-DD9391DD7D0F}"/>
              </a:ext>
            </a:extLst>
          </p:cNvPr>
          <p:cNvSpPr/>
          <p:nvPr userDrawn="1"/>
        </p:nvSpPr>
        <p:spPr>
          <a:xfrm>
            <a:off x="263352" y="4377727"/>
            <a:ext cx="1751277" cy="1620000"/>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8FF2B88D-6963-0F6E-96D7-1BC59201A75A}"/>
              </a:ext>
            </a:extLst>
          </p:cNvPr>
          <p:cNvSpPr/>
          <p:nvPr userDrawn="1"/>
        </p:nvSpPr>
        <p:spPr>
          <a:xfrm>
            <a:off x="2233303" y="4377727"/>
            <a:ext cx="1751277" cy="1620000"/>
          </a:xfrm>
          <a:prstGeom prst="rect">
            <a:avLst/>
          </a:prstGeom>
          <a:solidFill>
            <a:srgbClr val="8C43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descr="4) COVID-19">
            <a:extLst>
              <a:ext uri="{FF2B5EF4-FFF2-40B4-BE49-F238E27FC236}">
                <a16:creationId xmlns:a16="http://schemas.microsoft.com/office/drawing/2014/main" id="{17DC5555-60FE-259E-468C-939DBEF3BA76}"/>
              </a:ext>
            </a:extLst>
          </p:cNvPr>
          <p:cNvSpPr/>
          <p:nvPr userDrawn="1"/>
        </p:nvSpPr>
        <p:spPr>
          <a:xfrm>
            <a:off x="6173205" y="4377727"/>
            <a:ext cx="1751277" cy="1620000"/>
          </a:xfrm>
          <a:prstGeom prst="rect">
            <a:avLst/>
          </a:prstGeom>
          <a:solidFill>
            <a:srgbClr val="028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descr="5) Risk factors">
            <a:extLst>
              <a:ext uri="{FF2B5EF4-FFF2-40B4-BE49-F238E27FC236}">
                <a16:creationId xmlns:a16="http://schemas.microsoft.com/office/drawing/2014/main" id="{8A7AF76F-70F2-3DD8-88BE-D28DA9AFD0AB}"/>
              </a:ext>
            </a:extLst>
          </p:cNvPr>
          <p:cNvSpPr/>
          <p:nvPr userDrawn="1"/>
        </p:nvSpPr>
        <p:spPr>
          <a:xfrm>
            <a:off x="8143156" y="4380447"/>
            <a:ext cx="1751277" cy="1620000"/>
          </a:xfrm>
          <a:prstGeom prst="rect">
            <a:avLst/>
          </a:prstGeom>
          <a:solidFill>
            <a:srgbClr val="E15E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descr="6) Mental health and wellbeing">
            <a:extLst>
              <a:ext uri="{FF2B5EF4-FFF2-40B4-BE49-F238E27FC236}">
                <a16:creationId xmlns:a16="http://schemas.microsoft.com/office/drawing/2014/main" id="{002BBCCC-D9FA-FDF2-42D9-AEC10ECFFE39}"/>
              </a:ext>
            </a:extLst>
          </p:cNvPr>
          <p:cNvSpPr/>
          <p:nvPr userDrawn="1"/>
        </p:nvSpPr>
        <p:spPr>
          <a:xfrm>
            <a:off x="10113107" y="4382255"/>
            <a:ext cx="1751277" cy="1620000"/>
          </a:xfrm>
          <a:prstGeom prst="rect">
            <a:avLst/>
          </a:prstGeom>
          <a:solidFill>
            <a:srgbClr val="D40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Graphic 31" descr="Heart with pulse outline">
            <a:extLst>
              <a:ext uri="{FF2B5EF4-FFF2-40B4-BE49-F238E27FC236}">
                <a16:creationId xmlns:a16="http://schemas.microsoft.com/office/drawing/2014/main" id="{525A5B59-9580-1AC7-C26F-22A9A0D2D469}"/>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18347" y="4429142"/>
            <a:ext cx="1517169" cy="1517169"/>
          </a:xfrm>
          <a:prstGeom prst="rect">
            <a:avLst/>
          </a:prstGeom>
        </p:spPr>
      </p:pic>
      <p:pic>
        <p:nvPicPr>
          <p:cNvPr id="33" name="Graphic 32" descr="Head with gears outline">
            <a:extLst>
              <a:ext uri="{FF2B5EF4-FFF2-40B4-BE49-F238E27FC236}">
                <a16:creationId xmlns:a16="http://schemas.microsoft.com/office/drawing/2014/main" id="{60FB1429-D8DB-A93C-8116-EF813421B55B}"/>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52555" y="4456051"/>
            <a:ext cx="1472380" cy="1472380"/>
          </a:xfrm>
          <a:prstGeom prst="rect">
            <a:avLst/>
          </a:prstGeom>
        </p:spPr>
      </p:pic>
      <p:pic>
        <p:nvPicPr>
          <p:cNvPr id="34" name="Graphic 33" descr="Agriculture outline">
            <a:extLst>
              <a:ext uri="{FF2B5EF4-FFF2-40B4-BE49-F238E27FC236}">
                <a16:creationId xmlns:a16="http://schemas.microsoft.com/office/drawing/2014/main" id="{E0A287A2-3947-F70A-F8F3-C910ECA066F2}"/>
              </a:ext>
            </a:extLst>
          </p:cNvPr>
          <p:cNvPicPr>
            <a:picLocks noChangeAspect="1"/>
          </p:cNvPicPr>
          <p:nvPr userDrawn="1"/>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372751" y="4442837"/>
            <a:ext cx="1472380" cy="1472380"/>
          </a:xfrm>
          <a:prstGeom prst="rect">
            <a:avLst/>
          </a:prstGeom>
        </p:spPr>
      </p:pic>
      <p:pic>
        <p:nvPicPr>
          <p:cNvPr id="35" name="Graphic 34" descr="Germ outline">
            <a:extLst>
              <a:ext uri="{FF2B5EF4-FFF2-40B4-BE49-F238E27FC236}">
                <a16:creationId xmlns:a16="http://schemas.microsoft.com/office/drawing/2014/main" id="{0EACA3A7-6F2B-C47D-B10F-48DD94AC305E}"/>
              </a:ext>
            </a:extLst>
          </p:cNvPr>
          <p:cNvPicPr>
            <a:picLocks noChangeAspect="1"/>
          </p:cNvPicPr>
          <p:nvPr userDrawn="1"/>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404413" y="4537188"/>
            <a:ext cx="1283678" cy="1283678"/>
          </a:xfrm>
          <a:prstGeom prst="rect">
            <a:avLst/>
          </a:prstGeom>
        </p:spPr>
      </p:pic>
      <p:pic>
        <p:nvPicPr>
          <p:cNvPr id="36" name="Graphic 35" descr="Smoking outline">
            <a:extLst>
              <a:ext uri="{FF2B5EF4-FFF2-40B4-BE49-F238E27FC236}">
                <a16:creationId xmlns:a16="http://schemas.microsoft.com/office/drawing/2014/main" id="{98F055E8-842E-40FE-42DA-10B770624617}"/>
              </a:ext>
            </a:extLst>
          </p:cNvPr>
          <p:cNvPicPr>
            <a:picLocks noChangeAspect="1"/>
          </p:cNvPicPr>
          <p:nvPr userDrawn="1"/>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484314" y="4537188"/>
            <a:ext cx="1068960" cy="1068960"/>
          </a:xfrm>
          <a:prstGeom prst="rect">
            <a:avLst/>
          </a:prstGeom>
        </p:spPr>
      </p:pic>
      <p:pic>
        <p:nvPicPr>
          <p:cNvPr id="37" name="Graphic 36" descr="Group of people with solid fill">
            <a:extLst>
              <a:ext uri="{FF2B5EF4-FFF2-40B4-BE49-F238E27FC236}">
                <a16:creationId xmlns:a16="http://schemas.microsoft.com/office/drawing/2014/main" id="{979A4E65-42C1-F986-10BD-C1F3BA7553F8}"/>
              </a:ext>
            </a:extLst>
          </p:cNvPr>
          <p:cNvPicPr>
            <a:picLocks noChangeAspect="1"/>
          </p:cNvPicPr>
          <p:nvPr userDrawn="1"/>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92706" y="4529751"/>
            <a:ext cx="1298552" cy="1298552"/>
          </a:xfrm>
          <a:prstGeom prst="rect">
            <a:avLst/>
          </a:prstGeom>
        </p:spPr>
      </p:pic>
      <p:sp>
        <p:nvSpPr>
          <p:cNvPr id="41" name="Content">
            <a:extLst>
              <a:ext uri="{FF2B5EF4-FFF2-40B4-BE49-F238E27FC236}">
                <a16:creationId xmlns:a16="http://schemas.microsoft.com/office/drawing/2014/main" id="{2B13968D-1321-9B11-DD6D-BE2BE9FAB141}"/>
              </a:ext>
            </a:extLst>
          </p:cNvPr>
          <p:cNvSpPr>
            <a:spLocks noGrp="1"/>
          </p:cNvSpPr>
          <p:nvPr>
            <p:ph sz="quarter" idx="14"/>
          </p:nvPr>
        </p:nvSpPr>
        <p:spPr>
          <a:xfrm>
            <a:off x="274458" y="1280046"/>
            <a:ext cx="11643084" cy="23693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Copyright">
            <a:extLst>
              <a:ext uri="{FF2B5EF4-FFF2-40B4-BE49-F238E27FC236}">
                <a16:creationId xmlns:a16="http://schemas.microsoft.com/office/drawing/2014/main" id="{8783939F-809F-0BB3-DAF7-EFC4DAD66ED0}"/>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5" name="TextBox 4" descr="1) Demographics">
            <a:extLst>
              <a:ext uri="{FF2B5EF4-FFF2-40B4-BE49-F238E27FC236}">
                <a16:creationId xmlns:a16="http://schemas.microsoft.com/office/drawing/2014/main" id="{10B8E8BA-3AE0-5767-F561-00928D744C33}"/>
              </a:ext>
            </a:extLst>
          </p:cNvPr>
          <p:cNvSpPr txBox="1"/>
          <p:nvPr userDrawn="1"/>
        </p:nvSpPr>
        <p:spPr>
          <a:xfrm>
            <a:off x="262257" y="3861681"/>
            <a:ext cx="1602855" cy="307777"/>
          </a:xfrm>
          <a:prstGeom prst="rect">
            <a:avLst/>
          </a:prstGeom>
          <a:noFill/>
        </p:spPr>
        <p:txBody>
          <a:bodyPr wrap="square">
            <a:spAutoFit/>
          </a:bodyPr>
          <a:lstStyle/>
          <a:p>
            <a:pPr marL="179388" indent="-179388">
              <a:buNone/>
            </a:pPr>
            <a:r>
              <a:rPr lang="en-GB" sz="1400" dirty="0"/>
              <a:t>1) Demographics</a:t>
            </a:r>
          </a:p>
        </p:txBody>
      </p:sp>
      <p:sp>
        <p:nvSpPr>
          <p:cNvPr id="7" name="TextBox 6" descr="2) Wider determinants">
            <a:extLst>
              <a:ext uri="{FF2B5EF4-FFF2-40B4-BE49-F238E27FC236}">
                <a16:creationId xmlns:a16="http://schemas.microsoft.com/office/drawing/2014/main" id="{A9C6D027-4D13-D83F-36ED-EC98D65D3CA3}"/>
              </a:ext>
            </a:extLst>
          </p:cNvPr>
          <p:cNvSpPr txBox="1"/>
          <p:nvPr userDrawn="1"/>
        </p:nvSpPr>
        <p:spPr>
          <a:xfrm>
            <a:off x="2224800" y="3861048"/>
            <a:ext cx="1602855" cy="523220"/>
          </a:xfrm>
          <a:prstGeom prst="rect">
            <a:avLst/>
          </a:prstGeom>
          <a:noFill/>
        </p:spPr>
        <p:txBody>
          <a:bodyPr wrap="square">
            <a:spAutoFit/>
          </a:bodyPr>
          <a:lstStyle/>
          <a:p>
            <a:pPr marL="179388" indent="-179388"/>
            <a:r>
              <a:rPr lang="en-GB" sz="1400" dirty="0"/>
              <a:t>2) Wider determinants</a:t>
            </a:r>
          </a:p>
        </p:txBody>
      </p:sp>
      <p:sp>
        <p:nvSpPr>
          <p:cNvPr id="8" name="TextBox 7">
            <a:extLst>
              <a:ext uri="{FF2B5EF4-FFF2-40B4-BE49-F238E27FC236}">
                <a16:creationId xmlns:a16="http://schemas.microsoft.com/office/drawing/2014/main" id="{56BFB868-69AC-FE46-9064-67FADB824841}"/>
              </a:ext>
            </a:extLst>
          </p:cNvPr>
          <p:cNvSpPr txBox="1"/>
          <p:nvPr userDrawn="1"/>
        </p:nvSpPr>
        <p:spPr>
          <a:xfrm>
            <a:off x="4199479" y="3861050"/>
            <a:ext cx="1602855" cy="307777"/>
          </a:xfrm>
          <a:prstGeom prst="rect">
            <a:avLst/>
          </a:prstGeom>
          <a:noFill/>
        </p:spPr>
        <p:txBody>
          <a:bodyPr wrap="square">
            <a:spAutoFit/>
          </a:bodyPr>
          <a:lstStyle/>
          <a:p>
            <a:pPr marL="179388" indent="-179388"/>
            <a:r>
              <a:rPr lang="en-GB" sz="1400" dirty="0"/>
              <a:t>3) General health</a:t>
            </a:r>
          </a:p>
        </p:txBody>
      </p:sp>
      <p:sp>
        <p:nvSpPr>
          <p:cNvPr id="9" name="TextBox 8">
            <a:extLst>
              <a:ext uri="{FF2B5EF4-FFF2-40B4-BE49-F238E27FC236}">
                <a16:creationId xmlns:a16="http://schemas.microsoft.com/office/drawing/2014/main" id="{CF9476CD-F7C7-AC4F-2C99-145F30B7173D}"/>
              </a:ext>
            </a:extLst>
          </p:cNvPr>
          <p:cNvSpPr txBox="1"/>
          <p:nvPr userDrawn="1"/>
        </p:nvSpPr>
        <p:spPr>
          <a:xfrm>
            <a:off x="6168477" y="3861049"/>
            <a:ext cx="1602855" cy="307777"/>
          </a:xfrm>
          <a:prstGeom prst="rect">
            <a:avLst/>
          </a:prstGeom>
          <a:noFill/>
        </p:spPr>
        <p:txBody>
          <a:bodyPr wrap="square">
            <a:spAutoFit/>
          </a:bodyPr>
          <a:lstStyle/>
          <a:p>
            <a:pPr marL="179388" indent="-179388"/>
            <a:r>
              <a:rPr lang="en-GB" sz="1400" dirty="0"/>
              <a:t>4) COVID-19</a:t>
            </a:r>
          </a:p>
        </p:txBody>
      </p:sp>
      <p:sp>
        <p:nvSpPr>
          <p:cNvPr id="10" name="TextBox 9">
            <a:extLst>
              <a:ext uri="{FF2B5EF4-FFF2-40B4-BE49-F238E27FC236}">
                <a16:creationId xmlns:a16="http://schemas.microsoft.com/office/drawing/2014/main" id="{835592DC-6CA1-F4BD-8726-437B2ACF85EF}"/>
              </a:ext>
            </a:extLst>
          </p:cNvPr>
          <p:cNvSpPr txBox="1"/>
          <p:nvPr userDrawn="1"/>
        </p:nvSpPr>
        <p:spPr>
          <a:xfrm>
            <a:off x="8143156" y="3861049"/>
            <a:ext cx="1602855" cy="307777"/>
          </a:xfrm>
          <a:prstGeom prst="rect">
            <a:avLst/>
          </a:prstGeom>
          <a:noFill/>
        </p:spPr>
        <p:txBody>
          <a:bodyPr wrap="square">
            <a:spAutoFit/>
          </a:bodyPr>
          <a:lstStyle/>
          <a:p>
            <a:pPr marL="179388" indent="-179388"/>
            <a:r>
              <a:rPr lang="en-GB" sz="1400" dirty="0"/>
              <a:t>5) Risk factors</a:t>
            </a:r>
          </a:p>
        </p:txBody>
      </p:sp>
      <p:sp>
        <p:nvSpPr>
          <p:cNvPr id="11" name="TextBox 10">
            <a:extLst>
              <a:ext uri="{FF2B5EF4-FFF2-40B4-BE49-F238E27FC236}">
                <a16:creationId xmlns:a16="http://schemas.microsoft.com/office/drawing/2014/main" id="{76B223C9-FB21-1F5F-A3B4-6D9F160CBF2A}"/>
              </a:ext>
            </a:extLst>
          </p:cNvPr>
          <p:cNvSpPr txBox="1"/>
          <p:nvPr userDrawn="1"/>
        </p:nvSpPr>
        <p:spPr>
          <a:xfrm>
            <a:off x="10105699" y="3861048"/>
            <a:ext cx="1602855" cy="523220"/>
          </a:xfrm>
          <a:prstGeom prst="rect">
            <a:avLst/>
          </a:prstGeom>
          <a:noFill/>
        </p:spPr>
        <p:txBody>
          <a:bodyPr wrap="square">
            <a:spAutoFit/>
          </a:bodyPr>
          <a:lstStyle/>
          <a:p>
            <a:pPr marL="179388" indent="-179388"/>
            <a:r>
              <a:rPr lang="en-GB" sz="1400" dirty="0"/>
              <a:t>6) Mental health and wellbeing</a:t>
            </a:r>
          </a:p>
        </p:txBody>
      </p:sp>
      <p:sp>
        <p:nvSpPr>
          <p:cNvPr id="12" name="Rectangle 11">
            <a:extLst>
              <a:ext uri="{FF2B5EF4-FFF2-40B4-BE49-F238E27FC236}">
                <a16:creationId xmlns:a16="http://schemas.microsoft.com/office/drawing/2014/main" id="{811B9DE6-3176-BCE0-14E4-4C629763BB2A}"/>
              </a:ext>
            </a:extLst>
          </p:cNvPr>
          <p:cNvSpPr/>
          <p:nvPr userDrawn="1"/>
        </p:nvSpPr>
        <p:spPr>
          <a:xfrm>
            <a:off x="274032" y="3870316"/>
            <a:ext cx="1732094" cy="558826"/>
          </a:xfrm>
          <a:prstGeom prst="rect">
            <a:avLst/>
          </a:prstGeom>
          <a:noFill/>
          <a:ln w="19050">
            <a:solidFill>
              <a:srgbClr val="302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924A8F1-9625-F941-3A62-0E3FE992FC2F}"/>
              </a:ext>
            </a:extLst>
          </p:cNvPr>
          <p:cNvSpPr/>
          <p:nvPr userDrawn="1"/>
        </p:nvSpPr>
        <p:spPr>
          <a:xfrm>
            <a:off x="2238167" y="3875392"/>
            <a:ext cx="1732094" cy="558826"/>
          </a:xfrm>
          <a:prstGeom prst="rect">
            <a:avLst/>
          </a:prstGeom>
          <a:noFill/>
          <a:ln w="19050">
            <a:solidFill>
              <a:srgbClr val="8C43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05C64F8C-1068-44B9-B258-2C30F513A38B}"/>
              </a:ext>
            </a:extLst>
          </p:cNvPr>
          <p:cNvSpPr/>
          <p:nvPr userDrawn="1"/>
        </p:nvSpPr>
        <p:spPr>
          <a:xfrm>
            <a:off x="4211822" y="3871844"/>
            <a:ext cx="1732094" cy="558826"/>
          </a:xfrm>
          <a:prstGeom prst="rect">
            <a:avLst/>
          </a:prstGeom>
          <a:noFill/>
          <a:ln w="19050">
            <a:solidFill>
              <a:srgbClr val="027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7AD32792-9F6B-CF52-6354-168FAC94C3B8}"/>
              </a:ext>
            </a:extLst>
          </p:cNvPr>
          <p:cNvSpPr/>
          <p:nvPr userDrawn="1"/>
        </p:nvSpPr>
        <p:spPr>
          <a:xfrm>
            <a:off x="6180205" y="3871204"/>
            <a:ext cx="1732094" cy="558826"/>
          </a:xfrm>
          <a:prstGeom prst="rect">
            <a:avLst/>
          </a:prstGeom>
          <a:noFill/>
          <a:ln w="19050">
            <a:solidFill>
              <a:srgbClr val="0284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98FF831F-9157-E349-BFAE-E4906D9E715F}"/>
              </a:ext>
            </a:extLst>
          </p:cNvPr>
          <p:cNvSpPr/>
          <p:nvPr userDrawn="1"/>
        </p:nvSpPr>
        <p:spPr>
          <a:xfrm>
            <a:off x="8152747" y="3861048"/>
            <a:ext cx="1732094" cy="558826"/>
          </a:xfrm>
          <a:prstGeom prst="rect">
            <a:avLst/>
          </a:prstGeom>
          <a:noFill/>
          <a:ln w="19050">
            <a:solidFill>
              <a:srgbClr val="E15E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BC673E55-8B29-B7D3-DE13-6745D2C0F5CA}"/>
              </a:ext>
            </a:extLst>
          </p:cNvPr>
          <p:cNvSpPr/>
          <p:nvPr userDrawn="1"/>
        </p:nvSpPr>
        <p:spPr>
          <a:xfrm>
            <a:off x="10121745" y="3875392"/>
            <a:ext cx="1732094" cy="558826"/>
          </a:xfrm>
          <a:prstGeom prst="rect">
            <a:avLst/>
          </a:prstGeom>
          <a:noFill/>
          <a:ln w="19050">
            <a:solidFill>
              <a:srgbClr val="D402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62521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6" name="Slide Number"/>
          <p:cNvSpPr>
            <a:spLocks noGrp="1"/>
          </p:cNvSpPr>
          <p:nvPr>
            <p:ph type="sldNum" sz="quarter" idx="12"/>
          </p:nvPr>
        </p:nvSpPr>
        <p:spPr/>
        <p:txBody>
          <a:bodyPr/>
          <a:lstStyle/>
          <a:p>
            <a:fld id="{8DADB20D-508E-4C6D-A9E4-257D5607B0F6}" type="slidenum">
              <a:rPr lang="en-GB" smtClean="0"/>
              <a:t>‹#›</a:t>
            </a:fld>
            <a:endParaRPr lang="en-GB"/>
          </a:p>
        </p:txBody>
      </p:sp>
      <p:sp>
        <p:nvSpPr>
          <p:cNvPr id="2" name="Title">
            <a:extLst>
              <a:ext uri="{FF2B5EF4-FFF2-40B4-BE49-F238E27FC236}">
                <a16:creationId xmlns:a16="http://schemas.microsoft.com/office/drawing/2014/main" id="{EAD60BDC-8CDB-4D8C-A7EA-CC55BA3B5C67}"/>
              </a:ext>
            </a:extLst>
          </p:cNvPr>
          <p:cNvSpPr>
            <a:spLocks noGrp="1"/>
          </p:cNvSpPr>
          <p:nvPr>
            <p:ph type="title"/>
          </p:nvPr>
        </p:nvSpPr>
        <p:spPr>
          <a:xfrm>
            <a:off x="274458" y="509032"/>
            <a:ext cx="10862102" cy="652933"/>
          </a:xfrm>
        </p:spPr>
        <p:txBody>
          <a:bodyPr/>
          <a:lstStyle/>
          <a:p>
            <a:r>
              <a:rPr lang="en-US"/>
              <a:t>Click to edit Master title style</a:t>
            </a:r>
            <a:endParaRPr lang="en-GB"/>
          </a:p>
        </p:txBody>
      </p:sp>
      <p:sp>
        <p:nvSpPr>
          <p:cNvPr id="5" name="Table">
            <a:extLst>
              <a:ext uri="{FF2B5EF4-FFF2-40B4-BE49-F238E27FC236}">
                <a16:creationId xmlns:a16="http://schemas.microsoft.com/office/drawing/2014/main" id="{5F385388-F8D2-495F-9084-B3DA0A42DC55}"/>
              </a:ext>
            </a:extLst>
          </p:cNvPr>
          <p:cNvSpPr>
            <a:spLocks noGrp="1"/>
          </p:cNvSpPr>
          <p:nvPr>
            <p:ph sz="quarter" idx="14"/>
          </p:nvPr>
        </p:nvSpPr>
        <p:spPr>
          <a:xfrm>
            <a:off x="274458" y="1740384"/>
            <a:ext cx="11643084" cy="5000983"/>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descr="A close up of a logo&#10;&#10;Description automatically generated">
            <a:extLst>
              <a:ext uri="{FF2B5EF4-FFF2-40B4-BE49-F238E27FC236}">
                <a16:creationId xmlns:a16="http://schemas.microsoft.com/office/drawing/2014/main" id="{62878381-5C48-87AE-6F79-B52FC78F9ED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6606" y="598282"/>
            <a:ext cx="697868" cy="480862"/>
          </a:xfrm>
          <a:prstGeom prst="rect">
            <a:avLst/>
          </a:prstGeom>
        </p:spPr>
      </p:pic>
      <p:sp>
        <p:nvSpPr>
          <p:cNvPr id="8" name="Copyright">
            <a:extLst>
              <a:ext uri="{FF2B5EF4-FFF2-40B4-BE49-F238E27FC236}">
                <a16:creationId xmlns:a16="http://schemas.microsoft.com/office/drawing/2014/main" id="{964AD2D9-68C0-857C-D408-EA51871EDE0D}"/>
              </a:ext>
            </a:extLst>
          </p:cNvPr>
          <p:cNvSpPr>
            <a:spLocks noGrp="1"/>
          </p:cNvSpPr>
          <p:nvPr>
            <p:ph sz="quarter" idx="20"/>
          </p:nvPr>
        </p:nvSpPr>
        <p:spPr>
          <a:xfrm>
            <a:off x="5375921" y="12483"/>
            <a:ext cx="6813336" cy="424541"/>
          </a:xfrm>
        </p:spPr>
        <p:txBody>
          <a:bodyPr anchor="ctr">
            <a:noAutofit/>
          </a:bodyPr>
          <a:lstStyle>
            <a:lvl1pPr marL="0" indent="0" algn="r">
              <a:buNone/>
              <a:defRPr sz="1200">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Master text styles</a:t>
            </a:r>
          </a:p>
        </p:txBody>
      </p:sp>
      <p:sp>
        <p:nvSpPr>
          <p:cNvPr id="4" name="Legend">
            <a:extLst>
              <a:ext uri="{FF2B5EF4-FFF2-40B4-BE49-F238E27FC236}">
                <a16:creationId xmlns:a16="http://schemas.microsoft.com/office/drawing/2014/main" id="{C8984CB3-220C-C9A0-73F0-79DE670303F4}"/>
              </a:ext>
            </a:extLst>
          </p:cNvPr>
          <p:cNvSpPr txBox="1"/>
          <p:nvPr userDrawn="1"/>
        </p:nvSpPr>
        <p:spPr>
          <a:xfrm>
            <a:off x="8325180" y="1313651"/>
            <a:ext cx="3589294" cy="288032"/>
          </a:xfrm>
          <a:prstGeom prst="rect">
            <a:avLst/>
          </a:prstGeom>
          <a:noFill/>
          <a:ln>
            <a:solidFill>
              <a:srgbClr val="AAAAAA"/>
            </a:solidFill>
          </a:ln>
        </p:spPr>
        <p:txBody>
          <a:bodyPr wrap="square" rtlCol="0">
            <a:spAutoFit/>
          </a:bodyPr>
          <a:lstStyle/>
          <a:p>
            <a:pPr algn="r"/>
            <a:r>
              <a:rPr lang="en-GB" sz="1200" dirty="0"/>
              <a:t>Compared</a:t>
            </a:r>
            <a:r>
              <a:rPr lang="en-GB" sz="1200" baseline="0" dirty="0"/>
              <a:t> to Medway: </a:t>
            </a:r>
            <a:r>
              <a:rPr lang="en-GB" sz="1200" baseline="0" dirty="0">
                <a:solidFill>
                  <a:srgbClr val="9ACD32"/>
                </a:solidFill>
                <a:sym typeface="Wingdings" panose="05000000000000000000" pitchFamily="2" charset="2"/>
              </a:rPr>
              <a:t></a:t>
            </a:r>
            <a:r>
              <a:rPr lang="en-GB" sz="1200" baseline="0" dirty="0">
                <a:sym typeface="Wingdings" panose="05000000000000000000" pitchFamily="2" charset="2"/>
              </a:rPr>
              <a:t> Better </a:t>
            </a:r>
            <a:r>
              <a:rPr lang="en-GB" sz="1200" baseline="0" dirty="0">
                <a:solidFill>
                  <a:srgbClr val="0066CC"/>
                </a:solidFill>
                <a:sym typeface="Wingdings" panose="05000000000000000000" pitchFamily="2" charset="2"/>
              </a:rPr>
              <a:t></a:t>
            </a:r>
            <a:r>
              <a:rPr lang="en-GB" sz="1200" baseline="0" dirty="0">
                <a:sym typeface="Wingdings" panose="05000000000000000000" pitchFamily="2" charset="2"/>
              </a:rPr>
              <a:t> Similar </a:t>
            </a:r>
            <a:r>
              <a:rPr lang="en-GB" sz="1200" baseline="0" dirty="0">
                <a:solidFill>
                  <a:srgbClr val="FFA500"/>
                </a:solidFill>
                <a:sym typeface="Wingdings" panose="05000000000000000000" pitchFamily="2" charset="2"/>
              </a:rPr>
              <a:t></a:t>
            </a:r>
            <a:r>
              <a:rPr lang="en-GB" sz="1200" baseline="0" dirty="0">
                <a:sym typeface="Wingdings" panose="05000000000000000000" pitchFamily="2" charset="2"/>
              </a:rPr>
              <a:t> Worse </a:t>
            </a:r>
            <a:endParaRPr lang="en-GB" sz="1200" dirty="0"/>
          </a:p>
        </p:txBody>
      </p:sp>
      <p:sp>
        <p:nvSpPr>
          <p:cNvPr id="9" name="Text">
            <a:extLst>
              <a:ext uri="{FF2B5EF4-FFF2-40B4-BE49-F238E27FC236}">
                <a16:creationId xmlns:a16="http://schemas.microsoft.com/office/drawing/2014/main" id="{FAD86113-00BA-0DFE-9C3E-7FE3DBD2AA61}"/>
              </a:ext>
            </a:extLst>
          </p:cNvPr>
          <p:cNvSpPr>
            <a:spLocks noGrp="1"/>
          </p:cNvSpPr>
          <p:nvPr>
            <p:ph sz="quarter" idx="21" hasCustomPrompt="1"/>
          </p:nvPr>
        </p:nvSpPr>
        <p:spPr>
          <a:xfrm>
            <a:off x="277526" y="1211568"/>
            <a:ext cx="7978714" cy="377131"/>
          </a:xfrm>
        </p:spPr>
        <p:txBody>
          <a:bodyPr>
            <a:normAutofit/>
          </a:bodyPr>
          <a:lstStyle>
            <a:lvl1pPr marL="0" indent="0">
              <a:buNone/>
              <a:defRPr sz="1800"/>
            </a:lvl1pPr>
            <a:lvl2pPr marL="457200" indent="0">
              <a:buNone/>
              <a:defRPr/>
            </a:lvl2pPr>
            <a:lvl3pPr marL="914400" indent="0">
              <a:buNone/>
              <a:defRPr/>
            </a:lvl3pPr>
            <a:lvl4pPr marL="1371600" indent="0">
              <a:buNone/>
              <a:defRPr/>
            </a:lvl4pPr>
            <a:lvl5pPr marL="1828800" indent="0">
              <a:buNone/>
              <a:defRPr/>
            </a:lvl5pPr>
          </a:lstStyle>
          <a:p>
            <a:pPr lvl="0"/>
            <a:r>
              <a:rPr lang="en-US" dirty="0"/>
              <a:t>XX</a:t>
            </a:r>
          </a:p>
        </p:txBody>
      </p:sp>
    </p:spTree>
    <p:extLst>
      <p:ext uri="{BB962C8B-B14F-4D97-AF65-F5344CB8AC3E}">
        <p14:creationId xmlns:p14="http://schemas.microsoft.com/office/powerpoint/2010/main" val="75774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1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D0DAE2-B090-4D43-9947-9ABB17244688}"/>
              </a:ext>
            </a:extLst>
          </p:cNvPr>
          <p:cNvSpPr/>
          <p:nvPr userDrawn="1"/>
        </p:nvSpPr>
        <p:spPr>
          <a:xfrm>
            <a:off x="0" y="1"/>
            <a:ext cx="12192000" cy="5768368"/>
          </a:xfrm>
          <a:prstGeom prst="rect">
            <a:avLst/>
          </a:prstGeom>
          <a:solidFill>
            <a:srgbClr val="302B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ctrTitle"/>
          </p:nvPr>
        </p:nvSpPr>
        <p:spPr>
          <a:xfrm>
            <a:off x="914400" y="1940445"/>
            <a:ext cx="10363200" cy="999841"/>
          </a:xfrm>
        </p:spPr>
        <p:txBody>
          <a:bodyPr anchor="b">
            <a:normAutofit/>
          </a:bodyPr>
          <a:lstStyle>
            <a:lvl1pPr algn="ctr">
              <a:defRPr sz="5000">
                <a:solidFill>
                  <a:schemeClr val="bg1"/>
                </a:solidFill>
              </a:defRPr>
            </a:lvl1pPr>
          </a:lstStyle>
          <a:p>
            <a:r>
              <a:rPr lang="en-US" dirty="0"/>
              <a:t>Click to edit Master title style</a:t>
            </a:r>
            <a:endParaRPr lang="en-GB" dirty="0"/>
          </a:p>
        </p:txBody>
      </p:sp>
      <p:sp>
        <p:nvSpPr>
          <p:cNvPr id="7" name="Slide Number">
            <a:extLst>
              <a:ext uri="{FF2B5EF4-FFF2-40B4-BE49-F238E27FC236}">
                <a16:creationId xmlns:a16="http://schemas.microsoft.com/office/drawing/2014/main" id="{98A028CA-D27B-415E-8480-AA66B1132CD9}"/>
              </a:ext>
            </a:extLst>
          </p:cNvPr>
          <p:cNvSpPr>
            <a:spLocks noGrp="1"/>
          </p:cNvSpPr>
          <p:nvPr>
            <p:ph type="sldNum" sz="quarter" idx="12"/>
          </p:nvPr>
        </p:nvSpPr>
        <p:spPr>
          <a:xfrm>
            <a:off x="0" y="6152"/>
            <a:ext cx="1440000" cy="365125"/>
          </a:xfrm>
        </p:spPr>
        <p:txBody>
          <a:bodyPr/>
          <a:lstStyle/>
          <a:p>
            <a:fld id="{8DADB20D-508E-4C6D-A9E4-257D5607B0F6}" type="slidenum">
              <a:rPr lang="en-GB" smtClean="0"/>
              <a:t>‹#›</a:t>
            </a:fld>
            <a:endParaRPr lang="en-GB" dirty="0"/>
          </a:p>
        </p:txBody>
      </p:sp>
      <p:pic>
        <p:nvPicPr>
          <p:cNvPr id="6" name="Picture 5" descr="A close up of a logo&#10;&#10;Description automatically generated">
            <a:extLst>
              <a:ext uri="{FF2B5EF4-FFF2-40B4-BE49-F238E27FC236}">
                <a16:creationId xmlns:a16="http://schemas.microsoft.com/office/drawing/2014/main" id="{C3EC3A73-5462-7EAA-6408-E011EF9F665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2584" y="6286914"/>
            <a:ext cx="697868" cy="480862"/>
          </a:xfrm>
          <a:prstGeom prst="rect">
            <a:avLst/>
          </a:prstGeom>
        </p:spPr>
      </p:pic>
      <p:pic>
        <p:nvPicPr>
          <p:cNvPr id="8" name="Graphic 7" descr="Group of people with solid fill">
            <a:extLst>
              <a:ext uri="{FF2B5EF4-FFF2-40B4-BE49-F238E27FC236}">
                <a16:creationId xmlns:a16="http://schemas.microsoft.com/office/drawing/2014/main" id="{1DB4683C-7483-A6AF-27B5-F796DD6C967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73383" y="3131710"/>
            <a:ext cx="2445234" cy="2445234"/>
          </a:xfrm>
          <a:prstGeom prst="rect">
            <a:avLst/>
          </a:prstGeom>
        </p:spPr>
      </p:pic>
    </p:spTree>
    <p:extLst>
      <p:ext uri="{BB962C8B-B14F-4D97-AF65-F5344CB8AC3E}">
        <p14:creationId xmlns:p14="http://schemas.microsoft.com/office/powerpoint/2010/main" val="3043752913"/>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267E068-39F6-4C20-9A76-7C584CAECA8D}"/>
              </a:ext>
            </a:extLst>
          </p:cNvPr>
          <p:cNvSpPr/>
          <p:nvPr userDrawn="1"/>
        </p:nvSpPr>
        <p:spPr>
          <a:xfrm>
            <a:off x="0" y="1"/>
            <a:ext cx="12192000" cy="433386"/>
          </a:xfrm>
          <a:prstGeom prst="rect">
            <a:avLst/>
          </a:prstGeom>
          <a:solidFill>
            <a:srgbClr val="006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title"/>
          </p:nvPr>
        </p:nvSpPr>
        <p:spPr>
          <a:xfrm>
            <a:off x="274458" y="509032"/>
            <a:ext cx="11643084" cy="65293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cNvSpPr>
            <a:spLocks noGrp="1"/>
          </p:cNvSpPr>
          <p:nvPr>
            <p:ph type="body" idx="1"/>
          </p:nvPr>
        </p:nvSpPr>
        <p:spPr>
          <a:xfrm>
            <a:off x="274458" y="1340768"/>
            <a:ext cx="11643084" cy="491201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cNvSpPr>
            <a:spLocks noGrp="1"/>
          </p:cNvSpPr>
          <p:nvPr>
            <p:ph type="ftr" sz="quarter" idx="3"/>
          </p:nvPr>
        </p:nvSpPr>
        <p:spPr>
          <a:xfrm>
            <a:off x="274458" y="6356351"/>
            <a:ext cx="10718086" cy="365126"/>
          </a:xfrm>
          <a:prstGeom prst="rect">
            <a:avLst/>
          </a:prstGeom>
        </p:spPr>
        <p:txBody>
          <a:bodyPr vert="horz" lIns="91440" tIns="45720" rIns="91440" bIns="45720" rtlCol="0" anchor="ctr"/>
          <a:lstStyle>
            <a:lvl1pPr algn="l">
              <a:defRPr sz="1200">
                <a:solidFill>
                  <a:schemeClr val="bg1">
                    <a:lumMod val="50000"/>
                  </a:schemeClr>
                </a:solidFill>
              </a:defRPr>
            </a:lvl1pPr>
          </a:lstStyle>
          <a:p>
            <a:endParaRPr lang="en-GB" dirty="0"/>
          </a:p>
        </p:txBody>
      </p:sp>
      <p:sp>
        <p:nvSpPr>
          <p:cNvPr id="6" name="Slide Number"/>
          <p:cNvSpPr>
            <a:spLocks noGrp="1"/>
          </p:cNvSpPr>
          <p:nvPr>
            <p:ph type="sldNum" sz="quarter" idx="4"/>
          </p:nvPr>
        </p:nvSpPr>
        <p:spPr>
          <a:xfrm>
            <a:off x="15304" y="34131"/>
            <a:ext cx="1440000" cy="365125"/>
          </a:xfrm>
          <a:prstGeom prst="rect">
            <a:avLst/>
          </a:prstGeom>
        </p:spPr>
        <p:txBody>
          <a:bodyPr vert="horz" lIns="91440" tIns="45720" rIns="91440" bIns="45720" rtlCol="0" anchor="ctr"/>
          <a:lstStyle>
            <a:lvl1pPr algn="l">
              <a:defRPr sz="1200">
                <a:solidFill>
                  <a:schemeClr val="bg1"/>
                </a:solidFill>
              </a:defRPr>
            </a:lvl1pPr>
          </a:lstStyle>
          <a:p>
            <a:fld id="{8DADB20D-508E-4C6D-A9E4-257D5607B0F6}" type="slidenum">
              <a:rPr lang="en-GB" smtClean="0"/>
              <a:pPr/>
              <a:t>‹#›</a:t>
            </a:fld>
            <a:endParaRPr lang="en-GB"/>
          </a:p>
        </p:txBody>
      </p:sp>
    </p:spTree>
    <p:extLst>
      <p:ext uri="{BB962C8B-B14F-4D97-AF65-F5344CB8AC3E}">
        <p14:creationId xmlns:p14="http://schemas.microsoft.com/office/powerpoint/2010/main" val="307823620"/>
      </p:ext>
    </p:extLst>
  </p:cSld>
  <p:clrMap bg1="lt1" tx1="dk1" bg2="lt2" tx2="dk2" accent1="accent1" accent2="accent2" accent3="accent3" accent4="accent4" accent5="accent5" accent6="accent6" hlink="hlink" folHlink="folHlink"/>
  <p:sldLayoutIdLst>
    <p:sldLayoutId id="2147483664" r:id="rId1"/>
    <p:sldLayoutId id="2147483649" r:id="rId2"/>
    <p:sldLayoutId id="2147483650" r:id="rId3"/>
    <p:sldLayoutId id="2147483665" r:id="rId4"/>
    <p:sldLayoutId id="2147483722" r:id="rId5"/>
    <p:sldLayoutId id="2147483723" r:id="rId6"/>
    <p:sldLayoutId id="2147483678" r:id="rId7"/>
    <p:sldLayoutId id="2147483724" r:id="rId8"/>
    <p:sldLayoutId id="2147483667" r:id="rId9"/>
    <p:sldLayoutId id="2147483672" r:id="rId10"/>
    <p:sldLayoutId id="2147483679" r:id="rId11"/>
    <p:sldLayoutId id="2147483692" r:id="rId12"/>
    <p:sldLayoutId id="2147483730" r:id="rId13"/>
    <p:sldLayoutId id="2147483693" r:id="rId14"/>
    <p:sldLayoutId id="2147483716" r:id="rId15"/>
    <p:sldLayoutId id="2147483690" r:id="rId16"/>
    <p:sldLayoutId id="2147483666" r:id="rId17"/>
    <p:sldLayoutId id="2147483674" r:id="rId18"/>
    <p:sldLayoutId id="2147483680" r:id="rId19"/>
    <p:sldLayoutId id="2147483694" r:id="rId20"/>
    <p:sldLayoutId id="2147483689" r:id="rId21"/>
    <p:sldLayoutId id="2147483717" r:id="rId22"/>
    <p:sldLayoutId id="2147483706" r:id="rId23"/>
    <p:sldLayoutId id="2147483707" r:id="rId24"/>
    <p:sldLayoutId id="2147483668" r:id="rId25"/>
    <p:sldLayoutId id="2147483727" r:id="rId26"/>
    <p:sldLayoutId id="2147483728" r:id="rId27"/>
    <p:sldLayoutId id="2147483673" r:id="rId28"/>
    <p:sldLayoutId id="2147483681" r:id="rId29"/>
    <p:sldLayoutId id="2147483695" r:id="rId30"/>
    <p:sldLayoutId id="2147483688" r:id="rId31"/>
    <p:sldLayoutId id="2147483718" r:id="rId32"/>
    <p:sldLayoutId id="2147483708" r:id="rId33"/>
    <p:sldLayoutId id="2147483709" r:id="rId34"/>
    <p:sldLayoutId id="2147483669" r:id="rId35"/>
    <p:sldLayoutId id="2147483675" r:id="rId36"/>
    <p:sldLayoutId id="2147483682" r:id="rId37"/>
    <p:sldLayoutId id="2147483696" r:id="rId38"/>
    <p:sldLayoutId id="2147483687" r:id="rId39"/>
    <p:sldLayoutId id="2147483719" r:id="rId40"/>
    <p:sldLayoutId id="2147483710" r:id="rId41"/>
    <p:sldLayoutId id="2147483711" r:id="rId42"/>
    <p:sldLayoutId id="2147483729" r:id="rId43"/>
    <p:sldLayoutId id="2147483670" r:id="rId44"/>
    <p:sldLayoutId id="2147483725" r:id="rId45"/>
    <p:sldLayoutId id="2147483726" r:id="rId46"/>
    <p:sldLayoutId id="2147483731" r:id="rId47"/>
    <p:sldLayoutId id="2147483732" r:id="rId48"/>
    <p:sldLayoutId id="2147483733" r:id="rId49"/>
    <p:sldLayoutId id="2147483676" r:id="rId50"/>
    <p:sldLayoutId id="2147483683" r:id="rId51"/>
    <p:sldLayoutId id="2147483691" r:id="rId52"/>
    <p:sldLayoutId id="2147483686" r:id="rId53"/>
    <p:sldLayoutId id="2147483720" r:id="rId54"/>
    <p:sldLayoutId id="2147483712" r:id="rId55"/>
    <p:sldLayoutId id="2147483713" r:id="rId56"/>
    <p:sldLayoutId id="2147483671" r:id="rId57"/>
    <p:sldLayoutId id="2147483677" r:id="rId58"/>
    <p:sldLayoutId id="2147483684" r:id="rId59"/>
    <p:sldLayoutId id="2147483697" r:id="rId60"/>
    <p:sldLayoutId id="2147483685" r:id="rId61"/>
    <p:sldLayoutId id="2147483721" r:id="rId62"/>
    <p:sldLayoutId id="2147483714" r:id="rId63"/>
    <p:sldLayoutId id="2147483715" r:id="rId64"/>
  </p:sldLayoutIdLst>
  <p:txStyles>
    <p:titleStyle>
      <a:lvl1pPr algn="l" defTabSz="914400" rtl="0" eaLnBrk="1" latinLnBrk="0" hangingPunct="1">
        <a:spcBef>
          <a:spcPct val="0"/>
        </a:spcBef>
        <a:buNone/>
        <a:defRPr sz="3000" b="0" kern="1200">
          <a:solidFill>
            <a:srgbClr val="0066CC"/>
          </a:solidFill>
          <a:latin typeface="+mj-lt"/>
          <a:ea typeface="+mj-ea"/>
          <a:cs typeface="+mj-cs"/>
        </a:defRPr>
      </a:lvl1pPr>
    </p:titleStyle>
    <p:bodyStyle>
      <a:lvl1pPr marL="342900" indent="-342900" algn="l" defTabSz="914400" rtl="0" eaLnBrk="1" latinLnBrk="0" hangingPunct="1">
        <a:spcBef>
          <a:spcPct val="20000"/>
        </a:spcBef>
        <a:buClr>
          <a:srgbClr val="0066CC"/>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0066CC"/>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rgbClr val="0066C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0066CC"/>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Clr>
          <a:srgbClr val="0066CC"/>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26.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31.xml"/>
<Relationship Id="rId2" Type="http://schemas.openxmlformats.org/officeDocument/2006/relationships/image" Target="../media/file23787dce7e86.pn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30.xml"/>
<Relationship Id="rId2" Type="http://schemas.openxmlformats.org/officeDocument/2006/relationships/image" Target="../media/file2378288414e2.png"/>
<Relationship Id="rId3" Type="http://schemas.openxmlformats.org/officeDocument/2006/relationships/image" Target="../media/file237823d217a6.png"/>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32.xml"/>
<Relationship Id="rId2" Type="http://schemas.openxmlformats.org/officeDocument/2006/relationships/image" Target="../media/file2378465464a8.png"/>
<Relationship Id="rId3" Type="http://schemas.openxmlformats.org/officeDocument/2006/relationships/image" Target="../media/file23786b33470c.png"/>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33.xml"/>
<Relationship Id="rId2" Type="http://schemas.openxmlformats.org/officeDocument/2006/relationships/image" Target="../media/file23783aa27674.png"/>
<Relationship Id="rId3" Type="http://schemas.openxmlformats.org/officeDocument/2006/relationships/image" Target="../media/file23786c211fb1.png"/>
<Relationship Id="rId4" Type="http://schemas.openxmlformats.org/officeDocument/2006/relationships/image" Target="../media/file237812b641be.png"/>
<Relationship Id="rId5" Type="http://schemas.openxmlformats.org/officeDocument/2006/relationships/image" Target="../media/file2378565f1fe4.png"/>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34.xml"/>
<Relationship Id="rId2" Type="http://schemas.openxmlformats.org/officeDocument/2006/relationships/image" Target="../media/file23786b4a4708.png"/>
<Relationship Id="rId3" Type="http://schemas.openxmlformats.org/officeDocument/2006/relationships/image" Target="../media/file237873e8b4b.png"/>
<Relationship Id="rId4" Type="http://schemas.openxmlformats.org/officeDocument/2006/relationships/image" Target="../media/file237849793ed.png"/>
</Relationships>

</file>

<file path=ppt/slides/_rels/slide16.xml.rels><?xml version="1.0" encoding="UTF-8" standalone="yes"?>

<Relationships  xmlns="http://schemas.openxmlformats.org/package/2006/relationships">
<Relationship Id="rId1" Type="http://schemas.openxmlformats.org/officeDocument/2006/relationships/slideLayout" Target="../slideLayouts/slideLayout28.xml"/>
</Relationships>

</file>

<file path=ppt/slides/_rels/slide17.xml.rels><?xml version="1.0" encoding="UTF-8" standalone="yes"?>

<Relationships  xmlns="http://schemas.openxmlformats.org/package/2006/relationships">
<Relationship Id="rId1" Type="http://schemas.openxmlformats.org/officeDocument/2006/relationships/slideLayout" Target="../slideLayouts/slideLayout27.xml"/>
</Relationships>

</file>

<file path=ppt/slides/_rels/slide18.xml.rels><?xml version="1.0" encoding="UTF-8" standalone="yes"?>

<Relationships  xmlns="http://schemas.openxmlformats.org/package/2006/relationships">
<Relationship Id="rId1" Type="http://schemas.openxmlformats.org/officeDocument/2006/relationships/slideLayout" Target="../slideLayouts/slideLayout31.xml"/>
<Relationship Id="rId2" Type="http://schemas.openxmlformats.org/officeDocument/2006/relationships/image" Target="../media/file23784255439a.png"/>
</Relationships>

</file>

<file path=ppt/slides/_rels/slide19.xml.rels><?xml version="1.0" encoding="UTF-8" standalone="yes"?>

<Relationships  xmlns="http://schemas.openxmlformats.org/package/2006/relationships">
<Relationship Id="rId1" Type="http://schemas.openxmlformats.org/officeDocument/2006/relationships/slideLayout" Target="../slideLayouts/slideLayout30.xml"/>
<Relationship Id="rId2" Type="http://schemas.openxmlformats.org/officeDocument/2006/relationships/image" Target="../media/file237849e5f9f.png"/>
<Relationship Id="rId3" Type="http://schemas.openxmlformats.org/officeDocument/2006/relationships/image" Target="../media/file23786416372d.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_rels/slide20.xml.rels><?xml version="1.0" encoding="UTF-8" standalone="yes"?>

<Relationships  xmlns="http://schemas.openxmlformats.org/package/2006/relationships">
<Relationship Id="rId1" Type="http://schemas.openxmlformats.org/officeDocument/2006/relationships/slideLayout" Target="../slideLayouts/slideLayout32.xml"/>
<Relationship Id="rId2" Type="http://schemas.openxmlformats.org/officeDocument/2006/relationships/image" Target="../media/file237878ff420b.png"/>
<Relationship Id="rId3" Type="http://schemas.openxmlformats.org/officeDocument/2006/relationships/image" Target="../media/file23783a604570.png"/>
</Relationships>

</file>

<file path=ppt/slides/_rels/slide21.xml.rels><?xml version="1.0" encoding="UTF-8" standalone="yes"?>

<Relationships  xmlns="http://schemas.openxmlformats.org/package/2006/relationships">
<Relationship Id="rId1" Type="http://schemas.openxmlformats.org/officeDocument/2006/relationships/slideLayout" Target="../slideLayouts/slideLayout33.xml"/>
<Relationship Id="rId2" Type="http://schemas.openxmlformats.org/officeDocument/2006/relationships/image" Target="../media/file237856a2196f.png"/>
<Relationship Id="rId3" Type="http://schemas.openxmlformats.org/officeDocument/2006/relationships/image" Target="../media/file23784e7c3657.png"/>
<Relationship Id="rId4" Type="http://schemas.openxmlformats.org/officeDocument/2006/relationships/image" Target="../media/file237841776d87.png"/>
<Relationship Id="rId5" Type="http://schemas.openxmlformats.org/officeDocument/2006/relationships/image" Target="../media/file2378270a3b14.png"/>
</Relationships>

</file>

<file path=ppt/slides/_rels/slide22.xml.rels><?xml version="1.0" encoding="UTF-8" standalone="yes"?>

<Relationships  xmlns="http://schemas.openxmlformats.org/package/2006/relationships">
<Relationship Id="rId1" Type="http://schemas.openxmlformats.org/officeDocument/2006/relationships/slideLayout" Target="../slideLayouts/slideLayout34.xml"/>
<Relationship Id="rId2" Type="http://schemas.openxmlformats.org/officeDocument/2006/relationships/image" Target="../media/file237876715c26.png"/>
<Relationship Id="rId3" Type="http://schemas.openxmlformats.org/officeDocument/2006/relationships/image" Target="../media/file2378633f27d0.png"/>
<Relationship Id="rId4" Type="http://schemas.openxmlformats.org/officeDocument/2006/relationships/image" Target="../media/file2378594b2653.png"/>
</Relationships>

</file>

<file path=ppt/slides/_rels/slide23.xml.rels><?xml version="1.0" encoding="UTF-8" standalone="yes"?>

<Relationships  xmlns="http://schemas.openxmlformats.org/package/2006/relationships">
<Relationship Id="rId1" Type="http://schemas.openxmlformats.org/officeDocument/2006/relationships/slideLayout" Target="../slideLayouts/slideLayout30.xml"/>
<Relationship Id="rId2" Type="http://schemas.openxmlformats.org/officeDocument/2006/relationships/image" Target="../media/file237861a77640.png"/>
</Relationships>

</file>

<file path=ppt/slides/_rels/slide24.xml.rels><?xml version="1.0" encoding="UTF-8" standalone="yes"?>

<Relationships  xmlns="http://schemas.openxmlformats.org/package/2006/relationships">
<Relationship Id="rId1" Type="http://schemas.openxmlformats.org/officeDocument/2006/relationships/slideLayout" Target="../slideLayouts/slideLayout28.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5.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5.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914400" y="1268760"/>
            <a:ext cx="10363200" cy="1470025"/>
          </a:xfrm>
        </p:spPr>
        <p:txBody>
          <a:bodyPr/>
          <a:lstStyle/>
          <a:p>
            <a:r>
              <a:rPr/>
              <a:t>Medway Health and Wellbeing Survey</a:t>
            </a:r>
          </a:p>
        </p:txBody>
      </p:sp>
      <p:sp>
        <p:nvSpPr>
          <p:cNvPr id="3" name="Subtitle"/>
          <p:cNvSpPr>
            <a:spLocks noGrp="1"/>
          </p:cNvSpPr>
          <p:nvPr>
            <p:ph type="subTitle" idx="1"/>
          </p:nvPr>
        </p:nvSpPr>
        <p:spPr>
          <a:xfrm>
            <a:off x="1828800" y="3886200"/>
            <a:ext cx="8534400" cy="1752600"/>
          </a:xfrm>
        </p:spPr>
        <p:txBody>
          <a:bodyPr/>
          <a:lstStyle/>
          <a:p>
            <a:r>
              <a:rPr/>
              <a:t>Medway Council
Public Health Intelligence Team
15/08/2023</a:t>
            </a:r>
          </a:p>
        </p:txBody>
      </p:sp>
      <p:sp>
        <p:nvSpPr>
          <p:cNvPr id="4" name="Type"/>
          <p:cNvSpPr>
            <a:spLocks noGrp="1"/>
          </p:cNvSpPr>
          <p:nvPr>
            <p:ph sz="quarter" idx="14"/>
          </p:nvPr>
        </p:nvSpPr>
        <p:spPr>
          <a:xfrm>
            <a:off x="914400" y="2744802"/>
            <a:ext cx="10363200" cy="1141398"/>
          </a:xfrm>
        </p:spPr>
        <p:txBody>
          <a:bodyPr/>
          <a:lstStyle/>
          <a:p>
            <a:r>
              <a:rPr/>
              <a:t>Oral Health Analysis</a:t>
            </a:r>
          </a:p>
        </p:txBody>
      </p:sp>
      <p:sp>
        <p:nvSpPr>
          <p:cNvPr id="5" name="Footer"/>
          <p:cNvSpPr>
            <a:spLocks noGrp="1"/>
          </p:cNvSpPr>
          <p:nvPr>
            <p:ph type="ftr" sz="quarter" idx="11"/>
          </p:nvPr>
        </p:nvSpPr>
        <p:spPr>
          <a:xfrm>
            <a:off x="10416480" y="122083"/>
            <a:ext cx="1645078" cy="365126"/>
          </a:xfrm>
        </p:spPr>
        <p:txBody>
          <a:bodyPr/>
          <a:lstStyle/>
          <a:p>
            <a:r>
              <a:rPr/>
              <a:t>Version 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914400" y="1940445"/>
            <a:ext cx="10363200" cy="999841"/>
          </a:xfrm>
        </p:spPr>
        <p:txBody>
          <a:bodyPr/>
          <a:lstStyle/>
          <a:p>
            <a:r>
              <a:rPr/>
              <a:t>Registered with a dentist</a:t>
            </a:r>
          </a:p>
        </p:txBody>
      </p:sp>
      <p:sp>
        <p:nvSpPr>
          <p:cNvPr id="3" name="Slide Number"/>
          <p:cNvSpPr>
            <a:spLocks noGrp="1"/>
          </p:cNvSpPr>
          <p:nvPr>
            <p:ph type="sldNum" sz="quarter" idx="12"/>
          </p:nvPr>
        </p:nvSpPr>
        <p:spPr>
          <a:xfrm>
            <a:off x="10433" y="-252920"/>
            <a:ext cx="1440000" cy="365125"/>
          </a:xfrm>
        </p:spPr>
        <p:txBody>
          <a:bodyPr/>
          <a:lstStyle/>
          <a:p>
            <a:r>
              <a:rPr/>
              <a:t>10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Registered with a dentist</a:t>
            </a:r>
          </a:p>
        </p:txBody>
      </p:sp>
      <p:sp>
        <p:nvSpPr>
          <p:cNvPr id="3" name="Slide Number"/>
          <p:cNvSpPr>
            <a:spLocks noGrp="1"/>
          </p:cNvSpPr>
          <p:nvPr>
            <p:ph type="sldNum" sz="quarter" idx="12"/>
          </p:nvPr>
        </p:nvSpPr>
        <p:spPr>
          <a:xfrm>
            <a:off x="15304" y="34131"/>
            <a:ext cx="1440000" cy="365125"/>
          </a:xfrm>
        </p:spPr>
        <p:txBody>
          <a:bodyPr/>
          <a:lstStyle/>
          <a:p>
            <a:r>
              <a:rPr/>
              <a:t>11</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pic>
        <p:nvPicPr>
          <p:cNvPr id="5" name="Plot 1" descr="The bar plot shows the Medway Health and Wellbeing Survey results. In the category 'Yes', the unweighted survey value was 78.1% and the weighted survey value was 77.8%. In the category 'No', the unweighted survey value was 21.9% and the weighted survey value was 22.2%."/>
          <p:cNvPicPr>
            <a:picLocks noGrp="1"/>
          </p:cNvPicPr>
          <p:nvPr>
            <p:ph sz="quarter" idx="14"/>
          </p:nvPr>
        </p:nvPicPr>
        <p:blipFill>
          <a:blip cstate="print" r:embed="rId2"/>
          <a:stretch>
            <a:fillRect/>
          </a:stretch>
        </p:blipFill>
        <p:spPr>
          <a:xfrm>
            <a:off x="274458" y="1271741"/>
            <a:ext cx="7045678" cy="4101476"/>
          </a:xfrm>
          <a:prstGeom prst="rect">
            <a:avLst/>
          </a:prstGeom>
        </p:spPr>
      </p:pic>
      <p:sp>
        <p:nvSpPr>
          <p:cNvPr id="6" name="Text 1"/>
          <p:cNvSpPr>
            <a:spLocks noGrp="1"/>
          </p:cNvSpPr>
          <p:nvPr>
            <p:ph sz="quarter" idx="15"/>
          </p:nvPr>
        </p:nvSpPr>
        <p:spPr>
          <a:xfrm>
            <a:off x="7680176" y="1271740"/>
            <a:ext cx="4237367" cy="4821556"/>
          </a:xfrm>
        </p:spPr>
        <p:txBody>
          <a:bodyPr/>
          <a:lstStyle/>
          <a:p>
            <a:pPr/>
            <a:r>
              <a:rPr/>
              <a:t>Plot description</a:t>
            </a:r>
          </a:p>
          <a:p>
            <a:pPr lvl="1"/>
            <a:r>
              <a:rPr/>
              <a:t>National Medway estimate not available for comparison for this indicator.</a:t>
            </a:r>
          </a:p>
          <a:p>
            <a:pPr lvl="1"/>
            <a:r>
              <a:rPr/>
              <a:t>The weighted survey results estimate that 77.8% of Medway adults report being registered with a dentist.</a:t>
            </a:r>
          </a:p>
          <a:p>
            <a:pPr lvl="1"/>
            <a:r>
              <a:rPr/>
              <a:t>95 out of 3,594 survey respondents did not answer this question.</a:t>
            </a:r>
          </a:p>
        </p:txBody>
      </p:sp>
      <p:sp>
        <p:nvSpPr>
          <p:cNvPr id="7" name="Question"/>
          <p:cNvSpPr>
            <a:spLocks noGrp="1"/>
          </p:cNvSpPr>
          <p:nvPr>
            <p:ph type="body" sz="quarter" idx="21"/>
          </p:nvPr>
        </p:nvSpPr>
        <p:spPr>
          <a:xfrm>
            <a:off x="274639" y="5586259"/>
            <a:ext cx="7045498" cy="1049342"/>
          </a:xfrm>
        </p:spPr>
        <p:txBody>
          <a:bodyPr/>
          <a:lstStyle/>
          <a:p>
            <a:pPr/>
            <a:r>
              <a:rPr cap="none" sz="1000" i="0" b="1" u="none">
                <a:solidFill>
                  <a:srgbClr val="595959">
                    <a:alpha val="100000"/>
                  </a:srgbClr>
                </a:solidFill>
                <a:latin typeface="Arial"/>
                <a:cs typeface="Arial"/>
                <a:ea typeface="Arial"/>
                <a:sym typeface="Arial"/>
              </a:rPr>
              <a:t>Survey question: </a:t>
            </a:r>
            <a:r>
              <a:t> </a:t>
            </a:r>
            <a:r>
              <a:rPr cap="none" sz="1000" i="0" b="0" u="none">
                <a:solidFill>
                  <a:srgbClr val="595959">
                    <a:alpha val="100000"/>
                  </a:srgbClr>
                </a:solidFill>
                <a:latin typeface="Arial"/>
                <a:cs typeface="Arial"/>
                <a:ea typeface="Arial"/>
                <a:sym typeface="Arial"/>
              </a:rPr>
              <a:t>Are you registered with a dentist?</a:t>
            </a:r>
          </a:p>
          <a:p>
            <a:pPr/>
            <a:r>
              <a:rPr cap="none" sz="1000" i="0" b="1" u="none">
                <a:solidFill>
                  <a:srgbClr val="595959">
                    <a:alpha val="100000"/>
                  </a:srgbClr>
                </a:solidFill>
                <a:latin typeface="Arial"/>
                <a:cs typeface="Arial"/>
                <a:ea typeface="Arial"/>
                <a:sym typeface="Arial"/>
              </a:rPr>
              <a:t>Possible answers:</a:t>
            </a:r>
            <a:r>
              <a:t> </a:t>
            </a:r>
            <a:r>
              <a:rPr cap="none" sz="1000" i="0" b="0" u="none">
                <a:solidFill>
                  <a:srgbClr val="595959">
                    <a:alpha val="100000"/>
                  </a:srgbClr>
                </a:solidFill>
                <a:latin typeface="Arial"/>
                <a:cs typeface="Arial"/>
                <a:ea typeface="Arial"/>
                <a:sym typeface="Arial"/>
              </a:rPr>
              <a:t>Yes, No, Don't know/don't want to say.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Registered with a dentist by PCN</a:t>
            </a:r>
          </a:p>
        </p:txBody>
      </p:sp>
      <p:sp>
        <p:nvSpPr>
          <p:cNvPr id="3" name="Slide Number"/>
          <p:cNvSpPr>
            <a:spLocks noGrp="1"/>
          </p:cNvSpPr>
          <p:nvPr>
            <p:ph type="sldNum" sz="quarter" idx="12"/>
          </p:nvPr>
        </p:nvSpPr>
        <p:spPr>
          <a:xfrm>
            <a:off x="15304" y="34131"/>
            <a:ext cx="1440000" cy="365125"/>
          </a:xfrm>
        </p:spPr>
        <p:txBody>
          <a:bodyPr/>
          <a:lstStyle/>
          <a:p>
            <a:r>
              <a:rPr/>
              <a:t>12</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pic>
        <p:nvPicPr>
          <p:cNvPr id="5" name="plot" descr="The bar plot shows the proportion by pcn compared to the Medway value (77.8%). The value for Medway Rainham was 86.6% which is better compared to Medway. The value for Rochester was 82.1% which is similar compared to Medway. The value for Medway South was 79.3% which is similar compared to Medway. The value for Medway Peninsula was 79% which is similar compared to Medway. The value for Gillingham South was 78.6% which is similar compared to Medway. The value for Strood was 78.3% which is similar compared to Medway. The value for Medway Central was 66.7% which is worse compared to Medway. The value for ! MPA was 60.2% which is worse compared to Medway. Only the Medway part of MPA PCN catchment area is represented."/>
          <p:cNvPicPr>
            <a:picLocks noGrp="1"/>
          </p:cNvPicPr>
          <p:nvPr>
            <p:ph sz="quarter" idx="15"/>
          </p:nvPr>
        </p:nvPicPr>
        <p:blipFill>
          <a:blip cstate="print" r:embed="rId2"/>
          <a:stretch>
            <a:fillRect/>
          </a:stretch>
        </p:blipFill>
        <p:spPr>
          <a:xfrm>
            <a:off x="274458" y="1305981"/>
            <a:ext cx="5378389" cy="4211251"/>
          </a:xfrm>
          <a:prstGeom prst="rect">
            <a:avLst/>
          </a:prstGeom>
        </p:spPr>
      </p:pic>
      <p:pic>
        <p:nvPicPr>
          <p:cNvPr id="6" name="map" descr="A thematic map showing the proportion of Medway adults registered with a dentist by PCN."/>
          <p:cNvPicPr>
            <a:picLocks noGrp="1"/>
          </p:cNvPicPr>
          <p:nvPr>
            <p:ph sz="quarter" idx="14"/>
          </p:nvPr>
        </p:nvPicPr>
        <p:blipFill>
          <a:blip cstate="print" r:embed="rId3"/>
          <a:stretch>
            <a:fillRect/>
          </a:stretch>
        </p:blipFill>
        <p:spPr>
          <a:xfrm>
            <a:off x="5879977" y="1305982"/>
            <a:ext cx="6037565" cy="4192634"/>
          </a:xfrm>
          <a:prstGeom prst="rect">
            <a:avLst/>
          </a:prstGeom>
        </p:spPr>
      </p:pic>
      <p:sp>
        <p:nvSpPr>
          <p:cNvPr id="7" name="Question"/>
          <p:cNvSpPr>
            <a:spLocks noGrp="1"/>
          </p:cNvSpPr>
          <p:nvPr>
            <p:ph type="body" sz="quarter" idx="21"/>
          </p:nvPr>
        </p:nvSpPr>
        <p:spPr>
          <a:xfrm>
            <a:off x="274458" y="5661248"/>
            <a:ext cx="7909774" cy="1049342"/>
          </a:xfrm>
        </p:spPr>
        <p:txBody>
          <a:bodyPr/>
          <a:lstStyle/>
          <a:p>
            <a:pPr/>
            <a:r>
              <a:rPr cap="none" sz="1000" i="0" b="1" u="none">
                <a:solidFill>
                  <a:srgbClr val="595959">
                    <a:alpha val="100000"/>
                  </a:srgbClr>
                </a:solidFill>
                <a:latin typeface="Arial"/>
                <a:cs typeface="Arial"/>
                <a:ea typeface="Arial"/>
                <a:sym typeface="Arial"/>
              </a:rPr>
              <a:t>Survey question: </a:t>
            </a:r>
            <a:r>
              <a:t> </a:t>
            </a:r>
            <a:r>
              <a:rPr cap="none" sz="1000" i="0" b="0" u="none">
                <a:solidFill>
                  <a:srgbClr val="595959">
                    <a:alpha val="100000"/>
                  </a:srgbClr>
                </a:solidFill>
                <a:latin typeface="Arial"/>
                <a:cs typeface="Arial"/>
                <a:ea typeface="Arial"/>
                <a:sym typeface="Arial"/>
              </a:rPr>
              <a:t>Are you registered with a dentist?</a:t>
            </a:r>
          </a:p>
          <a:p>
            <a:pPr/>
            <a:r>
              <a:rPr cap="none" sz="1000" i="0" b="1" u="none">
                <a:solidFill>
                  <a:srgbClr val="595959">
                    <a:alpha val="100000"/>
                  </a:srgbClr>
                </a:solidFill>
                <a:latin typeface="Arial"/>
                <a:cs typeface="Arial"/>
                <a:ea typeface="Arial"/>
                <a:sym typeface="Arial"/>
              </a:rPr>
              <a:t>Possible answers:</a:t>
            </a:r>
            <a:r>
              <a:t> </a:t>
            </a:r>
            <a:r>
              <a:rPr cap="none" sz="1000" i="0" b="0" u="none">
                <a:solidFill>
                  <a:srgbClr val="595959">
                    <a:alpha val="100000"/>
                  </a:srgbClr>
                </a:solidFill>
                <a:latin typeface="Arial"/>
                <a:cs typeface="Arial"/>
                <a:ea typeface="Arial"/>
                <a:sym typeface="Arial"/>
              </a:rPr>
              <a:t>Yes, No, Don't know/don't want to say.</a:t>
            </a:r>
          </a:p>
          <a:p>
            <a:pPr/>
            <a:r>
              <a:rPr cap="none" sz="1000" i="0" b="1" u="none">
                <a:solidFill>
                  <a:srgbClr val="595959">
                    <a:alpha val="100000"/>
                  </a:srgbClr>
                </a:solidFill>
                <a:latin typeface="Arial"/>
                <a:cs typeface="Arial"/>
                <a:ea typeface="Arial"/>
                <a:sym typeface="Arial"/>
              </a:rPr>
              <a:t>Category selected:</a:t>
            </a:r>
            <a:r>
              <a:t> </a:t>
            </a:r>
            <a:r>
              <a:rPr cap="none" sz="1000" i="0" b="0" u="none">
                <a:solidFill>
                  <a:srgbClr val="595959">
                    <a:alpha val="100000"/>
                  </a:srgbClr>
                </a:solidFill>
                <a:latin typeface="Arial"/>
                <a:cs typeface="Arial"/>
                <a:ea typeface="Arial"/>
                <a:sym typeface="Arial"/>
              </a:rPr>
              <a:t>Yes.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Registered with a dentist by ward</a:t>
            </a:r>
          </a:p>
        </p:txBody>
      </p:sp>
      <p:sp>
        <p:nvSpPr>
          <p:cNvPr id="3" name="Slide Number"/>
          <p:cNvSpPr>
            <a:spLocks noGrp="1"/>
          </p:cNvSpPr>
          <p:nvPr>
            <p:ph type="sldNum" sz="quarter" idx="12"/>
          </p:nvPr>
        </p:nvSpPr>
        <p:spPr>
          <a:xfrm>
            <a:off x="15304" y="34131"/>
            <a:ext cx="1440000" cy="365125"/>
          </a:xfrm>
        </p:spPr>
        <p:txBody>
          <a:bodyPr/>
          <a:lstStyle/>
          <a:p>
            <a:r>
              <a:rPr/>
              <a:t>13</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pic>
        <p:nvPicPr>
          <p:cNvPr id="5" name="plot" descr="The bar plot shows the proportion by ward compared to the Medway value (%). The value for Hempstead and Wigmore was 94.2% which is better compared to Medway. The value for Cuxton, Halling and Riverside was 93% which is better compared to Medway. The value for Twydall was 93% which is better compared to Medway. The value for Rainham South West was 90.3% which is better compared to Medway. The value for Strood Rural was 83.3% which is better compared to Medway. The value for Watling was 82.7% which is better compared to Medway. The value for Rochester East and Warren Wood was 81% which is similar compared to Medway. The value for Rainham South East was 79.9% which is similar compared to Medway. The value for All Saints was 79.7% which is similar compared to Medway. The value for Rochester West and Borstal was 79.5% which is similar compared to Medway. The value for Lordswood and Walderslade was 78.8% which is similar compared to Medway. The value for Fort Pitt was 78.1% which is similar compared to Medway. The value for Princes Park was 77.8% which is similar compared to Medway. The value for Strood North and Frindsbury was 76.2% which is similar compared to Medway. The value for St Mary''s Island was 76.1% which is similar compared to Medway. The value for Rainham North was 75% which is similar compared to Medway. The value for Wayfield and Weeds Wood was 73.8% which is similar compared to Medway. The value for Fort Horsted was 73.7% which is similar compared to Medway. The value for Strood West was 73.6% which is similar compared to Medway. The value for Hoo St Werburgh and High Halstow was 70.9% which is worse compared to Medway. The value for Gillingham North was 65.5% which is worse compared to Medway. The value for Chatham Central and Brompton was 64.4% which is worse compared to Medway. The value for Gillingham South was 59.5% which is worse compared to Medway. The value for Luton was 59.1% which is worse compared to Medway."/>
          <p:cNvPicPr>
            <a:picLocks noGrp="1"/>
          </p:cNvPicPr>
          <p:nvPr>
            <p:ph sz="quarter" idx="15"/>
          </p:nvPr>
        </p:nvPicPr>
        <p:blipFill>
          <a:blip cstate="print" r:embed="rId2"/>
          <a:stretch>
            <a:fillRect/>
          </a:stretch>
        </p:blipFill>
        <p:spPr>
          <a:xfrm>
            <a:off x="274458" y="1305981"/>
            <a:ext cx="5378389" cy="4897969"/>
          </a:xfrm>
          <a:prstGeom prst="rect">
            <a:avLst/>
          </a:prstGeom>
        </p:spPr>
      </p:pic>
      <p:pic>
        <p:nvPicPr>
          <p:cNvPr id="6" name="map" descr="A thematic map showing the proportion Medway adults who are registered with a dentist by ward."/>
          <p:cNvPicPr>
            <a:picLocks noGrp="1"/>
          </p:cNvPicPr>
          <p:nvPr>
            <p:ph sz="quarter" idx="14"/>
          </p:nvPr>
        </p:nvPicPr>
        <p:blipFill>
          <a:blip cstate="print" r:embed="rId3"/>
          <a:stretch>
            <a:fillRect/>
          </a:stretch>
        </p:blipFill>
        <p:spPr>
          <a:xfrm>
            <a:off x="5879977" y="1305982"/>
            <a:ext cx="6037565" cy="4211250"/>
          </a:xfrm>
          <a:prstGeom prst="rect">
            <a:avLst/>
          </a:prstGeom>
        </p:spPr>
      </p:pic>
      <p:sp>
        <p:nvSpPr>
          <p:cNvPr id="7" name="Statement"/>
          <p:cNvSpPr>
            <a:spLocks noGrp="1"/>
          </p:cNvSpPr>
          <p:nvPr>
            <p:ph type="body" sz="quarter" idx="22"/>
          </p:nvPr>
        </p:nvSpPr>
        <p:spPr>
          <a:xfrm>
            <a:off x="274458" y="6299198"/>
            <a:ext cx="5378389" cy="350645"/>
          </a:xfrm>
        </p:spPr>
        <p:txBody>
          <a:bodyPr/>
          <a:lstStyle/>
          <a:p>
            <a:pPr/>
            <a:r>
              <a:rPr cap="none" sz="1000" i="0" b="0" u="none">
                <a:solidFill>
                  <a:srgbClr val="595959">
                    <a:alpha val="100000"/>
                  </a:srgbClr>
                </a:solidFill>
                <a:latin typeface="Arial"/>
                <a:cs typeface="Arial"/>
                <a:ea typeface="Arial"/>
                <a:sym typeface="Arial"/>
              </a:rPr>
              <a:t>Estimates are calculated using Bayesian methods. These do not take into
account survey weighting but will be updated in the future to do so.</a:t>
            </a:r>
          </a:p>
        </p:txBody>
      </p:sp>
      <p:sp>
        <p:nvSpPr>
          <p:cNvPr id="8" name="Question"/>
          <p:cNvSpPr>
            <a:spLocks noGrp="1"/>
          </p:cNvSpPr>
          <p:nvPr>
            <p:ph type="body" sz="quarter" idx="21"/>
          </p:nvPr>
        </p:nvSpPr>
        <p:spPr>
          <a:xfrm>
            <a:off x="5879977" y="5733256"/>
            <a:ext cx="5378389" cy="916586"/>
          </a:xfrm>
        </p:spPr>
        <p:txBody>
          <a:bodyPr/>
          <a:lstStyle/>
          <a:p>
            <a:pPr/>
            <a:r>
              <a:rPr cap="none" sz="1000" i="0" b="1" u="none">
                <a:solidFill>
                  <a:srgbClr val="595959">
                    <a:alpha val="100000"/>
                  </a:srgbClr>
                </a:solidFill>
                <a:latin typeface="Arial"/>
                <a:cs typeface="Arial"/>
                <a:ea typeface="Arial"/>
                <a:sym typeface="Arial"/>
              </a:rPr>
              <a:t>Survey question: </a:t>
            </a:r>
            <a:r>
              <a:t> </a:t>
            </a:r>
            <a:r>
              <a:rPr cap="none" sz="1000" i="0" b="0" u="none">
                <a:solidFill>
                  <a:srgbClr val="595959">
                    <a:alpha val="100000"/>
                  </a:srgbClr>
                </a:solidFill>
                <a:latin typeface="Arial"/>
                <a:cs typeface="Arial"/>
                <a:ea typeface="Arial"/>
                <a:sym typeface="Arial"/>
              </a:rPr>
              <a:t>Are you registered with a dentist?</a:t>
            </a:r>
          </a:p>
          <a:p>
            <a:pPr/>
            <a:r>
              <a:rPr cap="none" sz="1000" i="0" b="1" u="none">
                <a:solidFill>
                  <a:srgbClr val="595959">
                    <a:alpha val="100000"/>
                  </a:srgbClr>
                </a:solidFill>
                <a:latin typeface="Arial"/>
                <a:cs typeface="Arial"/>
                <a:ea typeface="Arial"/>
                <a:sym typeface="Arial"/>
              </a:rPr>
              <a:t>Category selected: </a:t>
            </a:r>
            <a:r>
              <a:t> </a:t>
            </a:r>
            <a:r>
              <a:rPr cap="none" sz="1000" i="0" b="0" u="none">
                <a:solidFill>
                  <a:srgbClr val="595959">
                    <a:alpha val="100000"/>
                  </a:srgbClr>
                </a:solidFill>
                <a:latin typeface="Arial"/>
                <a:cs typeface="Arial"/>
                <a:ea typeface="Arial"/>
                <a:sym typeface="Arial"/>
              </a:rPr>
              <a:t>Answers include people who are registered with a dentist.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006118" cy="652933"/>
          </a:xfrm>
        </p:spPr>
        <p:txBody>
          <a:bodyPr/>
          <a:lstStyle/>
          <a:p>
            <a:r>
              <a:rPr/>
              <a:t>Registered with a dentist by inequalities</a:t>
            </a:r>
          </a:p>
        </p:txBody>
      </p:sp>
      <p:sp>
        <p:nvSpPr>
          <p:cNvPr id="3" name="Slide Number"/>
          <p:cNvSpPr>
            <a:spLocks noGrp="1"/>
          </p:cNvSpPr>
          <p:nvPr>
            <p:ph type="sldNum" sz="quarter" idx="12"/>
          </p:nvPr>
        </p:nvSpPr>
        <p:spPr>
          <a:xfrm>
            <a:off x="15304" y="34131"/>
            <a:ext cx="1440000" cy="365125"/>
          </a:xfrm>
        </p:spPr>
        <p:txBody>
          <a:bodyPr/>
          <a:lstStyle/>
          <a:p>
            <a:r>
              <a:rPr/>
              <a:t>14</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Text"/>
          <p:cNvSpPr>
            <a:spLocks noGrp="1"/>
          </p:cNvSpPr>
          <p:nvPr>
            <p:ph sz="quarter" idx="23" hasCustomPrompt="1"/>
          </p:nvPr>
        </p:nvSpPr>
        <p:spPr>
          <a:xfrm>
            <a:off x="274458" y="1052736"/>
            <a:ext cx="11627758" cy="298300"/>
          </a:xfrm>
        </p:spPr>
        <p:txBody>
          <a:bodyPr/>
          <a:lstStyle/>
          <a:p>
            <a:r>
              <a:rPr/>
              <a:t>Estimated proportion of Medway adults registered with a dentist by inequalities</a:t>
            </a:r>
          </a:p>
        </p:txBody>
      </p:sp>
      <p:pic>
        <p:nvPicPr>
          <p:cNvPr id="6" name="gender" descr="The bar plot shows the proportion by gender compared to the Medway value (%). The value for Female was 82.2% which is better compared to Medway. The value for Male was 73.4% which is worse compared to Medway."/>
          <p:cNvPicPr>
            <a:picLocks noGrp="1"/>
          </p:cNvPicPr>
          <p:nvPr>
            <p:ph sz="quarter" idx="15" hasCustomPrompt="1"/>
          </p:nvPr>
        </p:nvPicPr>
        <p:blipFill>
          <a:blip cstate="print" r:embed="rId2"/>
          <a:stretch>
            <a:fillRect/>
          </a:stretch>
        </p:blipFill>
        <p:spPr>
          <a:xfrm>
            <a:off x="274458" y="2038756"/>
            <a:ext cx="5442491" cy="1606268"/>
          </a:xfrm>
          <a:prstGeom prst="rect">
            <a:avLst/>
          </a:prstGeom>
        </p:spPr>
      </p:pic>
      <p:pic>
        <p:nvPicPr>
          <p:cNvPr id="7" name="age" descr="The bar plot shows the proportion by age group compared to the Medway value (%). The value for 18-24 was 70.8% which is similar compared to Medway. The value for 25-34 was 70.3% which is worse compared to Medway. The value for 35-44 was 75.4% which is similar compared to Medway. The value for 45-54 was 81.4% which is similar compared to Medway. The value for 55-64 was 81.8% which is similar compared to Medway. The value for 65-74 was 83.8% which is better compared to Medway. The value for 75-84 was 76.9% which is similar compared to Medway. The value for 85+ was 69.6% which is similar compared to Medway."/>
          <p:cNvPicPr>
            <a:picLocks noGrp="1"/>
          </p:cNvPicPr>
          <p:nvPr>
            <p:ph sz="quarter" idx="21" hasCustomPrompt="1"/>
          </p:nvPr>
        </p:nvPicPr>
        <p:blipFill>
          <a:blip cstate="print" r:embed="rId3"/>
          <a:stretch>
            <a:fillRect/>
          </a:stretch>
        </p:blipFill>
        <p:spPr>
          <a:xfrm>
            <a:off x="274458" y="3789040"/>
            <a:ext cx="5461500" cy="3034827"/>
          </a:xfrm>
          <a:prstGeom prst="rect">
            <a:avLst/>
          </a:prstGeom>
        </p:spPr>
      </p:pic>
      <p:pic>
        <p:nvPicPr>
          <p:cNvPr id="8" name="ethnicity" descr="The bar plot shows the proportion by ethnic group compared to the Medway value (%). The value for White British/Irish was 81.2% which is better compared to Medway. The value for Ethnic minorities was 63% which is worse compared to Medway."/>
          <p:cNvPicPr>
            <a:picLocks noGrp="1"/>
          </p:cNvPicPr>
          <p:nvPr>
            <p:ph sz="quarter" idx="14" hasCustomPrompt="1"/>
          </p:nvPr>
        </p:nvPicPr>
        <p:blipFill>
          <a:blip cstate="print" r:embed="rId4"/>
          <a:stretch>
            <a:fillRect/>
          </a:stretch>
        </p:blipFill>
        <p:spPr>
          <a:xfrm>
            <a:off x="5879978" y="1495223"/>
            <a:ext cx="6022238" cy="2365998"/>
          </a:xfrm>
          <a:prstGeom prst="rect">
            <a:avLst/>
          </a:prstGeom>
        </p:spPr>
      </p:pic>
      <p:pic>
        <p:nvPicPr>
          <p:cNvPr id="9" name="deprivation" descr="The bar plot shows the proportion by local deprivation quintile compared to the Medway value (%). The value for 1 was 68.2% which is worse compared to Medway. The value for 2 was 74.6% which is similar compared to Medway. The value for 3 was 76.3% which is similar compared to Medway. The value for 4 was 83.7% which is better compared to Medway. The value for 5 was 86.1% which is better compared to Medway."/>
          <p:cNvPicPr>
            <a:picLocks noGrp="1"/>
          </p:cNvPicPr>
          <p:nvPr>
            <p:ph sz="quarter" idx="22" hasCustomPrompt="1"/>
          </p:nvPr>
        </p:nvPicPr>
        <p:blipFill>
          <a:blip cstate="print" r:embed="rId5"/>
          <a:stretch>
            <a:fillRect/>
          </a:stretch>
        </p:blipFill>
        <p:spPr>
          <a:xfrm>
            <a:off x="5879978" y="4005235"/>
            <a:ext cx="6037562" cy="281863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006117" cy="652933"/>
          </a:xfrm>
        </p:spPr>
        <p:txBody>
          <a:bodyPr/>
          <a:lstStyle/>
          <a:p>
            <a:r>
              <a:rPr/>
              <a:t>Registered with a dentist by wider determinants</a:t>
            </a:r>
          </a:p>
        </p:txBody>
      </p:sp>
      <p:sp>
        <p:nvSpPr>
          <p:cNvPr id="3" name="Slide Number"/>
          <p:cNvSpPr>
            <a:spLocks noGrp="1"/>
          </p:cNvSpPr>
          <p:nvPr>
            <p:ph type="sldNum" sz="quarter" idx="12"/>
          </p:nvPr>
        </p:nvSpPr>
        <p:spPr>
          <a:xfrm>
            <a:off x="15304" y="34131"/>
            <a:ext cx="1440000" cy="365125"/>
          </a:xfrm>
        </p:spPr>
        <p:txBody>
          <a:bodyPr/>
          <a:lstStyle/>
          <a:p>
            <a:r>
              <a:rPr/>
              <a:t>15</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Text"/>
          <p:cNvSpPr>
            <a:spLocks noGrp="1"/>
          </p:cNvSpPr>
          <p:nvPr>
            <p:ph sz="quarter" idx="23" hasCustomPrompt="1"/>
          </p:nvPr>
        </p:nvSpPr>
        <p:spPr>
          <a:xfrm>
            <a:off x="274458" y="1052736"/>
            <a:ext cx="11627758" cy="298300"/>
          </a:xfrm>
        </p:spPr>
        <p:txBody>
          <a:bodyPr/>
          <a:lstStyle/>
          <a:p>
            <a:r>
              <a:rPr/>
              <a:t>Estimated proportion of Medway adults registered with a dentist by wider determinants</a:t>
            </a:r>
          </a:p>
        </p:txBody>
      </p:sp>
      <p:pic>
        <p:nvPicPr>
          <p:cNvPr id="6" name="qualification" descr="The bar plot shows the proportion by highest qualification level compared to the Medway value (%). The value for Level 1 / Level 2 was 78.7% which is similar compared to Medway. The value for Level 3 was 76.8% which is similar compared to Medway. The value for Level 4 / Level 5 was 87.6% which is better compared to Medway. The value for Level 6 was 78.4% which is similar compared to Medway. The value for Level 7 / Level 8 was 70% which is worse compared to Medway. The value for Other professional qualification was 74.4% which is similar compared to Medway."/>
          <p:cNvPicPr>
            <a:picLocks noGrp="1"/>
          </p:cNvPicPr>
          <p:nvPr>
            <p:ph sz="quarter" idx="15" hasCustomPrompt="1"/>
          </p:nvPr>
        </p:nvPicPr>
        <p:blipFill>
          <a:blip cstate="print" r:embed="rId2"/>
          <a:stretch>
            <a:fillRect/>
          </a:stretch>
        </p:blipFill>
        <p:spPr>
          <a:xfrm>
            <a:off x="268710" y="2204864"/>
            <a:ext cx="5174396" cy="4536500"/>
          </a:xfrm>
          <a:prstGeom prst="rect">
            <a:avLst/>
          </a:prstGeom>
        </p:spPr>
      </p:pic>
      <p:pic>
        <p:nvPicPr>
          <p:cNvPr id="7" name="employment" descr="The bar plot shows the proportion by economic activity group compared to the Medway value (%). The value for Employed was 78.6% which is similar compared to Medway. The value for Economic inactivity was 78.5% which is similar compared to Medway. The value for Unemployed was 64.3% which is worse compared to Medway."/>
          <p:cNvPicPr>
            <a:picLocks noGrp="1"/>
          </p:cNvPicPr>
          <p:nvPr>
            <p:ph sz="quarter" idx="14" hasCustomPrompt="1"/>
          </p:nvPr>
        </p:nvPicPr>
        <p:blipFill>
          <a:blip cstate="print" r:embed="rId3"/>
          <a:stretch>
            <a:fillRect/>
          </a:stretch>
        </p:blipFill>
        <p:spPr>
          <a:xfrm>
            <a:off x="5879978" y="1484784"/>
            <a:ext cx="6022238" cy="2425481"/>
          </a:xfrm>
          <a:prstGeom prst="rect">
            <a:avLst/>
          </a:prstGeom>
        </p:spPr>
      </p:pic>
      <p:pic>
        <p:nvPicPr>
          <p:cNvPr id="8" name="housing" descr="The bar plot shows the proportion by housing tenure compared to the Medway value (%). The value for Own outright was 84.6% which is better compared to Medway. The value for Own with a mortgage was 81.7% which is similar compared to Medway. The value for Part own and part rent (shared ownership) was 64.8% which is similar compared to Medway. The value for Rent (with or without housing benefit) was 67.2% which is worse compared to Medway. The value for Live here rent free was 71.9% which is similar compared to Medway."/>
          <p:cNvPicPr>
            <a:picLocks noGrp="1"/>
          </p:cNvPicPr>
          <p:nvPr>
            <p:ph sz="quarter" idx="22" hasCustomPrompt="1"/>
          </p:nvPr>
        </p:nvPicPr>
        <p:blipFill>
          <a:blip cstate="print" r:embed="rId4"/>
          <a:stretch>
            <a:fillRect/>
          </a:stretch>
        </p:blipFill>
        <p:spPr>
          <a:xfrm>
            <a:off x="5879978" y="4083162"/>
            <a:ext cx="6037562" cy="265820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Summary: Registered with a dentist</a:t>
            </a:r>
          </a:p>
        </p:txBody>
      </p:sp>
      <p:sp>
        <p:nvSpPr>
          <p:cNvPr id="3" name="Slide Number"/>
          <p:cNvSpPr>
            <a:spLocks noGrp="1"/>
          </p:cNvSpPr>
          <p:nvPr>
            <p:ph type="sldNum" sz="quarter" idx="12"/>
          </p:nvPr>
        </p:nvSpPr>
        <p:spPr>
          <a:xfrm>
            <a:off x="15304" y="34131"/>
            <a:ext cx="1440000" cy="365125"/>
          </a:xfrm>
        </p:spPr>
        <p:txBody>
          <a:bodyPr/>
          <a:lstStyle/>
          <a:p>
            <a:r>
              <a:rPr/>
              <a:t>16</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pPr/>
            <a:r>
              <a:rPr/>
              <a:t>The weighted survey results estimate that 77.8% of Medway adults report being registered with a dentist.</a:t>
            </a:r>
          </a:p>
          <a:p>
            <a:pPr/>
            <a:r>
              <a:rPr/>
              <a:t/>
            </a:r>
          </a:p>
          <a:p>
            <a:pPr/>
            <a:r>
              <a:rPr/>
              <a:t>Certain groups in Medway are less likely to be registered with a dentist. These groups include:</a:t>
            </a:r>
          </a:p>
          <a:p>
            <a:pPr lvl="1"/>
            <a:r>
              <a:rPr/>
              <a:t>Adults in Medway Central PCN</a:t>
            </a:r>
          </a:p>
          <a:p>
            <a:pPr lvl="1"/>
            <a:r>
              <a:rPr/>
              <a:t>Adults in wards Luton, Chatham Central &amp; Brompton, Gillingham North, Gillingham South, and Hoo St Werburgh &amp; High Halstow</a:t>
            </a:r>
          </a:p>
          <a:p>
            <a:pPr lvl="1"/>
            <a:r>
              <a:rPr/>
              <a:t>Males</a:t>
            </a:r>
          </a:p>
          <a:p>
            <a:pPr lvl="1"/>
            <a:r>
              <a:rPr/>
              <a:t>Adults aged 25 to 34 years old</a:t>
            </a:r>
          </a:p>
          <a:p>
            <a:pPr lvl="1"/>
            <a:r>
              <a:rPr/>
              <a:t>Adults from minority ethnic backgrounds</a:t>
            </a:r>
          </a:p>
          <a:p>
            <a:pPr lvl="1"/>
            <a:r>
              <a:rPr/>
              <a:t>Adults living in areas of high deprivation (quintile 1)</a:t>
            </a:r>
          </a:p>
          <a:p>
            <a:pPr lvl="1"/>
            <a:r>
              <a:rPr/>
              <a:t>Adults whose highest qualification achieved is level 7 or 8</a:t>
            </a:r>
          </a:p>
          <a:p>
            <a:pPr lvl="1"/>
            <a:r>
              <a:rPr/>
              <a:t>Unemployed adults</a:t>
            </a:r>
          </a:p>
          <a:p>
            <a:pPr lvl="1"/>
            <a:r>
              <a:rPr/>
              <a:t>Adults who rent (with or without housing benefit).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914400" y="1940445"/>
            <a:ext cx="10363200" cy="999841"/>
          </a:xfrm>
        </p:spPr>
        <p:txBody>
          <a:bodyPr/>
          <a:lstStyle/>
          <a:p>
            <a:r>
              <a:rPr/>
              <a:t>Teeth or mouth pain</a:t>
            </a:r>
          </a:p>
        </p:txBody>
      </p:sp>
      <p:sp>
        <p:nvSpPr>
          <p:cNvPr id="3" name="Slide Number"/>
          <p:cNvSpPr>
            <a:spLocks noGrp="1"/>
          </p:cNvSpPr>
          <p:nvPr>
            <p:ph type="sldNum" sz="quarter" idx="12"/>
          </p:nvPr>
        </p:nvSpPr>
        <p:spPr>
          <a:xfrm>
            <a:off x="10433" y="-252920"/>
            <a:ext cx="1440000" cy="365125"/>
          </a:xfrm>
        </p:spPr>
        <p:txBody>
          <a:bodyPr/>
          <a:lstStyle/>
          <a:p>
            <a:r>
              <a:rPr/>
              <a:t>17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Teeth or mouth pain</a:t>
            </a:r>
          </a:p>
        </p:txBody>
      </p:sp>
      <p:sp>
        <p:nvSpPr>
          <p:cNvPr id="3" name="Slide Number"/>
          <p:cNvSpPr>
            <a:spLocks noGrp="1"/>
          </p:cNvSpPr>
          <p:nvPr>
            <p:ph type="sldNum" sz="quarter" idx="12"/>
          </p:nvPr>
        </p:nvSpPr>
        <p:spPr>
          <a:xfrm>
            <a:off x="15304" y="34131"/>
            <a:ext cx="1440000" cy="365125"/>
          </a:xfrm>
        </p:spPr>
        <p:txBody>
          <a:bodyPr/>
          <a:lstStyle/>
          <a:p>
            <a:r>
              <a:rPr/>
              <a:t>18</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pic>
        <p:nvPicPr>
          <p:cNvPr id="5" name="Plot 1" descr="The bar plot shows the Medway Health and Wellbeing Survey results. In the category 'Yes', the unweighted survey value was 12.9% and the weighted survey value was 12.8%. In the category 'No', the unweighted survey value was 87.1% and the weighted survey value was 87.2%."/>
          <p:cNvPicPr>
            <a:picLocks noGrp="1"/>
          </p:cNvPicPr>
          <p:nvPr>
            <p:ph sz="quarter" idx="14"/>
          </p:nvPr>
        </p:nvPicPr>
        <p:blipFill>
          <a:blip cstate="print" r:embed="rId2"/>
          <a:stretch>
            <a:fillRect/>
          </a:stretch>
        </p:blipFill>
        <p:spPr>
          <a:xfrm>
            <a:off x="274458" y="1271741"/>
            <a:ext cx="7045678" cy="4101476"/>
          </a:xfrm>
          <a:prstGeom prst="rect">
            <a:avLst/>
          </a:prstGeom>
        </p:spPr>
      </p:pic>
      <p:sp>
        <p:nvSpPr>
          <p:cNvPr id="6" name="Text 1"/>
          <p:cNvSpPr>
            <a:spLocks noGrp="1"/>
          </p:cNvSpPr>
          <p:nvPr>
            <p:ph sz="quarter" idx="15"/>
          </p:nvPr>
        </p:nvSpPr>
        <p:spPr>
          <a:xfrm>
            <a:off x="7680176" y="1271740"/>
            <a:ext cx="4237367" cy="4821556"/>
          </a:xfrm>
        </p:spPr>
        <p:txBody>
          <a:bodyPr/>
          <a:lstStyle/>
          <a:p>
            <a:pPr/>
            <a:r>
              <a:rPr/>
              <a:t>Plot description</a:t>
            </a:r>
          </a:p>
          <a:p>
            <a:pPr lvl="1"/>
            <a:r>
              <a:rPr/>
              <a:t>National Medway estimate not available for comparison for this indicator.</a:t>
            </a:r>
          </a:p>
          <a:p>
            <a:pPr lvl="1"/>
            <a:r>
              <a:rPr/>
              <a:t>The weighted survey results estimate that 12.8% of Medway adults experience teeth or mouth pain or other problems which affects eating, sleeping or work.</a:t>
            </a:r>
          </a:p>
          <a:p>
            <a:pPr lvl="1"/>
            <a:r>
              <a:rPr/>
              <a:t>88 out of 3,594 survey respondents did not answer this question.</a:t>
            </a:r>
          </a:p>
        </p:txBody>
      </p:sp>
      <p:sp>
        <p:nvSpPr>
          <p:cNvPr id="7" name="Question"/>
          <p:cNvSpPr>
            <a:spLocks noGrp="1"/>
          </p:cNvSpPr>
          <p:nvPr>
            <p:ph type="body" sz="quarter" idx="21"/>
          </p:nvPr>
        </p:nvSpPr>
        <p:spPr>
          <a:xfrm>
            <a:off x="274639" y="5586259"/>
            <a:ext cx="7045498" cy="1049342"/>
          </a:xfrm>
        </p:spPr>
        <p:txBody>
          <a:bodyPr/>
          <a:lstStyle/>
          <a:p>
            <a:pPr/>
            <a:r>
              <a:rPr cap="none" sz="1000" i="0" b="1" u="none">
                <a:solidFill>
                  <a:srgbClr val="595959">
                    <a:alpha val="100000"/>
                  </a:srgbClr>
                </a:solidFill>
                <a:latin typeface="Arial"/>
                <a:cs typeface="Arial"/>
                <a:ea typeface="Arial"/>
                <a:sym typeface="Arial"/>
              </a:rPr>
              <a:t>Survey question: </a:t>
            </a:r>
            <a:r>
              <a:t> </a:t>
            </a:r>
            <a:r>
              <a:rPr cap="none" sz="1000" i="0" b="0" u="none">
                <a:solidFill>
                  <a:srgbClr val="595959">
                    <a:alpha val="100000"/>
                  </a:srgbClr>
                </a:solidFill>
                <a:latin typeface="Arial"/>
                <a:cs typeface="Arial"/>
                <a:ea typeface="Arial"/>
                <a:sym typeface="Arial"/>
              </a:rPr>
              <a:t>In the last 12 months, did you experience pain or other problem with your teeth/mouth which affected eating, sleeping or work?</a:t>
            </a:r>
          </a:p>
          <a:p>
            <a:pPr/>
            <a:r>
              <a:rPr cap="none" sz="1000" i="0" b="1" u="none">
                <a:solidFill>
                  <a:srgbClr val="595959">
                    <a:alpha val="100000"/>
                  </a:srgbClr>
                </a:solidFill>
                <a:latin typeface="Arial"/>
                <a:cs typeface="Arial"/>
                <a:ea typeface="Arial"/>
                <a:sym typeface="Arial"/>
              </a:rPr>
              <a:t>Possible answers:</a:t>
            </a:r>
            <a:r>
              <a:t> </a:t>
            </a:r>
            <a:r>
              <a:rPr cap="none" sz="1000" i="0" b="0" u="none">
                <a:solidFill>
                  <a:srgbClr val="595959">
                    <a:alpha val="100000"/>
                  </a:srgbClr>
                </a:solidFill>
                <a:latin typeface="Arial"/>
                <a:cs typeface="Arial"/>
                <a:ea typeface="Arial"/>
                <a:sym typeface="Arial"/>
              </a:rPr>
              <a:t>Yes, No, Don't know/don't want to say.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Teeth or mouth pain by PCN</a:t>
            </a:r>
          </a:p>
        </p:txBody>
      </p:sp>
      <p:sp>
        <p:nvSpPr>
          <p:cNvPr id="3" name="Slide Number"/>
          <p:cNvSpPr>
            <a:spLocks noGrp="1"/>
          </p:cNvSpPr>
          <p:nvPr>
            <p:ph type="sldNum" sz="quarter" idx="12"/>
          </p:nvPr>
        </p:nvSpPr>
        <p:spPr>
          <a:xfrm>
            <a:off x="15304" y="34131"/>
            <a:ext cx="1440000" cy="365125"/>
          </a:xfrm>
        </p:spPr>
        <p:txBody>
          <a:bodyPr/>
          <a:lstStyle/>
          <a:p>
            <a:r>
              <a:rPr/>
              <a:t>19</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pic>
        <p:nvPicPr>
          <p:cNvPr id="5" name="plot" descr="The bar plot shows the proportion by pcn compared to the Medway value (12.8%). The value for Medway Rainham was 7.4% which is better compared to Medway. The value for Rochester was 8.2% which is better compared to Medway. The value for Medway Central was 11.6% which is similar compared to Medway. The value for Medway Peninsula was 13.9% which is similar compared to Medway. The value for Strood was 14.5% which is similar compared to Medway. The value for Medway South was 15.8% which is similar compared to Medway. The value for ! MPA was 16.2% which is similar compared to Medway. The value for Gillingham South was 17.1% which is similar compared to Medway. Only the Medway part of MPA PCN catchment area is represented."/>
          <p:cNvPicPr>
            <a:picLocks noGrp="1"/>
          </p:cNvPicPr>
          <p:nvPr>
            <p:ph sz="quarter" idx="15"/>
          </p:nvPr>
        </p:nvPicPr>
        <p:blipFill>
          <a:blip cstate="print" r:embed="rId2"/>
          <a:stretch>
            <a:fillRect/>
          </a:stretch>
        </p:blipFill>
        <p:spPr>
          <a:xfrm>
            <a:off x="274458" y="1305981"/>
            <a:ext cx="5378389" cy="4211251"/>
          </a:xfrm>
          <a:prstGeom prst="rect">
            <a:avLst/>
          </a:prstGeom>
        </p:spPr>
      </p:pic>
      <p:pic>
        <p:nvPicPr>
          <p:cNvPr id="6" name="map" descr="A thematic map showing the proportion of Medway adults experiencing teeth or mouth pain by PCN."/>
          <p:cNvPicPr>
            <a:picLocks noGrp="1"/>
          </p:cNvPicPr>
          <p:nvPr>
            <p:ph sz="quarter" idx="14"/>
          </p:nvPr>
        </p:nvPicPr>
        <p:blipFill>
          <a:blip cstate="print" r:embed="rId3"/>
          <a:stretch>
            <a:fillRect/>
          </a:stretch>
        </p:blipFill>
        <p:spPr>
          <a:xfrm>
            <a:off x="5879977" y="1305982"/>
            <a:ext cx="6037565" cy="4192634"/>
          </a:xfrm>
          <a:prstGeom prst="rect">
            <a:avLst/>
          </a:prstGeom>
        </p:spPr>
      </p:pic>
      <p:sp>
        <p:nvSpPr>
          <p:cNvPr id="7" name="Question"/>
          <p:cNvSpPr>
            <a:spLocks noGrp="1"/>
          </p:cNvSpPr>
          <p:nvPr>
            <p:ph type="body" sz="quarter" idx="21"/>
          </p:nvPr>
        </p:nvSpPr>
        <p:spPr>
          <a:xfrm>
            <a:off x="274458" y="5661248"/>
            <a:ext cx="7909774" cy="1049342"/>
          </a:xfrm>
        </p:spPr>
        <p:txBody>
          <a:bodyPr/>
          <a:lstStyle/>
          <a:p>
            <a:pPr/>
            <a:r>
              <a:rPr cap="none" sz="1000" i="0" b="1" u="none">
                <a:solidFill>
                  <a:srgbClr val="595959">
                    <a:alpha val="100000"/>
                  </a:srgbClr>
                </a:solidFill>
                <a:latin typeface="Arial"/>
                <a:cs typeface="Arial"/>
                <a:ea typeface="Arial"/>
                <a:sym typeface="Arial"/>
              </a:rPr>
              <a:t>Survey question: </a:t>
            </a:r>
            <a:r>
              <a:t> </a:t>
            </a:r>
            <a:r>
              <a:rPr cap="none" sz="1000" i="0" b="0" u="none">
                <a:solidFill>
                  <a:srgbClr val="595959">
                    <a:alpha val="100000"/>
                  </a:srgbClr>
                </a:solidFill>
                <a:latin typeface="Arial"/>
                <a:cs typeface="Arial"/>
                <a:ea typeface="Arial"/>
                <a:sym typeface="Arial"/>
              </a:rPr>
              <a:t>In the last 12 months, did you experience pain or other problem with your teeth/mouth which affected eating, sleeping or work?</a:t>
            </a:r>
          </a:p>
          <a:p>
            <a:pPr/>
            <a:r>
              <a:rPr cap="none" sz="1000" i="0" b="1" u="none">
                <a:solidFill>
                  <a:srgbClr val="595959">
                    <a:alpha val="100000"/>
                  </a:srgbClr>
                </a:solidFill>
                <a:latin typeface="Arial"/>
                <a:cs typeface="Arial"/>
                <a:ea typeface="Arial"/>
                <a:sym typeface="Arial"/>
              </a:rPr>
              <a:t>Possible answers:</a:t>
            </a:r>
            <a:r>
              <a:t> </a:t>
            </a:r>
            <a:r>
              <a:rPr cap="none" sz="1000" i="0" b="0" u="none">
                <a:solidFill>
                  <a:srgbClr val="595959">
                    <a:alpha val="100000"/>
                  </a:srgbClr>
                </a:solidFill>
                <a:latin typeface="Arial"/>
                <a:cs typeface="Arial"/>
                <a:ea typeface="Arial"/>
                <a:sym typeface="Arial"/>
              </a:rPr>
              <a:t>Yes, No, Don't know/don't want to say.</a:t>
            </a:r>
          </a:p>
          <a:p>
            <a:pPr/>
            <a:r>
              <a:rPr cap="none" sz="1000" i="0" b="1" u="none">
                <a:solidFill>
                  <a:srgbClr val="595959">
                    <a:alpha val="100000"/>
                  </a:srgbClr>
                </a:solidFill>
                <a:latin typeface="Arial"/>
                <a:cs typeface="Arial"/>
                <a:ea typeface="Arial"/>
                <a:sym typeface="Arial"/>
              </a:rPr>
              <a:t>Category selected:</a:t>
            </a:r>
            <a:r>
              <a:t> </a:t>
            </a:r>
            <a:r>
              <a:rPr cap="none" sz="1000" i="0" b="0" u="none">
                <a:solidFill>
                  <a:srgbClr val="595959">
                    <a:alpha val="100000"/>
                  </a:srgbClr>
                </a:solidFill>
                <a:latin typeface="Arial"/>
                <a:cs typeface="Arial"/>
                <a:ea typeface="Arial"/>
                <a:sym typeface="Arial"/>
              </a:rPr>
              <a:t>Yes.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Contact details</a:t>
            </a:r>
          </a:p>
        </p:txBody>
      </p:sp>
      <p:sp>
        <p:nvSpPr>
          <p:cNvPr id="3" name="Slide Number"/>
          <p:cNvSpPr>
            <a:spLocks noGrp="1"/>
          </p:cNvSpPr>
          <p:nvPr>
            <p:ph type="sldNum" sz="quarter" idx="12"/>
          </p:nvPr>
        </p:nvSpPr>
        <p:spPr>
          <a:xfrm>
            <a:off x="15304" y="34131"/>
            <a:ext cx="1440000" cy="365125"/>
          </a:xfrm>
        </p:spPr>
        <p:txBody>
          <a:bodyPr/>
          <a:lstStyle/>
          <a:p>
            <a:r>
              <a:rPr/>
              <a:t>2</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r>
              <a:rPr/>
              <a:t>If you have any questions or would like further information about the Medway Health and Wellbeing Survey, please contact:
Dr Natalie Goldring
Senior Public Health Intelligence Manager
Public Health
Medway Council
natalie.goldring@medway.gov.uk
01634 337271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Teeth or mouth pain by ward</a:t>
            </a:r>
          </a:p>
        </p:txBody>
      </p:sp>
      <p:sp>
        <p:nvSpPr>
          <p:cNvPr id="3" name="Slide Number"/>
          <p:cNvSpPr>
            <a:spLocks noGrp="1"/>
          </p:cNvSpPr>
          <p:nvPr>
            <p:ph type="sldNum" sz="quarter" idx="12"/>
          </p:nvPr>
        </p:nvSpPr>
        <p:spPr>
          <a:xfrm>
            <a:off x="15304" y="34131"/>
            <a:ext cx="1440000" cy="365125"/>
          </a:xfrm>
        </p:spPr>
        <p:txBody>
          <a:bodyPr/>
          <a:lstStyle/>
          <a:p>
            <a:r>
              <a:rPr/>
              <a:t>20</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pic>
        <p:nvPicPr>
          <p:cNvPr id="5" name="plot" descr="The bar plot shows the proportion by ward compared to the Medway value (%). The value for Rainham South West was 5.8% which is better compared to Medway. The value for Hempstead and Wigmore was 8.1% which is better compared to Medway. The value for Rochester East and Warren Wood was 8.3% which is better compared to Medway. The value for Luton was 8.8% which is better compared to Medway. The value for Rainham South East was 8.9% which is better compared to Medway. The value for Twydall was 9.5% which is similar compared to Medway. The value for Rainham North was 10.2% which is similar compared to Medway. The value for Princes Park was 10.4% which is similar compared to Medway. The value for Rochester West and Borstal was 10.6% which is similar compared to Medway. The value for St Mary''s Island was 10.6% which is similar compared to Medway. The value for Strood North and Frindsbury was 11.6% which is similar compared to Medway. The value for Chatham Central and Brompton was 13.3% which is similar compared to Medway. The value for Fort Pitt was 13.3% which is similar compared to Medway. The value for Fort Horsted was 14% which is similar compared to Medway. The value for Hoo St Werburgh and High Halstow was 14.3% which is similar compared to Medway. The value for All Saints was 14.8% which is similar compared to Medway. The value for Cuxton, Halling and Riverside was 15.3% which is similar compared to Medway. The value for Strood West was 15.3% which is similar compared to Medway. The value for Gillingham South was 17.4% which is worse compared to Medway. The value for Strood Rural was 17.8% which is worse compared to Medway. The value for Lordswood and Walderslade was 18.9% which is worse compared to Medway. The value for Gillingham North was 20.9% which is worse compared to Medway. The value for Watling was 21.4% which is worse compared to Medway. The value for Wayfield and Weeds Wood was 21.8% which is worse compared to Medway."/>
          <p:cNvPicPr>
            <a:picLocks noGrp="1"/>
          </p:cNvPicPr>
          <p:nvPr>
            <p:ph sz="quarter" idx="15"/>
          </p:nvPr>
        </p:nvPicPr>
        <p:blipFill>
          <a:blip cstate="print" r:embed="rId2"/>
          <a:stretch>
            <a:fillRect/>
          </a:stretch>
        </p:blipFill>
        <p:spPr>
          <a:xfrm>
            <a:off x="274458" y="1305981"/>
            <a:ext cx="5378389" cy="4897969"/>
          </a:xfrm>
          <a:prstGeom prst="rect">
            <a:avLst/>
          </a:prstGeom>
        </p:spPr>
      </p:pic>
      <p:pic>
        <p:nvPicPr>
          <p:cNvPr id="6" name="map" descr="A thematic map showing the proportion Medway adults experiencing teeth or mouth pain by ward."/>
          <p:cNvPicPr>
            <a:picLocks noGrp="1"/>
          </p:cNvPicPr>
          <p:nvPr>
            <p:ph sz="quarter" idx="14"/>
          </p:nvPr>
        </p:nvPicPr>
        <p:blipFill>
          <a:blip cstate="print" r:embed="rId3"/>
          <a:stretch>
            <a:fillRect/>
          </a:stretch>
        </p:blipFill>
        <p:spPr>
          <a:xfrm>
            <a:off x="5879977" y="1305982"/>
            <a:ext cx="6037565" cy="4211250"/>
          </a:xfrm>
          <a:prstGeom prst="rect">
            <a:avLst/>
          </a:prstGeom>
        </p:spPr>
      </p:pic>
      <p:sp>
        <p:nvSpPr>
          <p:cNvPr id="7" name="Statement"/>
          <p:cNvSpPr>
            <a:spLocks noGrp="1"/>
          </p:cNvSpPr>
          <p:nvPr>
            <p:ph type="body" sz="quarter" idx="22"/>
          </p:nvPr>
        </p:nvSpPr>
        <p:spPr>
          <a:xfrm>
            <a:off x="274458" y="6299198"/>
            <a:ext cx="5378389" cy="350645"/>
          </a:xfrm>
        </p:spPr>
        <p:txBody>
          <a:bodyPr/>
          <a:lstStyle/>
          <a:p>
            <a:pPr/>
            <a:r>
              <a:rPr cap="none" sz="1000" i="0" b="0" u="none">
                <a:solidFill>
                  <a:srgbClr val="595959">
                    <a:alpha val="100000"/>
                  </a:srgbClr>
                </a:solidFill>
                <a:latin typeface="Arial"/>
                <a:cs typeface="Arial"/>
                <a:ea typeface="Arial"/>
                <a:sym typeface="Arial"/>
              </a:rPr>
              <a:t>Estimates are calculated using Bayesian methods. These do not take into
account survey weighting but will be updated in the future to do so.</a:t>
            </a:r>
          </a:p>
        </p:txBody>
      </p:sp>
      <p:sp>
        <p:nvSpPr>
          <p:cNvPr id="8" name="Question"/>
          <p:cNvSpPr>
            <a:spLocks noGrp="1"/>
          </p:cNvSpPr>
          <p:nvPr>
            <p:ph type="body" sz="quarter" idx="21"/>
          </p:nvPr>
        </p:nvSpPr>
        <p:spPr>
          <a:xfrm>
            <a:off x="5879977" y="5733256"/>
            <a:ext cx="5378389" cy="916586"/>
          </a:xfrm>
        </p:spPr>
        <p:txBody>
          <a:bodyPr/>
          <a:lstStyle/>
          <a:p>
            <a:pPr/>
            <a:r>
              <a:rPr cap="none" sz="1000" i="0" b="1" u="none">
                <a:solidFill>
                  <a:srgbClr val="595959">
                    <a:alpha val="100000"/>
                  </a:srgbClr>
                </a:solidFill>
                <a:latin typeface="Arial"/>
                <a:cs typeface="Arial"/>
                <a:ea typeface="Arial"/>
                <a:sym typeface="Arial"/>
              </a:rPr>
              <a:t>Survey question: </a:t>
            </a:r>
            <a:r>
              <a:t> </a:t>
            </a:r>
            <a:r>
              <a:rPr cap="none" sz="1000" i="0" b="0" u="none">
                <a:solidFill>
                  <a:srgbClr val="595959">
                    <a:alpha val="100000"/>
                  </a:srgbClr>
                </a:solidFill>
                <a:latin typeface="Arial"/>
                <a:cs typeface="Arial"/>
                <a:ea typeface="Arial"/>
                <a:sym typeface="Arial"/>
              </a:rPr>
              <a:t>In the last 12 months, did you experience pain or other problem with your teeth/mouth which affected eating, sleeping or work?</a:t>
            </a:r>
          </a:p>
          <a:p>
            <a:pPr/>
            <a:r>
              <a:rPr cap="none" sz="1000" i="0" b="1" u="none">
                <a:solidFill>
                  <a:srgbClr val="595959">
                    <a:alpha val="100000"/>
                  </a:srgbClr>
                </a:solidFill>
                <a:latin typeface="Arial"/>
                <a:cs typeface="Arial"/>
                <a:ea typeface="Arial"/>
                <a:sym typeface="Arial"/>
              </a:rPr>
              <a:t>Category selected: </a:t>
            </a:r>
            <a:r>
              <a:t> </a:t>
            </a:r>
            <a:r>
              <a:rPr cap="none" sz="1000" i="0" b="0" u="none">
                <a:solidFill>
                  <a:srgbClr val="595959">
                    <a:alpha val="100000"/>
                  </a:srgbClr>
                </a:solidFill>
                <a:latin typeface="Arial"/>
                <a:cs typeface="Arial"/>
                <a:ea typeface="Arial"/>
                <a:sym typeface="Arial"/>
              </a:rPr>
              <a:t>Yes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006118" cy="652933"/>
          </a:xfrm>
        </p:spPr>
        <p:txBody>
          <a:bodyPr/>
          <a:lstStyle/>
          <a:p>
            <a:r>
              <a:rPr/>
              <a:t>Teeth or mouth pain by inequalities</a:t>
            </a:r>
          </a:p>
        </p:txBody>
      </p:sp>
      <p:sp>
        <p:nvSpPr>
          <p:cNvPr id="3" name="Slide Number"/>
          <p:cNvSpPr>
            <a:spLocks noGrp="1"/>
          </p:cNvSpPr>
          <p:nvPr>
            <p:ph type="sldNum" sz="quarter" idx="12"/>
          </p:nvPr>
        </p:nvSpPr>
        <p:spPr>
          <a:xfrm>
            <a:off x="15304" y="34131"/>
            <a:ext cx="1440000" cy="365125"/>
          </a:xfrm>
        </p:spPr>
        <p:txBody>
          <a:bodyPr/>
          <a:lstStyle/>
          <a:p>
            <a:r>
              <a:rPr/>
              <a:t>21</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Text"/>
          <p:cNvSpPr>
            <a:spLocks noGrp="1"/>
          </p:cNvSpPr>
          <p:nvPr>
            <p:ph sz="quarter" idx="23" hasCustomPrompt="1"/>
          </p:nvPr>
        </p:nvSpPr>
        <p:spPr>
          <a:xfrm>
            <a:off x="274458" y="1052736"/>
            <a:ext cx="11627758" cy="298300"/>
          </a:xfrm>
        </p:spPr>
        <p:txBody>
          <a:bodyPr/>
          <a:lstStyle/>
          <a:p>
            <a:r>
              <a:rPr/>
              <a:t>Estimated proportion of Medway adults experiencing teeth or mouth pain by inequalities</a:t>
            </a:r>
          </a:p>
        </p:txBody>
      </p:sp>
      <p:pic>
        <p:nvPicPr>
          <p:cNvPr id="6" name="gender" descr="The bar plot shows the proportion by gender compared to the Medway value (%). The value for Female was 14.3% which is similar compared to Medway. The value for Male was 11.2% which is similar compared to Medway."/>
          <p:cNvPicPr>
            <a:picLocks noGrp="1"/>
          </p:cNvPicPr>
          <p:nvPr>
            <p:ph sz="quarter" idx="15" hasCustomPrompt="1"/>
          </p:nvPr>
        </p:nvPicPr>
        <p:blipFill>
          <a:blip cstate="print" r:embed="rId2"/>
          <a:stretch>
            <a:fillRect/>
          </a:stretch>
        </p:blipFill>
        <p:spPr>
          <a:xfrm>
            <a:off x="274458" y="2038756"/>
            <a:ext cx="5442491" cy="1606268"/>
          </a:xfrm>
          <a:prstGeom prst="rect">
            <a:avLst/>
          </a:prstGeom>
        </p:spPr>
      </p:pic>
      <p:pic>
        <p:nvPicPr>
          <p:cNvPr id="7" name="age" descr="The bar plot shows the proportion by age group compared to the Medway value (%). The value for 18-24 was 12% which is similar compared to Medway. The value for 25-34 was 10.8% which is similar compared to Medway. The value for 35-44 was 13.1% which is similar compared to Medway. The value for 45-54 was 12.6% which is similar compared to Medway. The value for 55-64 was 15.8% which is similar compared to Medway. The value for 65-74 was 11.6% which is similar compared to Medway. The value for 75-84 was 10.5% which is similar compared to Medway. The value for 85+ was suppressed which is not compared to Medway."/>
          <p:cNvPicPr>
            <a:picLocks noGrp="1"/>
          </p:cNvPicPr>
          <p:nvPr>
            <p:ph sz="quarter" idx="21" hasCustomPrompt="1"/>
          </p:nvPr>
        </p:nvPicPr>
        <p:blipFill>
          <a:blip cstate="print" r:embed="rId3"/>
          <a:stretch>
            <a:fillRect/>
          </a:stretch>
        </p:blipFill>
        <p:spPr>
          <a:xfrm>
            <a:off x="274458" y="3789040"/>
            <a:ext cx="5461500" cy="3034827"/>
          </a:xfrm>
          <a:prstGeom prst="rect">
            <a:avLst/>
          </a:prstGeom>
        </p:spPr>
      </p:pic>
      <p:pic>
        <p:nvPicPr>
          <p:cNvPr id="8" name="ethnicity" descr="The bar plot shows the proportion by ethnic group compared to the Medway value (%). The value for White British/Irish was 13.3% which is similar compared to Medway. The value for Ethnic minorities was 10.3% which is similar compared to Medway."/>
          <p:cNvPicPr>
            <a:picLocks noGrp="1"/>
          </p:cNvPicPr>
          <p:nvPr>
            <p:ph sz="quarter" idx="14" hasCustomPrompt="1"/>
          </p:nvPr>
        </p:nvPicPr>
        <p:blipFill>
          <a:blip cstate="print" r:embed="rId4"/>
          <a:stretch>
            <a:fillRect/>
          </a:stretch>
        </p:blipFill>
        <p:spPr>
          <a:xfrm>
            <a:off x="5879978" y="1495223"/>
            <a:ext cx="6022238" cy="2365998"/>
          </a:xfrm>
          <a:prstGeom prst="rect">
            <a:avLst/>
          </a:prstGeom>
        </p:spPr>
      </p:pic>
      <p:pic>
        <p:nvPicPr>
          <p:cNvPr id="9" name="deprivation" descr="The bar plot shows the proportion by local deprivation quintile compared to the Medway value (%). The value for 1 was 16% which is similar compared to Medway. The value for 2 was 13.5% which is similar compared to Medway. The value for 3 was 13.1% which is similar compared to Medway. The value for 4 was 10.6% which is similar compared to Medway. The value for 5 was 10.7% which is similar compared to Medway."/>
          <p:cNvPicPr>
            <a:picLocks noGrp="1"/>
          </p:cNvPicPr>
          <p:nvPr>
            <p:ph sz="quarter" idx="22" hasCustomPrompt="1"/>
          </p:nvPr>
        </p:nvPicPr>
        <p:blipFill>
          <a:blip cstate="print" r:embed="rId5"/>
          <a:stretch>
            <a:fillRect/>
          </a:stretch>
        </p:blipFill>
        <p:spPr>
          <a:xfrm>
            <a:off x="5879978" y="4005235"/>
            <a:ext cx="6037562" cy="2818634"/>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006117" cy="652933"/>
          </a:xfrm>
        </p:spPr>
        <p:txBody>
          <a:bodyPr/>
          <a:lstStyle/>
          <a:p>
            <a:r>
              <a:rPr/>
              <a:t>Teeth or mouth pain by wider determinants</a:t>
            </a:r>
          </a:p>
        </p:txBody>
      </p:sp>
      <p:sp>
        <p:nvSpPr>
          <p:cNvPr id="3" name="Slide Number"/>
          <p:cNvSpPr>
            <a:spLocks noGrp="1"/>
          </p:cNvSpPr>
          <p:nvPr>
            <p:ph type="sldNum" sz="quarter" idx="12"/>
          </p:nvPr>
        </p:nvSpPr>
        <p:spPr>
          <a:xfrm>
            <a:off x="15304" y="34131"/>
            <a:ext cx="1440000" cy="365125"/>
          </a:xfrm>
        </p:spPr>
        <p:txBody>
          <a:bodyPr/>
          <a:lstStyle/>
          <a:p>
            <a:r>
              <a:rPr/>
              <a:t>22</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Text"/>
          <p:cNvSpPr>
            <a:spLocks noGrp="1"/>
          </p:cNvSpPr>
          <p:nvPr>
            <p:ph sz="quarter" idx="23" hasCustomPrompt="1"/>
          </p:nvPr>
        </p:nvSpPr>
        <p:spPr>
          <a:xfrm>
            <a:off x="274458" y="1052736"/>
            <a:ext cx="11627758" cy="298300"/>
          </a:xfrm>
        </p:spPr>
        <p:txBody>
          <a:bodyPr/>
          <a:lstStyle/>
          <a:p>
            <a:r>
              <a:rPr/>
              <a:t>Estimated proportion of Medway adults experiencing teeth or mouth pain by wider determinants</a:t>
            </a:r>
          </a:p>
        </p:txBody>
      </p:sp>
      <p:pic>
        <p:nvPicPr>
          <p:cNvPr id="6" name="qualification" descr="The bar plot shows the proportion by highest qualification level compared to the Medway value (%). The value for Level 1 / Level 2 was 12.8% which is similar compared to Medway. The value for Level 3 was 12.6% which is similar compared to Medway. The value for Level 4 / Level 5 was 10.4% which is similar compared to Medway. The value for Level 6 was 9.4% which is similar compared to Medway. The value for Level 7 / Level 8 was 12.4% which is similar compared to Medway. The value for Other professional qualification was 14.4% which is similar compared to Medway."/>
          <p:cNvPicPr>
            <a:picLocks noGrp="1"/>
          </p:cNvPicPr>
          <p:nvPr>
            <p:ph sz="quarter" idx="15" hasCustomPrompt="1"/>
          </p:nvPr>
        </p:nvPicPr>
        <p:blipFill>
          <a:blip cstate="print" r:embed="rId2"/>
          <a:stretch>
            <a:fillRect/>
          </a:stretch>
        </p:blipFill>
        <p:spPr>
          <a:xfrm>
            <a:off x="268710" y="2204864"/>
            <a:ext cx="5174396" cy="4536500"/>
          </a:xfrm>
          <a:prstGeom prst="rect">
            <a:avLst/>
          </a:prstGeom>
        </p:spPr>
      </p:pic>
      <p:pic>
        <p:nvPicPr>
          <p:cNvPr id="7" name="employment" descr="The bar plot shows the proportion by economic activity group compared to the Medway value (%). The value for Employed was 11.7% which is similar compared to Medway. The value for Economic inactivity was 13.8% which is similar compared to Medway. The value for Unemployed was 19% which is similar compared to Medway."/>
          <p:cNvPicPr>
            <a:picLocks noGrp="1"/>
          </p:cNvPicPr>
          <p:nvPr>
            <p:ph sz="quarter" idx="14" hasCustomPrompt="1"/>
          </p:nvPr>
        </p:nvPicPr>
        <p:blipFill>
          <a:blip cstate="print" r:embed="rId3"/>
          <a:stretch>
            <a:fillRect/>
          </a:stretch>
        </p:blipFill>
        <p:spPr>
          <a:xfrm>
            <a:off x="5879978" y="1484784"/>
            <a:ext cx="6022238" cy="2425481"/>
          </a:xfrm>
          <a:prstGeom prst="rect">
            <a:avLst/>
          </a:prstGeom>
        </p:spPr>
      </p:pic>
      <p:pic>
        <p:nvPicPr>
          <p:cNvPr id="8" name="housing" descr="The bar plot shows the proportion by housing tenure compared to the Medway value (%). The value for Own outright was 13.1% which is similar compared to Medway. The value for Own with a mortgage was 10.8% which is similar compared to Medway. The value for Part own and part rent (shared ownership) was suppressed which is not compared to Medway. The value for Rent (with or without housing benefit) was 13.9% which is similar compared to Medway. The value for Live here rent free was 22.9% which is similar compared to Medway."/>
          <p:cNvPicPr>
            <a:picLocks noGrp="1"/>
          </p:cNvPicPr>
          <p:nvPr>
            <p:ph sz="quarter" idx="22" hasCustomPrompt="1"/>
          </p:nvPr>
        </p:nvPicPr>
        <p:blipFill>
          <a:blip cstate="print" r:embed="rId4"/>
          <a:stretch>
            <a:fillRect/>
          </a:stretch>
        </p:blipFill>
        <p:spPr>
          <a:xfrm>
            <a:off x="5879978" y="4083162"/>
            <a:ext cx="6037562" cy="2658202"/>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Teeth or mouth pain by registered with a dentist</a:t>
            </a:r>
          </a:p>
        </p:txBody>
      </p:sp>
      <p:sp>
        <p:nvSpPr>
          <p:cNvPr id="3" name="Slide Number"/>
          <p:cNvSpPr>
            <a:spLocks noGrp="1"/>
          </p:cNvSpPr>
          <p:nvPr>
            <p:ph type="sldNum" sz="quarter" idx="12"/>
          </p:nvPr>
        </p:nvSpPr>
        <p:spPr>
          <a:xfrm>
            <a:off x="15304" y="34131"/>
            <a:ext cx="1440000" cy="365125"/>
          </a:xfrm>
        </p:spPr>
        <p:txBody>
          <a:bodyPr/>
          <a:lstStyle/>
          <a:p>
            <a:r>
              <a:rPr/>
              <a:t>23</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pic>
        <p:nvPicPr>
          <p:cNvPr id="5" name="plot" descr="The bar plot shows the proportion by registered with a dentist compared to the Medway value (%). The value for Yes was 13.1% which is similar compared to Medway. The value for No was 11.2% which is similar compared to Medway."/>
          <p:cNvPicPr>
            <a:picLocks noGrp="1"/>
          </p:cNvPicPr>
          <p:nvPr>
            <p:ph sz="quarter" idx="15"/>
          </p:nvPr>
        </p:nvPicPr>
        <p:blipFill>
          <a:blip cstate="print" r:embed="rId2"/>
          <a:stretch>
            <a:fillRect/>
          </a:stretch>
        </p:blipFill>
        <p:spPr>
          <a:xfrm>
            <a:off x="274458" y="1305981"/>
            <a:ext cx="5378389" cy="4211251"/>
          </a:xfrm>
          <a:prstGeom prst="rect">
            <a:avLst/>
          </a:prstGeom>
        </p:spPr>
      </p:pic>
      <p:sp>
        <p:nvSpPr>
          <p:cNvPr id="6" name="map"/>
          <p:cNvSpPr>
            <a:spLocks noGrp="1"/>
          </p:cNvSpPr>
          <p:nvPr>
            <p:ph sz="quarter" idx="14"/>
          </p:nvPr>
        </p:nvSpPr>
        <p:spPr>
          <a:xfrm>
            <a:off x="5879977" y="1305982"/>
            <a:ext cx="6037565" cy="4192634"/>
          </a:xfrm>
        </p:spPr>
        <p:txBody>
          <a:bodyPr/>
          <a:lstStyle/>
          <a:p>
            <a:pPr/>
            <a:r>
              <a:rPr/>
              <a:t> </a:t>
            </a:r>
          </a:p>
          <a:p>
            <a:pPr lvl="1"/>
            <a:r>
              <a:rPr/>
              <a:t>The weighted survey results estimate that 13.1% of Medway adults experiencing teeth or mouth pain are registered with a dentist, which is higher than those who are not registered with a dentist (11.2%).</a:t>
            </a:r>
          </a:p>
          <a:p>
            <a:pPr lvl="1"/>
            <a:r>
              <a:rPr/>
              <a:t>However, both estimates are similar to the value for the whole of Medway.</a:t>
            </a:r>
          </a:p>
        </p:txBody>
      </p:sp>
      <p:sp>
        <p:nvSpPr>
          <p:cNvPr id="7" name="Question"/>
          <p:cNvSpPr>
            <a:spLocks noGrp="1"/>
          </p:cNvSpPr>
          <p:nvPr>
            <p:ph type="body" sz="quarter" idx="21"/>
          </p:nvPr>
        </p:nvSpPr>
        <p:spPr>
          <a:xfrm>
            <a:off x="274458" y="5661248"/>
            <a:ext cx="7909774" cy="1049342"/>
          </a:xfrm>
        </p:spPr>
        <p:txBody>
          <a:bodyPr/>
          <a:lstStyle/>
          <a:p>
            <a:pPr/>
            <a:r>
              <a:rPr cap="none" sz="1000" i="0" b="1" u="none">
                <a:solidFill>
                  <a:srgbClr val="595959">
                    <a:alpha val="100000"/>
                  </a:srgbClr>
                </a:solidFill>
                <a:latin typeface="Arial"/>
                <a:cs typeface="Arial"/>
                <a:ea typeface="Arial"/>
                <a:sym typeface="Arial"/>
              </a:rPr>
              <a:t>Survey question: </a:t>
            </a:r>
            <a:r>
              <a:t> </a:t>
            </a:r>
            <a:r>
              <a:rPr cap="none" sz="1000" i="0" b="0" u="none">
                <a:solidFill>
                  <a:srgbClr val="595959">
                    <a:alpha val="100000"/>
                  </a:srgbClr>
                </a:solidFill>
                <a:latin typeface="Arial"/>
                <a:cs typeface="Arial"/>
                <a:ea typeface="Arial"/>
                <a:sym typeface="Arial"/>
              </a:rPr>
              <a:t>In the last 12 months, did you experience pain or other problem with your teeth/mouth which affected eating, sleeping or work?</a:t>
            </a:r>
          </a:p>
          <a:p>
            <a:pPr/>
            <a:r>
              <a:rPr cap="none" sz="1000" i="0" b="1" u="none">
                <a:solidFill>
                  <a:srgbClr val="595959">
                    <a:alpha val="100000"/>
                  </a:srgbClr>
                </a:solidFill>
                <a:latin typeface="Arial"/>
                <a:cs typeface="Arial"/>
                <a:ea typeface="Arial"/>
                <a:sym typeface="Arial"/>
              </a:rPr>
              <a:t>Possible answers:</a:t>
            </a:r>
            <a:r>
              <a:t> </a:t>
            </a:r>
            <a:r>
              <a:rPr cap="none" sz="1000" i="0" b="0" u="none">
                <a:solidFill>
                  <a:srgbClr val="595959">
                    <a:alpha val="100000"/>
                  </a:srgbClr>
                </a:solidFill>
                <a:latin typeface="Arial"/>
                <a:cs typeface="Arial"/>
                <a:ea typeface="Arial"/>
                <a:sym typeface="Arial"/>
              </a:rPr>
              <a:t>Yes, No, Don't know/don't want to say.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Summary: Teeth or mouth pain</a:t>
            </a:r>
          </a:p>
        </p:txBody>
      </p:sp>
      <p:sp>
        <p:nvSpPr>
          <p:cNvPr id="3" name="Slide Number"/>
          <p:cNvSpPr>
            <a:spLocks noGrp="1"/>
          </p:cNvSpPr>
          <p:nvPr>
            <p:ph type="sldNum" sz="quarter" idx="12"/>
          </p:nvPr>
        </p:nvSpPr>
        <p:spPr>
          <a:xfrm>
            <a:off x="15304" y="34131"/>
            <a:ext cx="1440000" cy="365125"/>
          </a:xfrm>
        </p:spPr>
        <p:txBody>
          <a:bodyPr/>
          <a:lstStyle/>
          <a:p>
            <a:r>
              <a:rPr/>
              <a:t>24</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pPr/>
            <a:r>
              <a:rPr/>
              <a:t>The weighted survey results estimate that 12.8% of Medway adults report experiencing teeth or mouth pain.</a:t>
            </a:r>
          </a:p>
          <a:p>
            <a:pPr/>
            <a:r>
              <a:rPr/>
              <a:t/>
            </a:r>
          </a:p>
          <a:p>
            <a:pPr/>
            <a:r>
              <a:rPr/>
              <a:t>Certain groups in Medway are more likely to report experiencing teeth or mouth pain. These groups include:</a:t>
            </a:r>
          </a:p>
          <a:p>
            <a:pPr lvl="1"/>
            <a:r>
              <a:rPr/>
              <a:t>Adults in wards Lordswood &amp; Walderslade, Strood Rural, Watling, Wayfield &amp; Weeds Wood, Gillingham North, and Gillingham South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Introduction</a:t>
            </a:r>
          </a:p>
        </p:txBody>
      </p:sp>
      <p:sp>
        <p:nvSpPr>
          <p:cNvPr id="3" name="Slide Number"/>
          <p:cNvSpPr>
            <a:spLocks noGrp="1"/>
          </p:cNvSpPr>
          <p:nvPr>
            <p:ph type="sldNum" sz="quarter" idx="12"/>
          </p:nvPr>
        </p:nvSpPr>
        <p:spPr>
          <a:xfrm>
            <a:off x="15304" y="34131"/>
            <a:ext cx="1440000" cy="365125"/>
          </a:xfrm>
        </p:spPr>
        <p:txBody>
          <a:bodyPr/>
          <a:lstStyle/>
          <a:p>
            <a:r>
              <a:rPr/>
              <a:t>3</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80046"/>
            <a:ext cx="11643084" cy="2369382"/>
          </a:xfrm>
        </p:spPr>
        <p:txBody>
          <a:bodyPr/>
          <a:lstStyle/>
          <a:p>
            <a:r>
              <a:rPr/>
              <a:t>The aim of the Medway Health and Wellbeing Survey was to provide within Medway estimates (ward and Primary Care Network (PCN) level) of key health states and risk factors.
The survey was carried out in 2021/22.
Participants were asked a number of questions about their health and wellbeing, which were grouped into 6 key topic areas: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Sample</a:t>
            </a:r>
          </a:p>
        </p:txBody>
      </p:sp>
      <p:sp>
        <p:nvSpPr>
          <p:cNvPr id="3" name="Slide Number"/>
          <p:cNvSpPr>
            <a:spLocks noGrp="1"/>
          </p:cNvSpPr>
          <p:nvPr>
            <p:ph type="sldNum" sz="quarter" idx="12"/>
          </p:nvPr>
        </p:nvSpPr>
        <p:spPr>
          <a:xfrm>
            <a:off x="15304" y="34131"/>
            <a:ext cx="1440000" cy="365125"/>
          </a:xfrm>
        </p:spPr>
        <p:txBody>
          <a:bodyPr/>
          <a:lstStyle/>
          <a:p>
            <a:r>
              <a:rPr/>
              <a:t>4</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r>
              <a:rPr/>
              <a:t>The Medway Health and Wellbeing Survey selected a random sample of the Medway population.
From this sample, characteristics of the entire Medway population were estimated.
The random sample was created from a list of all 119,369 residential properties in Medway.
Medway is split into smaller areas called Lower Layer Super Output Areas (LSOAs) and there are 163 LSOAs in Medway.
Using the residential property list, a survey was sent out to 6.77% of the residential properties within each LSOA (a range of 6.58% to 6.78% across the 163 LSOAs).
In total, 7,998 residential properties were sent a survey.
One adult was asked to complete the survey for each residential property.
We asked the person whose birthday was next to complete the survey.
In total, there were around 3,600 responses.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Weighting</a:t>
            </a:r>
          </a:p>
        </p:txBody>
      </p:sp>
      <p:sp>
        <p:nvSpPr>
          <p:cNvPr id="3" name="Slide Number"/>
          <p:cNvSpPr>
            <a:spLocks noGrp="1"/>
          </p:cNvSpPr>
          <p:nvPr>
            <p:ph type="sldNum" sz="quarter" idx="12"/>
          </p:nvPr>
        </p:nvSpPr>
        <p:spPr>
          <a:xfrm>
            <a:off x="15304" y="34131"/>
            <a:ext cx="1440000" cy="365125"/>
          </a:xfrm>
        </p:spPr>
        <p:txBody>
          <a:bodyPr/>
          <a:lstStyle/>
          <a:p>
            <a:r>
              <a:rPr/>
              <a:t>5</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r>
              <a:rPr/>
              <a:t>Weights were calculated to make the survey data more representative of the population it is designed to represent, i.e. Medway as a whole.
Weighting assigns a value to each survey response to indicate how much it should be represented in the analysis.
The weights for the Medway Health and Wellbeing Survey are currently based on the number of adults within each household and the known population distributions by Middle Layer Super Output Areas (MSOA), broad age band (18-64 and 65+) and sex.
This methodology is being developed and may be updated in the future.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Estimating proportions</a:t>
            </a:r>
          </a:p>
        </p:txBody>
      </p:sp>
      <p:sp>
        <p:nvSpPr>
          <p:cNvPr id="3" name="Slide Number"/>
          <p:cNvSpPr>
            <a:spLocks noGrp="1"/>
          </p:cNvSpPr>
          <p:nvPr>
            <p:ph type="sldNum" sz="quarter" idx="12"/>
          </p:nvPr>
        </p:nvSpPr>
        <p:spPr>
          <a:xfrm>
            <a:off x="15304" y="34131"/>
            <a:ext cx="1440000" cy="365125"/>
          </a:xfrm>
        </p:spPr>
        <p:txBody>
          <a:bodyPr/>
          <a:lstStyle/>
          <a:p>
            <a:r>
              <a:rPr/>
              <a:t>6</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pPr/>
            <a:r>
              <a:rPr cap="none" sz="2000" i="0" b="0" u="none">
                <a:solidFill>
                  <a:srgbClr val="000000">
                    <a:alpha val="100000"/>
                  </a:srgbClr>
                </a:solidFill>
                <a:latin typeface="Calibri"/>
                <a:cs typeface="Calibri"/>
                <a:ea typeface="Calibri"/>
                <a:sym typeface="Calibri"/>
              </a:rPr>
              <a:t>The survey results are presented as proportions.</a:t>
            </a:r>
          </a:p>
          <a:p>
            <a:pPr/>
            <a:r>
              <a:rPr cap="none" sz="2000" i="0" b="0" u="none">
                <a:solidFill>
                  <a:srgbClr val="000000">
                    <a:alpha val="100000"/>
                  </a:srgbClr>
                </a:solidFill>
                <a:latin typeface="Calibri"/>
                <a:cs typeface="Calibri"/>
                <a:ea typeface="Calibri"/>
                <a:sym typeface="Calibri"/>
              </a:rPr>
              <a:t/>
            </a:r>
          </a:p>
          <a:p>
            <a:pPr lvl="1"/>
            <a:r>
              <a:rPr cap="none" sz="2000" i="0" b="1" u="none">
                <a:solidFill>
                  <a:srgbClr val="000000">
                    <a:alpha val="100000"/>
                  </a:srgbClr>
                </a:solidFill>
                <a:latin typeface="Calibri"/>
                <a:cs typeface="Calibri"/>
                <a:ea typeface="Calibri"/>
                <a:sym typeface="Calibri"/>
              </a:rPr>
              <a:t>Frequentist approach</a:t>
            </a:r>
          </a:p>
          <a:p>
            <a:pPr/>
            <a:r>
              <a:rPr cap="none" sz="2000" i="0" b="0" u="none">
                <a:solidFill>
                  <a:srgbClr val="000000">
                    <a:alpha val="100000"/>
                  </a:srgbClr>
                </a:solidFill>
                <a:latin typeface="Calibri"/>
                <a:cs typeface="Calibri"/>
                <a:ea typeface="Calibri"/>
                <a:sym typeface="Calibri"/>
              </a:rPr>
              <a:t>The majority of the survey analysis used a frequentist approach to estimate proportions.</a:t>
            </a:r>
          </a:p>
          <a:p>
            <a:pPr/>
            <a:r>
              <a:rPr cap="none" sz="2000" i="0" b="0" u="none">
                <a:solidFill>
                  <a:srgbClr val="000000">
                    <a:alpha val="100000"/>
                  </a:srgbClr>
                </a:solidFill>
                <a:latin typeface="Calibri"/>
                <a:cs typeface="Calibri"/>
                <a:ea typeface="Calibri"/>
                <a:sym typeface="Calibri"/>
              </a:rPr>
              <a:t>For each survey question, the number of responses per category were divided by the total number of survey responses. This method is based solely on the answers given in the survey.</a:t>
            </a:r>
          </a:p>
          <a:p>
            <a:pPr/>
            <a:r>
              <a:rPr cap="none" sz="2000" i="0" b="0" u="none">
                <a:solidFill>
                  <a:srgbClr val="000000">
                    <a:alpha val="100000"/>
                  </a:srgbClr>
                </a:solidFill>
                <a:latin typeface="Calibri"/>
                <a:cs typeface="Calibri"/>
                <a:ea typeface="Calibri"/>
                <a:sym typeface="Calibri"/>
              </a:rPr>
              <a:t/>
            </a:r>
          </a:p>
          <a:p>
            <a:pPr lvl="1"/>
            <a:r>
              <a:rPr cap="none" sz="2000" i="0" b="1" u="none">
                <a:solidFill>
                  <a:srgbClr val="000000">
                    <a:alpha val="100000"/>
                  </a:srgbClr>
                </a:solidFill>
                <a:latin typeface="Calibri"/>
                <a:cs typeface="Calibri"/>
                <a:ea typeface="Calibri"/>
                <a:sym typeface="Calibri"/>
              </a:rPr>
              <a:t>Bayesian approach</a:t>
            </a:r>
          </a:p>
          <a:p>
            <a:pPr/>
            <a:r>
              <a:rPr cap="none" sz="2000" i="0" b="0" u="none">
                <a:solidFill>
                  <a:srgbClr val="000000">
                    <a:alpha val="100000"/>
                  </a:srgbClr>
                </a:solidFill>
                <a:latin typeface="Calibri"/>
                <a:cs typeface="Calibri"/>
                <a:ea typeface="Calibri"/>
                <a:sym typeface="Calibri"/>
              </a:rPr>
              <a:t>In some cases, however, the sample size was too small to use the frequentist approach. For example, for ward level estimates and CIP areas. In this instance, a Bayesian approach was used to calculate the proportion.</a:t>
            </a:r>
          </a:p>
          <a:p>
            <a:pPr/>
            <a:r>
              <a:rPr cap="none" sz="2000" i="0" b="0" u="none">
                <a:solidFill>
                  <a:srgbClr val="000000">
                    <a:alpha val="100000"/>
                  </a:srgbClr>
                </a:solidFill>
                <a:latin typeface="Calibri"/>
                <a:cs typeface="Calibri"/>
                <a:ea typeface="Calibri"/>
                <a:sym typeface="Calibri"/>
              </a:rPr>
              <a:t>This involves using prior knowledge to estimate a proportion and then update this value based on the answers given in the survey.</a:t>
            </a:r>
          </a:p>
          <a:p>
            <a:pPr/>
            <a:r>
              <a:rPr cap="none" sz="2000" i="0" b="0" u="none">
                <a:solidFill>
                  <a:srgbClr val="000000">
                    <a:alpha val="100000"/>
                  </a:srgbClr>
                </a:solidFill>
                <a:latin typeface="Calibri"/>
                <a:cs typeface="Calibri"/>
                <a:ea typeface="Calibri"/>
                <a:sym typeface="Calibri"/>
              </a:rPr>
              <a:t>Current Bayesian model: Simple logistic regression model</a:t>
            </a:r>
          </a:p>
          <a:p>
            <a:pPr/>
            <a:r>
              <a:rPr cap="none" sz="2000" i="0" b="0" u="none">
                <a:solidFill>
                  <a:srgbClr val="000000">
                    <a:alpha val="100000"/>
                  </a:srgbClr>
                </a:solidFill>
                <a:latin typeface="Calibri"/>
                <a:cs typeface="Calibri"/>
                <a:ea typeface="Calibri"/>
                <a:sym typeface="Calibri"/>
              </a:rPr>
              <a:t>Bayesian model in development: Hierarchical logistic regression including multiple levels and predictor variables. Will also incorporate survey weights and age-standardisation.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Confidence intervals</a:t>
            </a:r>
          </a:p>
        </p:txBody>
      </p:sp>
      <p:sp>
        <p:nvSpPr>
          <p:cNvPr id="3" name="Slide Number"/>
          <p:cNvSpPr>
            <a:spLocks noGrp="1"/>
          </p:cNvSpPr>
          <p:nvPr>
            <p:ph type="sldNum" sz="quarter" idx="12"/>
          </p:nvPr>
        </p:nvSpPr>
        <p:spPr>
          <a:xfrm>
            <a:off x="15304" y="34131"/>
            <a:ext cx="1440000" cy="365125"/>
          </a:xfrm>
        </p:spPr>
        <p:txBody>
          <a:bodyPr/>
          <a:lstStyle/>
          <a:p>
            <a:r>
              <a:rPr/>
              <a:t>7</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r>
              <a:rPr/>
              <a:t>When samples are used, the values are usually accompanied by a measure of uncertainty.
Uncertainty relates to how an estimate might differ from the 'true value'.
Confidence intervals are used to show uncertainty in the Medway Health and Wellbeing Survey proportion estimates.
Confidence intervals provide a range in which we think the true proportion is likely to lie.
The confidence intervals are shown as lines in the middle of the bar graphs.
The wider the confidence interval, the greater the level of uncertainty in the estimate. This could be due to a small sample size or high variability.
A narrow confidence interval suggests that the estimate is more precise.
The 'logit' method has been used to calculate confidence intervals for the majority of the analysis.
However, when a Bayesian approach has been used to estimate the proportion, credible intervals are presented instead.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Validation</a:t>
            </a:r>
          </a:p>
        </p:txBody>
      </p:sp>
      <p:sp>
        <p:nvSpPr>
          <p:cNvPr id="3" name="Slide Number"/>
          <p:cNvSpPr>
            <a:spLocks noGrp="1"/>
          </p:cNvSpPr>
          <p:nvPr>
            <p:ph type="sldNum" sz="quarter" idx="12"/>
          </p:nvPr>
        </p:nvSpPr>
        <p:spPr>
          <a:xfrm>
            <a:off x="15304" y="34131"/>
            <a:ext cx="1440000" cy="365125"/>
          </a:xfrm>
        </p:spPr>
        <p:txBody>
          <a:bodyPr/>
          <a:lstStyle/>
          <a:p>
            <a:r>
              <a:rPr/>
              <a:t>8</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Content"/>
          <p:cNvSpPr>
            <a:spLocks noGrp="1"/>
          </p:cNvSpPr>
          <p:nvPr>
            <p:ph sz="quarter" idx="14"/>
          </p:nvPr>
        </p:nvSpPr>
        <p:spPr>
          <a:xfrm>
            <a:off x="274458" y="1271740"/>
            <a:ext cx="11643084" cy="4965571"/>
          </a:xfrm>
        </p:spPr>
        <p:txBody>
          <a:bodyPr/>
          <a:lstStyle/>
          <a:p>
            <a:r>
              <a:rPr/>
              <a:t>The objective of validation is to check the quality of the data collected from the Medway Health and Wellbeing survey.
Where possible, the survey estimates have been compared to values from national surveys, such as the Census and the Annual Population Survey, covering similar time periods.
Survey estimates have been considered acceptable if the value falls within the range (confidence interval) of the national survey.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74458" y="509032"/>
            <a:ext cx="11643084" cy="652933"/>
          </a:xfrm>
        </p:spPr>
        <p:txBody>
          <a:bodyPr/>
          <a:lstStyle/>
          <a:p>
            <a:r>
              <a:rPr/>
              <a:t>Inequalities and wider determinants</a:t>
            </a:r>
          </a:p>
        </p:txBody>
      </p:sp>
      <p:sp>
        <p:nvSpPr>
          <p:cNvPr id="3" name="Slide Number"/>
          <p:cNvSpPr>
            <a:spLocks noGrp="1"/>
          </p:cNvSpPr>
          <p:nvPr>
            <p:ph type="sldNum" sz="quarter" idx="12"/>
          </p:nvPr>
        </p:nvSpPr>
        <p:spPr>
          <a:xfrm>
            <a:off x="15304" y="34131"/>
            <a:ext cx="1440000" cy="365125"/>
          </a:xfrm>
        </p:spPr>
        <p:txBody>
          <a:bodyPr/>
          <a:lstStyle/>
          <a:p>
            <a:r>
              <a:rPr/>
              <a:t>9</a:t>
            </a:r>
          </a:p>
        </p:txBody>
      </p:sp>
      <p:sp>
        <p:nvSpPr>
          <p:cNvPr id="4" name="Copyright"/>
          <p:cNvSpPr>
            <a:spLocks noGrp="1"/>
          </p:cNvSpPr>
          <p:nvPr>
            <p:ph sz="quarter" idx="20"/>
          </p:nvPr>
        </p:nvSpPr>
        <p:spPr>
          <a:xfrm>
            <a:off x="5375921" y="12483"/>
            <a:ext cx="6813336" cy="424541"/>
          </a:xfrm>
        </p:spPr>
        <p:txBody>
          <a:bodyPr/>
          <a:lstStyle/>
          <a:p>
            <a:r>
              <a:rPr/>
              <a:t>© Medway Council, Public Health Intelligence Team, Version 1.0, 15/08/2023</a:t>
            </a:r>
          </a:p>
        </p:txBody>
      </p:sp>
      <p:sp>
        <p:nvSpPr>
          <p:cNvPr id="5" name="Top"/>
          <p:cNvSpPr>
            <a:spLocks noGrp="1"/>
          </p:cNvSpPr>
          <p:nvPr>
            <p:ph sz="quarter" idx="14"/>
          </p:nvPr>
        </p:nvSpPr>
        <p:spPr>
          <a:xfrm>
            <a:off x="274458" y="1271741"/>
            <a:ext cx="11643084" cy="933124"/>
          </a:xfrm>
        </p:spPr>
        <p:txBody>
          <a:bodyPr/>
          <a:lstStyle/>
          <a:p>
            <a:pPr/>
            <a:r>
              <a:rPr/>
              <a:t>Survey estimates have also been calculated for inequalities and the wider determinants of health to explore the characteristics that may influence health states or risk factors.</a:t>
            </a:r>
          </a:p>
        </p:txBody>
      </p:sp>
      <p:sp>
        <p:nvSpPr>
          <p:cNvPr id="6" name="Left"/>
          <p:cNvSpPr>
            <a:spLocks noGrp="1"/>
          </p:cNvSpPr>
          <p:nvPr>
            <p:ph sz="quarter" idx="21"/>
          </p:nvPr>
        </p:nvSpPr>
        <p:spPr>
          <a:xfrm>
            <a:off x="274458" y="2324754"/>
            <a:ext cx="5677526" cy="3840550"/>
          </a:xfrm>
        </p:spPr>
        <p:txBody>
          <a:bodyPr/>
          <a:lstStyle/>
          <a:p>
            <a:pPr lvl="1"/>
            <a:r>
              <a:rPr/>
              <a:t>Inequalities</a:t>
            </a:r>
          </a:p>
          <a:p>
            <a:pPr lvl="2"/>
            <a:r>
              <a:rPr/>
              <a:t>Gender</a:t>
            </a:r>
          </a:p>
          <a:p>
            <a:pPr lvl="2"/>
            <a:r>
              <a:rPr/>
              <a:t>Age group</a:t>
            </a:r>
          </a:p>
          <a:p>
            <a:pPr lvl="2"/>
            <a:r>
              <a:rPr/>
              <a:t>Ethnic group</a:t>
            </a:r>
          </a:p>
          <a:p>
            <a:pPr lvl="2"/>
            <a:r>
              <a:rPr/>
              <a:t>Deprivation</a:t>
            </a:r>
          </a:p>
        </p:txBody>
      </p:sp>
      <p:sp>
        <p:nvSpPr>
          <p:cNvPr id="7" name="Right"/>
          <p:cNvSpPr>
            <a:spLocks noGrp="1"/>
          </p:cNvSpPr>
          <p:nvPr>
            <p:ph sz="quarter" idx="22"/>
          </p:nvPr>
        </p:nvSpPr>
        <p:spPr>
          <a:xfrm>
            <a:off x="6239272" y="2324754"/>
            <a:ext cx="5677526" cy="3840550"/>
          </a:xfrm>
        </p:spPr>
        <p:txBody>
          <a:bodyPr/>
          <a:lstStyle/>
          <a:p>
            <a:pPr lvl="1"/>
            <a:r>
              <a:rPr/>
              <a:t>Wider determinants</a:t>
            </a:r>
          </a:p>
          <a:p>
            <a:pPr lvl="2"/>
            <a:r>
              <a:rPr/>
              <a:t>Highest level of qualification</a:t>
            </a:r>
          </a:p>
          <a:p>
            <a:pPr lvl="2"/>
            <a:r>
              <a:rPr/>
              <a:t>Economic activity</a:t>
            </a:r>
          </a:p>
          <a:p>
            <a:pPr lvl="2"/>
            <a:r>
              <a:rPr/>
              <a:t>Housing tenure</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AMO_UNIQUEIDENTIFIER" val="Empty"/>
</p:tagLst>
</file>

<file path=ppt/theme/theme1.xml><?xml version="1.0" encoding="utf-8"?>
<a:theme xmlns:a="http://schemas.openxmlformats.org/drawingml/2006/main" name="PHIT profil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4ef0445-a889-4c68-a950-80da759cafea}" enabled="1" method="Privileged" siteId="{68503e93-3ce7-4a22-bfc5-ffee421a1f57}" contentBits="0" removed="0"/>
</clbl:labelList>
</file>

<file path=docProps/app.xml><?xml version="1.0" encoding="utf-8"?>
<Properties xmlns="http://schemas.openxmlformats.org/officeDocument/2006/extended-properties" xmlns:vt="http://schemas.openxmlformats.org/officeDocument/2006/docPropsVTypes">
  <TotalTime>1697</TotalTime>
  <Words>0</Words>
  <Application>Microsoft Office PowerPoint</Application>
  <PresentationFormat>Widescreen</PresentationFormat>
  <Paragraphs>0</Paragraphs>
  <Slides>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0</vt:i4>
      </vt:variant>
    </vt:vector>
  </HeadingPairs>
  <TitlesOfParts>
    <vt:vector size="4" baseType="lpstr">
      <vt:lpstr>Arial</vt:lpstr>
      <vt:lpstr>Calibri</vt:lpstr>
      <vt:lpstr>Wingdings</vt:lpstr>
      <vt:lpstr>PHIT profiles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
  <dc:subject/>
  <dc:creator/>
  <cp:keywords/>
  <dc:description/>
  <cp:lastModifiedBy/>
  <cp:revision>149</cp:revision>
  <dcterms:created xsi:type="dcterms:W3CDTF">2017-02-13T16:18:36Z</dcterms:created>
  <dcterms:modified xsi:type="dcterms:W3CDTF">2023-08-15T14:53:44Z</dcterms:modified>
  <cp:category/>
</cp:coreProperties>
</file>