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0273E4"/>
    <a:srgbClr val="FFA500"/>
    <a:srgbClr val="1E488F"/>
    <a:srgbClr val="9ACD32"/>
    <a:srgbClr val="D40243"/>
    <a:srgbClr val="E15E05"/>
    <a:srgbClr val="02846E"/>
    <a:srgbClr val="8C4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14" y="114"/>
      </p:cViewPr>
      <p:guideLst>
        <p:guide orient="horz" pos="2160"/>
        <p:guide pos="3840"/>
      </p:guideLst>
    </p:cSldViewPr>
  </p:slideViewPr>
  <p:notesTextViewPr>
    <p:cViewPr>
      <p:scale>
        <a:sx n="1" d="1"/>
        <a:sy n="1" d="1"/>
      </p:scale>
      <p:origin x="0" y="0"/>
    </p:cViewPr>
  </p:notesTextViewPr>
  <p:notesViewPr>
    <p:cSldViewPr>
      <p:cViewPr varScale="1">
        <p:scale>
          <a:sx n="93" d="100"/>
          <a:sy n="93" d="100"/>
        </p:scale>
        <p:origin x="402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ring, natalie" userId="c4d83fa0-7ac2-4b35-9460-146c7a42ff8a" providerId="ADAL" clId="{637C17FC-9645-41D9-9810-6749019520CE}"/>
    <pc:docChg chg="modSld">
      <pc:chgData name="goldring, natalie" userId="c4d83fa0-7ac2-4b35-9460-146c7a42ff8a" providerId="ADAL" clId="{637C17FC-9645-41D9-9810-6749019520CE}" dt="2023-08-15T13:49:34.503" v="10" actId="20577"/>
      <pc:docMkLst>
        <pc:docMk/>
      </pc:docMkLst>
      <pc:sldChg chg="modSp mod">
        <pc:chgData name="goldring, natalie" userId="c4d83fa0-7ac2-4b35-9460-146c7a42ff8a" providerId="ADAL" clId="{637C17FC-9645-41D9-9810-6749019520CE}" dt="2023-08-15T13:49:02.804" v="7" actId="20577"/>
        <pc:sldMkLst>
          <pc:docMk/>
          <pc:sldMk cId="0" sldId="283"/>
        </pc:sldMkLst>
        <pc:spChg chg="mod">
          <ac:chgData name="goldring, natalie" userId="c4d83fa0-7ac2-4b35-9460-146c7a42ff8a" providerId="ADAL" clId="{637C17FC-9645-41D9-9810-6749019520CE}" dt="2023-08-15T13:49:02.804" v="7" actId="20577"/>
          <ac:spMkLst>
            <pc:docMk/>
            <pc:sldMk cId="0" sldId="283"/>
            <ac:spMk id="6" creationId="{00000000-0000-0000-0000-000000000000}"/>
          </ac:spMkLst>
        </pc:spChg>
      </pc:sldChg>
      <pc:sldChg chg="modSp mod">
        <pc:chgData name="goldring, natalie" userId="c4d83fa0-7ac2-4b35-9460-146c7a42ff8a" providerId="ADAL" clId="{637C17FC-9645-41D9-9810-6749019520CE}" dt="2023-08-15T13:49:34.503" v="10" actId="20577"/>
        <pc:sldMkLst>
          <pc:docMk/>
          <pc:sldMk cId="0" sldId="288"/>
        </pc:sldMkLst>
        <pc:spChg chg="mod">
          <ac:chgData name="goldring, natalie" userId="c4d83fa0-7ac2-4b35-9460-146c7a42ff8a" providerId="ADAL" clId="{637C17FC-9645-41D9-9810-6749019520CE}" dt="2023-08-15T13:49:34.503" v="10" actId="20577"/>
          <ac:spMkLst>
            <pc:docMk/>
            <pc:sldMk cId="0" sldId="288"/>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1E012-EA61-7528-DCDA-5C9E2D8F1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B2DB48-781E-A99D-C83A-10A000DFC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A4E18-C02D-4162-AD0B-C992E56FB4FB}" type="datetimeFigureOut">
              <a:rPr lang="en-GB" smtClean="0"/>
              <a:t>15/08/2023</a:t>
            </a:fld>
            <a:endParaRPr lang="en-GB"/>
          </a:p>
        </p:txBody>
      </p:sp>
      <p:sp>
        <p:nvSpPr>
          <p:cNvPr id="4" name="Footer Placeholder 3">
            <a:extLst>
              <a:ext uri="{FF2B5EF4-FFF2-40B4-BE49-F238E27FC236}">
                <a16:creationId xmlns:a16="http://schemas.microsoft.com/office/drawing/2014/main" id="{5EC00031-DFEF-4302-D6CE-DB8DF74BA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D1A260-0965-661F-3423-61E8A4244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5C6FEC-56AF-44F0-B5EE-675B80C01003}" type="slidenum">
              <a:rPr lang="en-GB" smtClean="0"/>
              <a:t>‹#›</a:t>
            </a:fld>
            <a:endParaRPr lang="en-GB"/>
          </a:p>
        </p:txBody>
      </p:sp>
    </p:spTree>
    <p:extLst>
      <p:ext uri="{BB962C8B-B14F-4D97-AF65-F5344CB8AC3E}">
        <p14:creationId xmlns:p14="http://schemas.microsoft.com/office/powerpoint/2010/main" val="12548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CB619-8391-49CA-80C7-AD0137631D0B}" type="datetimeFigureOut">
              <a:rPr lang="en-GB" smtClean="0"/>
              <a:t>15/08/2023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DC20-7257-4FF9-9ECE-13651D0207C0}" type="slidenum">
              <a:rPr lang="en-GB" smtClean="0"/>
              <a:t>‹#›</a:t>
            </a:fld>
            <a:endParaRPr lang="en-GB"/>
          </a:p>
        </p:txBody>
      </p:sp>
    </p:spTree>
    <p:extLst>
      <p:ext uri="{BB962C8B-B14F-4D97-AF65-F5344CB8AC3E}">
        <p14:creationId xmlns:p14="http://schemas.microsoft.com/office/powerpoint/2010/main" val="22645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37322"/>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1268760"/>
            <a:ext cx="10363200" cy="1470025"/>
          </a:xfrm>
        </p:spPr>
        <p:txBody>
          <a:bodyPr anchor="ctr">
            <a:normAutofit/>
          </a:bodyPr>
          <a:lstStyle>
            <a:lvl1pPr algn="ctr">
              <a:defRPr sz="5000">
                <a:solidFill>
                  <a:schemeClr val="bg1"/>
                </a:solidFill>
              </a:defRPr>
            </a:lvl1pPr>
          </a:lstStyle>
          <a:p>
            <a:r>
              <a:rPr lang="en-US" dirty="0"/>
              <a:t>Click to edit Master title style</a:t>
            </a:r>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Type">
            <a:extLst>
              <a:ext uri="{FF2B5EF4-FFF2-40B4-BE49-F238E27FC236}">
                <a16:creationId xmlns:a16="http://schemas.microsoft.com/office/drawing/2014/main" id="{C899D63F-B7BE-D406-3D0E-B463CB3D324D}"/>
              </a:ext>
            </a:extLst>
          </p:cNvPr>
          <p:cNvSpPr>
            <a:spLocks noGrp="1"/>
          </p:cNvSpPr>
          <p:nvPr>
            <p:ph sz="quarter" idx="14"/>
          </p:nvPr>
        </p:nvSpPr>
        <p:spPr>
          <a:xfrm>
            <a:off x="914400" y="2744802"/>
            <a:ext cx="10363200" cy="1141398"/>
          </a:xfrm>
        </p:spPr>
        <p:txBody>
          <a:bodyPr>
            <a:normAutofit/>
          </a:bodyPr>
          <a:lstStyle>
            <a:lvl1pPr algn="ctr">
              <a:defRPr sz="4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CB7537E-C244-2805-C778-2F604EE6473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54E9C295-5D83-C4B0-CF26-D01B2F796CAA}"/>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8014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1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1554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1 Two Content with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6356351"/>
            <a:ext cx="5677525"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12" name="Text">
            <a:extLst>
              <a:ext uri="{FF2B5EF4-FFF2-40B4-BE49-F238E27FC236}">
                <a16:creationId xmlns:a16="http://schemas.microsoft.com/office/drawing/2014/main" id="{A2B49714-CC8B-EAD9-C634-7FCAE9862AE0}"/>
              </a:ext>
            </a:extLst>
          </p:cNvPr>
          <p:cNvSpPr>
            <a:spLocks noGrp="1"/>
          </p:cNvSpPr>
          <p:nvPr>
            <p:ph sz="quarter" idx="21"/>
          </p:nvPr>
        </p:nvSpPr>
        <p:spPr>
          <a:xfrm>
            <a:off x="6240018" y="5517232"/>
            <a:ext cx="5677524" cy="1204245"/>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924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1 Two Content with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6240017" y="6381328"/>
            <a:ext cx="5112567"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Text">
            <a:extLst>
              <a:ext uri="{FF2B5EF4-FFF2-40B4-BE49-F238E27FC236}">
                <a16:creationId xmlns:a16="http://schemas.microsoft.com/office/drawing/2014/main" id="{23262391-D105-77B2-79AC-7609AF445013}"/>
              </a:ext>
            </a:extLst>
          </p:cNvPr>
          <p:cNvSpPr>
            <a:spLocks noGrp="1"/>
          </p:cNvSpPr>
          <p:nvPr>
            <p:ph sz="quarter" idx="21"/>
          </p:nvPr>
        </p:nvSpPr>
        <p:spPr>
          <a:xfrm>
            <a:off x="6240018" y="5517233"/>
            <a:ext cx="5677524" cy="769682"/>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527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1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39653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66820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TextBox 2">
            <a:extLst>
              <a:ext uri="{FF2B5EF4-FFF2-40B4-BE49-F238E27FC236}">
                <a16:creationId xmlns:a16="http://schemas.microsoft.com/office/drawing/2014/main" id="{34FC3801-9EF1-F471-1346-B2FC0DCE3377}"/>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70610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9" name="Graphic 8" descr="Agriculture outline">
            <a:extLst>
              <a:ext uri="{FF2B5EF4-FFF2-40B4-BE49-F238E27FC236}">
                <a16:creationId xmlns:a16="http://schemas.microsoft.com/office/drawing/2014/main" id="{D0027841-89FC-398F-9292-DF4981871A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73" y="3188500"/>
            <a:ext cx="2331654" cy="2331654"/>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BFCF607-DCAF-61CE-1190-C3B653029E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FF7C9D0F-1F5A-5252-65E0-A364660013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17811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2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F91A20B9-68C5-8B0C-314B-4DBABCD77EF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008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2AD921FD-BF36-B4EA-48A4-1BA8309A15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8C43F7"/>
              </a:buClr>
              <a:buFont typeface="Wingdings" panose="05000000000000000000" pitchFamily="2" charset="2"/>
              <a:buChar char="§"/>
              <a:defRPr/>
            </a:lvl1pPr>
            <a:lvl2pPr marL="800100" indent="-342900">
              <a:buClr>
                <a:srgbClr val="8C43F7"/>
              </a:buClr>
              <a:buFont typeface="Wingdings" panose="05000000000000000000" pitchFamily="2" charset="2"/>
              <a:buChar char="§"/>
              <a:defRPr/>
            </a:lvl2pPr>
            <a:lvl3pPr marL="1257300" indent="-342900">
              <a:buClr>
                <a:srgbClr val="8C43F7"/>
              </a:buClr>
              <a:buFont typeface="Wingdings" panose="05000000000000000000" pitchFamily="2" charset="2"/>
              <a:buChar char="§"/>
              <a:defRPr/>
            </a:lvl3pPr>
            <a:lvl4pPr marL="1714500" indent="-342900">
              <a:buClr>
                <a:srgbClr val="8C43F7"/>
              </a:buClr>
              <a:buFont typeface="Wingdings" panose="05000000000000000000" pitchFamily="2" charset="2"/>
              <a:buChar char="§"/>
              <a:defRPr/>
            </a:lvl4pPr>
            <a:lvl5pPr marL="2171700" indent="-342900">
              <a:buClr>
                <a:srgbClr val="8C43F7"/>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9321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8C43F7"/>
              </a:buClr>
              <a:buFont typeface="Wingdings" panose="05000000000000000000" pitchFamily="2" charset="2"/>
              <a:buChar char="§"/>
              <a:defRPr sz="1800"/>
            </a:lvl2pPr>
            <a:lvl3pPr marL="896938" indent="-342900">
              <a:buClr>
                <a:srgbClr val="8C43F7"/>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DBA16395-7014-D9A4-1E30-197880EBB2CF}"/>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2509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AD4EF2-B7A6-1D6E-401A-05A7E7F8CD8C}"/>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8C43F7"/>
                </a:solidFill>
              </a:defRPr>
            </a:lvl1pPr>
            <a:lvl2pPr marL="800100" indent="-342900">
              <a:buClr>
                <a:srgbClr val="302B8D"/>
              </a:buClr>
              <a:buFont typeface="Wingdings" panose="05000000000000000000" pitchFamily="2" charset="2"/>
              <a:buChar char="§"/>
              <a:defRPr>
                <a:solidFill>
                  <a:srgbClr val="8C43F7"/>
                </a:solidFill>
              </a:defRPr>
            </a:lvl2pPr>
            <a:lvl3pPr marL="1257300" indent="-342900">
              <a:buClr>
                <a:srgbClr val="302B8D"/>
              </a:buClr>
              <a:buFont typeface="Wingdings" panose="05000000000000000000" pitchFamily="2" charset="2"/>
              <a:buChar char="§"/>
              <a:defRPr>
                <a:solidFill>
                  <a:srgbClr val="8C43F7"/>
                </a:solidFill>
              </a:defRPr>
            </a:lvl3pPr>
            <a:lvl4pPr marL="1714500" indent="-342900">
              <a:buClr>
                <a:srgbClr val="302B8D"/>
              </a:buClr>
              <a:buFont typeface="Wingdings" panose="05000000000000000000" pitchFamily="2" charset="2"/>
              <a:buChar char="§"/>
              <a:defRPr>
                <a:solidFill>
                  <a:srgbClr val="8C43F7"/>
                </a:solidFill>
              </a:defRPr>
            </a:lvl4pPr>
            <a:lvl5pPr marL="2171700" indent="-342900">
              <a:buClr>
                <a:srgbClr val="302B8D"/>
              </a:buClr>
              <a:buFont typeface="Wingdings" panose="05000000000000000000" pitchFamily="2" charset="2"/>
              <a:buChar char="§"/>
              <a:defRPr>
                <a:solidFill>
                  <a:srgbClr val="8C43F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21301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77054"/>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236181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2279144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rt with pulse outline">
            <a:extLst>
              <a:ext uri="{FF2B5EF4-FFF2-40B4-BE49-F238E27FC236}">
                <a16:creationId xmlns:a16="http://schemas.microsoft.com/office/drawing/2014/main" id="{7B9DFEDC-360D-9CB9-1F1A-818072D23F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578" y="3140968"/>
            <a:ext cx="2340844" cy="2340844"/>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Title denti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2" name="Graphic 11" descr="Dental Tools outline">
            <a:extLst>
              <a:ext uri="{FF2B5EF4-FFF2-40B4-BE49-F238E27FC236}">
                <a16:creationId xmlns:a16="http://schemas.microsoft.com/office/drawing/2014/main" id="{78BBAD10-4434-CDA7-CEFB-66EDE56189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7320" y="3392663"/>
            <a:ext cx="1897360" cy="1897360"/>
          </a:xfrm>
          <a:prstGeom prst="rect">
            <a:avLst/>
          </a:prstGeom>
        </p:spPr>
      </p:pic>
    </p:spTree>
    <p:extLst>
      <p:ext uri="{BB962C8B-B14F-4D97-AF65-F5344CB8AC3E}">
        <p14:creationId xmlns:p14="http://schemas.microsoft.com/office/powerpoint/2010/main" val="41359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mou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Tooth outline">
            <a:extLst>
              <a:ext uri="{FF2B5EF4-FFF2-40B4-BE49-F238E27FC236}">
                <a16:creationId xmlns:a16="http://schemas.microsoft.com/office/drawing/2014/main" id="{969D1219-BF1D-4383-073B-672623F55F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8" y="3346215"/>
            <a:ext cx="2016224" cy="2016224"/>
          </a:xfrm>
          <a:prstGeom prst="rect">
            <a:avLst/>
          </a:prstGeom>
        </p:spPr>
      </p:pic>
    </p:spTree>
    <p:extLst>
      <p:ext uri="{BB962C8B-B14F-4D97-AF65-F5344CB8AC3E}">
        <p14:creationId xmlns:p14="http://schemas.microsoft.com/office/powerpoint/2010/main" val="1798931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73E4"/>
              </a:buClr>
              <a:buFont typeface="Arial" panose="020B0604020202020204" pitchFamily="34" charset="0"/>
              <a:buNone/>
              <a:defRPr sz="2000"/>
            </a:lvl1pPr>
            <a:lvl2pPr marL="342900" indent="-342900">
              <a:buClr>
                <a:srgbClr val="0273E4"/>
              </a:buClr>
              <a:buFont typeface="Arial" panose="020B0604020202020204" pitchFamily="34" charset="0"/>
              <a:buChar char="•"/>
              <a:defRPr sz="2000"/>
            </a:lvl2pPr>
            <a:lvl3pPr marL="1257300" indent="-342900">
              <a:buClr>
                <a:srgbClr val="0273E4"/>
              </a:buClr>
              <a:buFont typeface="Arial" panose="020B0604020202020204" pitchFamily="34" charset="0"/>
              <a:buChar char="•"/>
              <a:defRPr sz="2000"/>
            </a:lvl3pPr>
            <a:lvl4pPr marL="1714500" indent="-342900">
              <a:buClr>
                <a:srgbClr val="0273E4"/>
              </a:buClr>
              <a:buFont typeface="Arial" panose="020B0604020202020204" pitchFamily="34" charset="0"/>
              <a:buChar char="•"/>
              <a:defRPr sz="2000"/>
            </a:lvl4pPr>
            <a:lvl5pPr marL="2171700" indent="-342900">
              <a:buClr>
                <a:srgbClr val="0273E4"/>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554491D7-9B93-5094-E005-78F562985C5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CF84E804-7C52-9BB0-AE36-F3339416BC39}"/>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913541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C699026C-EF10-65CA-4D3E-C577F57C4D65}"/>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10806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6137440A-78DC-1ABD-B279-6FA3DE5D88D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Font typeface="Wingdings" panose="05000000000000000000" pitchFamily="2" charset="2"/>
              <a:buChar char="§"/>
              <a:defRPr sz="2200"/>
            </a:lvl2pPr>
            <a:lvl3pPr marL="1257300" indent="-342900">
              <a:buFont typeface="Wingdings" panose="05000000000000000000" pitchFamily="2" charset="2"/>
              <a:buChar char="§"/>
              <a:defRPr sz="2200"/>
            </a:lvl3pPr>
            <a:lvl4pPr marL="1714500" indent="-342900">
              <a:buFont typeface="Wingdings" panose="05000000000000000000" pitchFamily="2" charset="2"/>
              <a:buChar char="§"/>
              <a:defRPr sz="2200"/>
            </a:lvl4pPr>
            <a:lvl5pPr marL="2171700" indent="-342900">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73E4"/>
              </a:buClr>
              <a:buFont typeface="Wingdings" panose="05000000000000000000" pitchFamily="2" charset="2"/>
              <a:buChar char="§"/>
              <a:defRPr/>
            </a:lvl1pPr>
            <a:lvl2pPr marL="800100" indent="-342900">
              <a:buClr>
                <a:srgbClr val="0273E4"/>
              </a:buClr>
              <a:buFont typeface="Wingdings" panose="05000000000000000000" pitchFamily="2" charset="2"/>
              <a:buChar char="§"/>
              <a:defRPr/>
            </a:lvl2pPr>
            <a:lvl3pPr marL="1257300" indent="-342900">
              <a:buClr>
                <a:srgbClr val="0273E4"/>
              </a:buClr>
              <a:buFont typeface="Wingdings" panose="05000000000000000000" pitchFamily="2" charset="2"/>
              <a:buChar char="§"/>
              <a:defRPr/>
            </a:lvl3pPr>
            <a:lvl4pPr marL="1714500" indent="-342900">
              <a:buClr>
                <a:srgbClr val="0273E4"/>
              </a:buClr>
              <a:buFont typeface="Wingdings" panose="05000000000000000000" pitchFamily="2" charset="2"/>
              <a:buChar char="§"/>
              <a:defRPr/>
            </a:lvl4pPr>
            <a:lvl5pPr marL="2171700" indent="-342900">
              <a:buClr>
                <a:srgbClr val="0273E4"/>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32879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73E4"/>
              </a:buClr>
              <a:buFont typeface="Wingdings" panose="05000000000000000000" pitchFamily="2" charset="2"/>
              <a:buChar char="§"/>
              <a:defRPr sz="1800"/>
            </a:lvl2pPr>
            <a:lvl3pPr marL="896938" indent="-342900">
              <a:buClr>
                <a:srgbClr val="0273E4"/>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35FEC5DC-6357-702D-021A-D18E7F0D9C91}"/>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0572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3 war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28D8E-7701-9AC9-CD4B-A15CD9270EAC}"/>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73E4"/>
                </a:solidFill>
              </a:defRPr>
            </a:lvl1pPr>
            <a:lvl2pPr marL="800100" indent="-342900">
              <a:buClr>
                <a:srgbClr val="302B8D"/>
              </a:buClr>
              <a:buFont typeface="Wingdings" panose="05000000000000000000" pitchFamily="2" charset="2"/>
              <a:buChar char="§"/>
              <a:defRPr>
                <a:solidFill>
                  <a:srgbClr val="0273E4"/>
                </a:solidFill>
              </a:defRPr>
            </a:lvl2pPr>
            <a:lvl3pPr marL="1257300" indent="-342900">
              <a:buClr>
                <a:srgbClr val="302B8D"/>
              </a:buClr>
              <a:buFont typeface="Wingdings" panose="05000000000000000000" pitchFamily="2" charset="2"/>
              <a:buChar char="§"/>
              <a:defRPr>
                <a:solidFill>
                  <a:srgbClr val="0273E4"/>
                </a:solidFill>
              </a:defRPr>
            </a:lvl3pPr>
            <a:lvl4pPr marL="1714500" indent="-342900">
              <a:buClr>
                <a:srgbClr val="302B8D"/>
              </a:buClr>
              <a:buFont typeface="Wingdings" panose="05000000000000000000" pitchFamily="2" charset="2"/>
              <a:buChar char="§"/>
              <a:defRPr>
                <a:solidFill>
                  <a:srgbClr val="0273E4"/>
                </a:solidFill>
              </a:defRPr>
            </a:lvl4pPr>
            <a:lvl5pPr marL="2171700" indent="-342900">
              <a:buClr>
                <a:srgbClr val="302B8D"/>
              </a:buClr>
              <a:buFont typeface="Wingdings" panose="05000000000000000000" pitchFamily="2" charset="2"/>
              <a:buChar char="§"/>
              <a:defRPr>
                <a:solidFill>
                  <a:srgbClr val="0273E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893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15848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3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79918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erm outline">
            <a:extLst>
              <a:ext uri="{FF2B5EF4-FFF2-40B4-BE49-F238E27FC236}">
                <a16:creationId xmlns:a16="http://schemas.microsoft.com/office/drawing/2014/main" id="{0F07F64E-8767-5D44-06D2-17C1BF4E79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852" y="3068960"/>
            <a:ext cx="2432296" cy="2432296"/>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2846E"/>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846E"/>
              </a:buClr>
              <a:buFont typeface="Arial" panose="020B0604020202020204" pitchFamily="34" charset="0"/>
              <a:buNone/>
              <a:defRPr sz="2000"/>
            </a:lvl1pPr>
            <a:lvl2pPr marL="342900" indent="-342900">
              <a:buClr>
                <a:srgbClr val="02846E"/>
              </a:buClr>
              <a:buFont typeface="Arial" panose="020B0604020202020204" pitchFamily="34" charset="0"/>
              <a:buChar char="•"/>
              <a:defRPr sz="2000"/>
            </a:lvl2pPr>
            <a:lvl3pPr marL="1257300" indent="-342900">
              <a:buClr>
                <a:srgbClr val="02846E"/>
              </a:buClr>
              <a:buFont typeface="Arial" panose="020B0604020202020204" pitchFamily="34" charset="0"/>
              <a:buChar char="•"/>
              <a:defRPr sz="2000"/>
            </a:lvl3pPr>
            <a:lvl4pPr marL="1714500" indent="-342900">
              <a:buClr>
                <a:srgbClr val="02846E"/>
              </a:buClr>
              <a:buFont typeface="Arial" panose="020B0604020202020204" pitchFamily="34" charset="0"/>
              <a:buChar char="•"/>
              <a:defRPr sz="2000"/>
            </a:lvl4pPr>
            <a:lvl5pPr marL="2171700" indent="-342900">
              <a:buClr>
                <a:srgbClr val="02846E"/>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DE27D206-61A0-5414-5256-CF58651158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BA4468EB-1775-2F98-2D2F-FB0E1D96CC1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6285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4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634BBB6-9663-4E9A-90F4-1057F113968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5852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4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846E"/>
              </a:buClr>
              <a:buFont typeface="Wingdings" panose="05000000000000000000" pitchFamily="2" charset="2"/>
              <a:buChar char="§"/>
              <a:defRPr/>
            </a:lvl1pPr>
            <a:lvl2pPr marL="800100" indent="-342900">
              <a:buClr>
                <a:srgbClr val="02846E"/>
              </a:buClr>
              <a:buFont typeface="Wingdings" panose="05000000000000000000" pitchFamily="2" charset="2"/>
              <a:buChar char="§"/>
              <a:defRPr/>
            </a:lvl2pPr>
            <a:lvl3pPr marL="1257300" indent="-342900">
              <a:buClr>
                <a:srgbClr val="02846E"/>
              </a:buClr>
              <a:buFont typeface="Wingdings" panose="05000000000000000000" pitchFamily="2" charset="2"/>
              <a:buChar char="§"/>
              <a:defRPr/>
            </a:lvl3pPr>
            <a:lvl4pPr marL="1714500" indent="-342900">
              <a:buClr>
                <a:srgbClr val="02846E"/>
              </a:buClr>
              <a:buFont typeface="Wingdings" panose="05000000000000000000" pitchFamily="2" charset="2"/>
              <a:buChar char="§"/>
              <a:defRPr/>
            </a:lvl4pPr>
            <a:lvl5pPr marL="2171700" indent="-342900">
              <a:buClr>
                <a:srgbClr val="02846E"/>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530372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4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846E"/>
              </a:buClr>
              <a:buFont typeface="Wingdings" panose="05000000000000000000" pitchFamily="2" charset="2"/>
              <a:buChar char="§"/>
              <a:defRPr sz="1800"/>
            </a:lvl2pPr>
            <a:lvl3pPr marL="896938" indent="-342900">
              <a:buClr>
                <a:srgbClr val="02846E"/>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2F25DB83-95C3-0652-DBFD-85D9A3F8422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02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4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38691-9BA7-52D2-F589-D8E6F2DF3AE0}"/>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846E"/>
                </a:solidFill>
              </a:defRPr>
            </a:lvl1pPr>
            <a:lvl2pPr marL="800100" indent="-342900">
              <a:buClr>
                <a:srgbClr val="302B8D"/>
              </a:buClr>
              <a:buFont typeface="Wingdings" panose="05000000000000000000" pitchFamily="2" charset="2"/>
              <a:buChar char="§"/>
              <a:defRPr>
                <a:solidFill>
                  <a:srgbClr val="02846E"/>
                </a:solidFill>
              </a:defRPr>
            </a:lvl2pPr>
            <a:lvl3pPr marL="1257300" indent="-342900">
              <a:buClr>
                <a:srgbClr val="302B8D"/>
              </a:buClr>
              <a:buFont typeface="Wingdings" panose="05000000000000000000" pitchFamily="2" charset="2"/>
              <a:buChar char="§"/>
              <a:defRPr>
                <a:solidFill>
                  <a:srgbClr val="02846E"/>
                </a:solidFill>
              </a:defRPr>
            </a:lvl3pPr>
            <a:lvl4pPr marL="1714500" indent="-342900">
              <a:buClr>
                <a:srgbClr val="302B8D"/>
              </a:buClr>
              <a:buFont typeface="Wingdings" panose="05000000000000000000" pitchFamily="2" charset="2"/>
              <a:buChar char="§"/>
              <a:defRPr>
                <a:solidFill>
                  <a:srgbClr val="02846E"/>
                </a:solidFill>
              </a:defRPr>
            </a:lvl4pPr>
            <a:lvl5pPr marL="2171700" indent="-342900">
              <a:buClr>
                <a:srgbClr val="302B8D"/>
              </a:buClr>
              <a:buFont typeface="Wingdings" panose="05000000000000000000" pitchFamily="2" charset="2"/>
              <a:buChar char="§"/>
              <a:defRPr>
                <a:solidFill>
                  <a:srgbClr val="0284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1379371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4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4174767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4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397656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5 Title no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9343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Smoking outline">
            <a:extLst>
              <a:ext uri="{FF2B5EF4-FFF2-40B4-BE49-F238E27FC236}">
                <a16:creationId xmlns:a16="http://schemas.microsoft.com/office/drawing/2014/main" id="{0717FF19-AF78-5415-FA7D-38B3CEE9AE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791" y="3212976"/>
            <a:ext cx="2150418" cy="2150418"/>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5 Title alcohol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Bottle outline">
            <a:extLst>
              <a:ext uri="{FF2B5EF4-FFF2-40B4-BE49-F238E27FC236}">
                <a16:creationId xmlns:a16="http://schemas.microsoft.com/office/drawing/2014/main" id="{4F7CC166-1AED-BFA8-B75D-0829B55C9E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9876" y="3185243"/>
            <a:ext cx="2232248" cy="2232248"/>
          </a:xfrm>
          <a:prstGeom prst="rect">
            <a:avLst/>
          </a:prstGeom>
        </p:spPr>
      </p:pic>
    </p:spTree>
    <p:extLst>
      <p:ext uri="{BB962C8B-B14F-4D97-AF65-F5344CB8AC3E}">
        <p14:creationId xmlns:p14="http://schemas.microsoft.com/office/powerpoint/2010/main" val="4024806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5 Title alcohol house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ouse outline">
            <a:extLst>
              <a:ext uri="{FF2B5EF4-FFF2-40B4-BE49-F238E27FC236}">
                <a16:creationId xmlns:a16="http://schemas.microsoft.com/office/drawing/2014/main" id="{44C3895C-5999-5A8B-F777-8E0A2511C1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2954318"/>
            <a:ext cx="2617440" cy="2617440"/>
          </a:xfrm>
          <a:prstGeom prst="rect">
            <a:avLst/>
          </a:prstGeom>
        </p:spPr>
      </p:pic>
    </p:spTree>
    <p:extLst>
      <p:ext uri="{BB962C8B-B14F-4D97-AF65-F5344CB8AC3E}">
        <p14:creationId xmlns:p14="http://schemas.microsoft.com/office/powerpoint/2010/main" val="353659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5 Title fruit and veg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3" name="Graphic 2" descr="Apple outline">
            <a:extLst>
              <a:ext uri="{FF2B5EF4-FFF2-40B4-BE49-F238E27FC236}">
                <a16:creationId xmlns:a16="http://schemas.microsoft.com/office/drawing/2014/main" id="{EFC2B505-078A-CA42-3897-7114FFE9F2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3071827"/>
            <a:ext cx="2617440" cy="2617440"/>
          </a:xfrm>
          <a:prstGeom prst="rect">
            <a:avLst/>
          </a:prstGeom>
        </p:spPr>
      </p:pic>
    </p:spTree>
    <p:extLst>
      <p:ext uri="{BB962C8B-B14F-4D97-AF65-F5344CB8AC3E}">
        <p14:creationId xmlns:p14="http://schemas.microsoft.com/office/powerpoint/2010/main" val="224890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5 Title not enough foo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Fork and knife outline">
            <a:extLst>
              <a:ext uri="{FF2B5EF4-FFF2-40B4-BE49-F238E27FC236}">
                <a16:creationId xmlns:a16="http://schemas.microsoft.com/office/drawing/2014/main" id="{F68C9698-22EA-071A-D0AB-197F34D1C16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5866" y="3212976"/>
            <a:ext cx="2260267" cy="2260267"/>
          </a:xfrm>
          <a:prstGeom prst="rect">
            <a:avLst/>
          </a:prstGeom>
        </p:spPr>
      </p:pic>
    </p:spTree>
    <p:extLst>
      <p:ext uri="{BB962C8B-B14F-4D97-AF65-F5344CB8AC3E}">
        <p14:creationId xmlns:p14="http://schemas.microsoft.com/office/powerpoint/2010/main" val="860397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5 Title reduced mea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3" name="Graphic 2" descr="Table setting outline">
            <a:extLst>
              <a:ext uri="{FF2B5EF4-FFF2-40B4-BE49-F238E27FC236}">
                <a16:creationId xmlns:a16="http://schemas.microsoft.com/office/drawing/2014/main" id="{0DD5CCD1-77A0-3277-F579-5918B82738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1288" y="2690007"/>
            <a:ext cx="3349423" cy="3349423"/>
          </a:xfrm>
          <a:prstGeom prst="rect">
            <a:avLst/>
          </a:prstGeom>
        </p:spPr>
      </p:pic>
    </p:spTree>
    <p:extLst>
      <p:ext uri="{BB962C8B-B14F-4D97-AF65-F5344CB8AC3E}">
        <p14:creationId xmlns:p14="http://schemas.microsoft.com/office/powerpoint/2010/main" val="16307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ormatted">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8552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E15E05"/>
              </a:buClr>
              <a:buFont typeface="Arial" panose="020B0604020202020204" pitchFamily="34" charset="0"/>
              <a:buNone/>
              <a:defRPr sz="2000"/>
            </a:lvl1pPr>
            <a:lvl2pPr marL="342900" indent="-342900">
              <a:buClr>
                <a:srgbClr val="E15E05"/>
              </a:buClr>
              <a:buFont typeface="Arial" panose="020B0604020202020204" pitchFamily="34" charset="0"/>
              <a:buChar char="•"/>
              <a:defRPr sz="2000"/>
            </a:lvl2pPr>
            <a:lvl3pPr marL="1257300" indent="-342900">
              <a:buClr>
                <a:srgbClr val="E15E05"/>
              </a:buClr>
              <a:buFont typeface="Arial" panose="020B0604020202020204" pitchFamily="34" charset="0"/>
              <a:buChar char="•"/>
              <a:defRPr sz="2000"/>
            </a:lvl3pPr>
            <a:lvl4pPr marL="1714500" indent="-342900">
              <a:buClr>
                <a:srgbClr val="E15E05"/>
              </a:buClr>
              <a:buFont typeface="Arial" panose="020B0604020202020204" pitchFamily="34" charset="0"/>
              <a:buChar char="•"/>
              <a:defRPr sz="2000"/>
            </a:lvl4pPr>
            <a:lvl5pPr marL="2171700" indent="-342900">
              <a:buClr>
                <a:srgbClr val="E15E05"/>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1B3A2AA-8A00-223C-961C-48DE1189AE6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28172F14-EC9F-4A23-D54F-F20E55FC4ADE}"/>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497984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5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573849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5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Clr>
                <a:srgbClr val="E15E05"/>
              </a:buClr>
              <a:buFont typeface="Wingdings" panose="05000000000000000000" pitchFamily="2" charset="2"/>
              <a:buChar char="§"/>
              <a:defRPr sz="2200"/>
            </a:lvl2pPr>
            <a:lvl3pPr marL="1257300" indent="-342900">
              <a:buClr>
                <a:srgbClr val="E15E05"/>
              </a:buClr>
              <a:buFont typeface="Wingdings" panose="05000000000000000000" pitchFamily="2" charset="2"/>
              <a:buChar char="§"/>
              <a:defRPr sz="2200"/>
            </a:lvl3pPr>
            <a:lvl4pPr marL="1714500" indent="-342900">
              <a:buClr>
                <a:srgbClr val="E15E05"/>
              </a:buClr>
              <a:buFont typeface="Wingdings" panose="05000000000000000000" pitchFamily="2" charset="2"/>
              <a:buChar char="§"/>
              <a:defRPr sz="2200"/>
            </a:lvl4pPr>
            <a:lvl5pPr marL="2171700" indent="-342900">
              <a:buClr>
                <a:srgbClr val="E15E05"/>
              </a:buClr>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E15E05"/>
              </a:buClr>
              <a:buFont typeface="Wingdings" panose="05000000000000000000" pitchFamily="2" charset="2"/>
              <a:buChar char="§"/>
              <a:defRPr/>
            </a:lvl1pPr>
            <a:lvl2pPr marL="800100" indent="-342900">
              <a:buClr>
                <a:srgbClr val="E15E05"/>
              </a:buClr>
              <a:buFont typeface="Wingdings" panose="05000000000000000000" pitchFamily="2" charset="2"/>
              <a:buChar char="§"/>
              <a:defRPr/>
            </a:lvl2pPr>
            <a:lvl3pPr marL="1257300" indent="-342900">
              <a:buClr>
                <a:srgbClr val="E15E05"/>
              </a:buClr>
              <a:buFont typeface="Wingdings" panose="05000000000000000000" pitchFamily="2" charset="2"/>
              <a:buChar char="§"/>
              <a:defRPr/>
            </a:lvl3pPr>
            <a:lvl4pPr marL="1714500" indent="-342900">
              <a:buClr>
                <a:srgbClr val="E15E05"/>
              </a:buClr>
              <a:buFont typeface="Wingdings" panose="05000000000000000000" pitchFamily="2" charset="2"/>
              <a:buChar char="§"/>
              <a:defRPr/>
            </a:lvl4pPr>
            <a:lvl5pPr marL="2171700" indent="-342900">
              <a:buClr>
                <a:srgbClr val="E15E05"/>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54758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5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E15E05"/>
              </a:buClr>
              <a:buFont typeface="Wingdings" panose="05000000000000000000" pitchFamily="2" charset="2"/>
              <a:buChar char="§"/>
              <a:defRPr sz="1800"/>
            </a:lvl2pPr>
            <a:lvl3pPr marL="896938" indent="-342900">
              <a:buClr>
                <a:srgbClr val="E15E05"/>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E6B2B2E4-DE6F-8204-621B-C489203B86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23684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5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514CC9-2273-95D7-55AE-2956476D47F0}"/>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E15E05"/>
                </a:solidFill>
              </a:defRPr>
            </a:lvl1pPr>
            <a:lvl2pPr marL="800100" indent="-342900">
              <a:buClr>
                <a:srgbClr val="302B8D"/>
              </a:buClr>
              <a:buFont typeface="Wingdings" panose="05000000000000000000" pitchFamily="2" charset="2"/>
              <a:buChar char="§"/>
              <a:defRPr>
                <a:solidFill>
                  <a:srgbClr val="E15E05"/>
                </a:solidFill>
              </a:defRPr>
            </a:lvl2pPr>
            <a:lvl3pPr marL="1257300" indent="-342900">
              <a:buClr>
                <a:srgbClr val="302B8D"/>
              </a:buClr>
              <a:buFont typeface="Wingdings" panose="05000000000000000000" pitchFamily="2" charset="2"/>
              <a:buChar char="§"/>
              <a:defRPr>
                <a:solidFill>
                  <a:srgbClr val="E15E05"/>
                </a:solidFill>
              </a:defRPr>
            </a:lvl3pPr>
            <a:lvl4pPr marL="1714500" indent="-342900">
              <a:buClr>
                <a:srgbClr val="302B8D"/>
              </a:buClr>
              <a:buFont typeface="Wingdings" panose="05000000000000000000" pitchFamily="2" charset="2"/>
              <a:buChar char="§"/>
              <a:defRPr>
                <a:solidFill>
                  <a:srgbClr val="E15E05"/>
                </a:solidFill>
              </a:defRPr>
            </a:lvl4pPr>
            <a:lvl5pPr marL="2171700" indent="-342900">
              <a:buClr>
                <a:srgbClr val="302B8D"/>
              </a:buClr>
              <a:buFont typeface="Wingdings" panose="05000000000000000000" pitchFamily="2" charset="2"/>
              <a:buChar char="§"/>
              <a:defRPr>
                <a:solidFill>
                  <a:srgbClr val="E15E0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070001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5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918140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5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824526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6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d with gears outline">
            <a:extLst>
              <a:ext uri="{FF2B5EF4-FFF2-40B4-BE49-F238E27FC236}">
                <a16:creationId xmlns:a16="http://schemas.microsoft.com/office/drawing/2014/main" id="{EBACD40A-5E05-8A62-842E-25D865199E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867" y="3284984"/>
            <a:ext cx="2196265" cy="2196265"/>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6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D40243"/>
              </a:buClr>
              <a:buFont typeface="Arial" panose="020B0604020202020204" pitchFamily="34" charset="0"/>
              <a:buNone/>
              <a:defRPr sz="2000"/>
            </a:lvl1pPr>
            <a:lvl2pPr marL="342900" indent="-342900">
              <a:buClr>
                <a:srgbClr val="D40243"/>
              </a:buClr>
              <a:buFont typeface="Arial" panose="020B0604020202020204" pitchFamily="34" charset="0"/>
              <a:buChar char="•"/>
              <a:defRPr sz="2000"/>
            </a:lvl2pPr>
            <a:lvl3pPr marL="1257300" indent="-342900">
              <a:buClr>
                <a:srgbClr val="D40243"/>
              </a:buClr>
              <a:buFont typeface="Arial" panose="020B0604020202020204" pitchFamily="34" charset="0"/>
              <a:buChar char="•"/>
              <a:defRPr sz="2000"/>
            </a:lvl3pPr>
            <a:lvl4pPr marL="1714500" indent="-342900">
              <a:buClr>
                <a:srgbClr val="D40243"/>
              </a:buClr>
              <a:buFont typeface="Arial" panose="020B0604020202020204" pitchFamily="34" charset="0"/>
              <a:buChar char="•"/>
              <a:defRPr sz="2000"/>
            </a:lvl4pPr>
            <a:lvl5pPr marL="2171700" indent="-342900">
              <a:buClr>
                <a:srgbClr val="D40243"/>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45D8496-A435-E77B-CCF3-E996E985B2F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E1BAA9A6-16CF-113C-7348-DC84B829731D}"/>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80023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6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A0EE9CA2-CE97-58AE-2679-D1BD129A840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23567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equalitie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Top">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11643084" cy="933124"/>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ft">
            <a:extLst>
              <a:ext uri="{FF2B5EF4-FFF2-40B4-BE49-F238E27FC236}">
                <a16:creationId xmlns:a16="http://schemas.microsoft.com/office/drawing/2014/main" id="{86F5A001-FB85-7DD4-6493-31F3DD79823B}"/>
              </a:ext>
            </a:extLst>
          </p:cNvPr>
          <p:cNvSpPr>
            <a:spLocks noGrp="1"/>
          </p:cNvSpPr>
          <p:nvPr>
            <p:ph sz="quarter" idx="21"/>
          </p:nvPr>
        </p:nvSpPr>
        <p:spPr>
          <a:xfrm>
            <a:off x="274458"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ight">
            <a:extLst>
              <a:ext uri="{FF2B5EF4-FFF2-40B4-BE49-F238E27FC236}">
                <a16:creationId xmlns:a16="http://schemas.microsoft.com/office/drawing/2014/main" id="{9DBFA562-7847-8433-6677-AD7430E9EBD9}"/>
              </a:ext>
            </a:extLst>
          </p:cNvPr>
          <p:cNvSpPr>
            <a:spLocks noGrp="1"/>
          </p:cNvSpPr>
          <p:nvPr>
            <p:ph sz="quarter" idx="22"/>
          </p:nvPr>
        </p:nvSpPr>
        <p:spPr>
          <a:xfrm>
            <a:off x="6239272"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4990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6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C00000"/>
              </a:buClr>
              <a:buFont typeface="Wingdings" panose="05000000000000000000" pitchFamily="2" charset="2"/>
              <a:buChar char="§"/>
              <a:defRPr/>
            </a:lvl1pPr>
            <a:lvl2pPr marL="800100" indent="-342900">
              <a:buClr>
                <a:srgbClr val="C00000"/>
              </a:buClr>
              <a:buFont typeface="Wingdings" panose="05000000000000000000" pitchFamily="2" charset="2"/>
              <a:buChar char="§"/>
              <a:defRPr/>
            </a:lvl2pPr>
            <a:lvl3pPr marL="1257300" indent="-342900">
              <a:buClr>
                <a:srgbClr val="C00000"/>
              </a:buClr>
              <a:buFont typeface="Wingdings" panose="05000000000000000000" pitchFamily="2" charset="2"/>
              <a:buChar char="§"/>
              <a:defRPr/>
            </a:lvl3pPr>
            <a:lvl4pPr marL="1714500" indent="-342900">
              <a:buClr>
                <a:srgbClr val="C00000"/>
              </a:buClr>
              <a:buFont typeface="Wingdings" panose="05000000000000000000" pitchFamily="2" charset="2"/>
              <a:buChar char="§"/>
              <a:defRPr/>
            </a:lvl4pPr>
            <a:lvl5pPr marL="2171700" indent="-342900">
              <a:buClr>
                <a:srgbClr val="C00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5421706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6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D40243"/>
              </a:buClr>
              <a:buFont typeface="Wingdings" panose="05000000000000000000" pitchFamily="2" charset="2"/>
              <a:buChar char="§"/>
              <a:defRPr sz="1800"/>
            </a:lvl2pPr>
            <a:lvl3pPr marL="896938" indent="-342900">
              <a:buClr>
                <a:srgbClr val="D40243"/>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F0F8055A-D91E-DF72-BE0D-F2F7F62C35D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500904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6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EFEE68-37FF-8DAB-E10B-414F4D254444}"/>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D40243"/>
                </a:solidFill>
              </a:defRPr>
            </a:lvl1pPr>
            <a:lvl2pPr marL="800100" indent="-342900">
              <a:buClr>
                <a:srgbClr val="302B8D"/>
              </a:buClr>
              <a:buFont typeface="Wingdings" panose="05000000000000000000" pitchFamily="2" charset="2"/>
              <a:buChar char="§"/>
              <a:defRPr>
                <a:solidFill>
                  <a:srgbClr val="D40243"/>
                </a:solidFill>
              </a:defRPr>
            </a:lvl2pPr>
            <a:lvl3pPr marL="1257300" indent="-342900">
              <a:buClr>
                <a:srgbClr val="302B8D"/>
              </a:buClr>
              <a:buFont typeface="Wingdings" panose="05000000000000000000" pitchFamily="2" charset="2"/>
              <a:buChar char="§"/>
              <a:defRPr>
                <a:solidFill>
                  <a:srgbClr val="D40243"/>
                </a:solidFill>
              </a:defRPr>
            </a:lvl3pPr>
            <a:lvl4pPr marL="1714500" indent="-342900">
              <a:buClr>
                <a:srgbClr val="302B8D"/>
              </a:buClr>
              <a:buFont typeface="Wingdings" panose="05000000000000000000" pitchFamily="2" charset="2"/>
              <a:buChar char="§"/>
              <a:defRPr>
                <a:solidFill>
                  <a:srgbClr val="D40243"/>
                </a:solidFill>
              </a:defRPr>
            </a:lvl4pPr>
            <a:lvl5pPr marL="2171700" indent="-342900">
              <a:buClr>
                <a:srgbClr val="302B8D"/>
              </a:buClr>
              <a:buFont typeface="Wingdings" panose="05000000000000000000" pitchFamily="2" charset="2"/>
              <a:buChar char="§"/>
              <a:defRPr>
                <a:solidFill>
                  <a:srgbClr val="D402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48302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6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050920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6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5855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WB Survey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Rectangle 24" descr="3) General health">
            <a:extLst>
              <a:ext uri="{FF2B5EF4-FFF2-40B4-BE49-F238E27FC236}">
                <a16:creationId xmlns:a16="http://schemas.microsoft.com/office/drawing/2014/main" id="{4C941E31-EE48-B78F-A3AA-3F53C7FB6087}"/>
              </a:ext>
            </a:extLst>
          </p:cNvPr>
          <p:cNvSpPr/>
          <p:nvPr userDrawn="1"/>
        </p:nvSpPr>
        <p:spPr>
          <a:xfrm>
            <a:off x="4203254" y="4377727"/>
            <a:ext cx="1751277" cy="1620000"/>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2169DFA-7AEF-1AE5-2A5A-DD9391DD7D0F}"/>
              </a:ext>
            </a:extLst>
          </p:cNvPr>
          <p:cNvSpPr/>
          <p:nvPr userDrawn="1"/>
        </p:nvSpPr>
        <p:spPr>
          <a:xfrm>
            <a:off x="263352" y="4377727"/>
            <a:ext cx="1751277" cy="1620000"/>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FF2B88D-6963-0F6E-96D7-1BC59201A75A}"/>
              </a:ext>
            </a:extLst>
          </p:cNvPr>
          <p:cNvSpPr/>
          <p:nvPr userDrawn="1"/>
        </p:nvSpPr>
        <p:spPr>
          <a:xfrm>
            <a:off x="2233303" y="4377727"/>
            <a:ext cx="1751277" cy="1620000"/>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descr="4) COVID-19">
            <a:extLst>
              <a:ext uri="{FF2B5EF4-FFF2-40B4-BE49-F238E27FC236}">
                <a16:creationId xmlns:a16="http://schemas.microsoft.com/office/drawing/2014/main" id="{17DC5555-60FE-259E-468C-939DBEF3BA76}"/>
              </a:ext>
            </a:extLst>
          </p:cNvPr>
          <p:cNvSpPr/>
          <p:nvPr userDrawn="1"/>
        </p:nvSpPr>
        <p:spPr>
          <a:xfrm>
            <a:off x="6173205" y="4377727"/>
            <a:ext cx="1751277" cy="1620000"/>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descr="5) Risk factors">
            <a:extLst>
              <a:ext uri="{FF2B5EF4-FFF2-40B4-BE49-F238E27FC236}">
                <a16:creationId xmlns:a16="http://schemas.microsoft.com/office/drawing/2014/main" id="{8A7AF76F-70F2-3DD8-88BE-D28DA9AFD0AB}"/>
              </a:ext>
            </a:extLst>
          </p:cNvPr>
          <p:cNvSpPr/>
          <p:nvPr userDrawn="1"/>
        </p:nvSpPr>
        <p:spPr>
          <a:xfrm>
            <a:off x="8143156" y="4380447"/>
            <a:ext cx="1751277" cy="1620000"/>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descr="6) Mental health and wellbeing">
            <a:extLst>
              <a:ext uri="{FF2B5EF4-FFF2-40B4-BE49-F238E27FC236}">
                <a16:creationId xmlns:a16="http://schemas.microsoft.com/office/drawing/2014/main" id="{002BBCCC-D9FA-FDF2-42D9-AEC10ECFFE39}"/>
              </a:ext>
            </a:extLst>
          </p:cNvPr>
          <p:cNvSpPr/>
          <p:nvPr userDrawn="1"/>
        </p:nvSpPr>
        <p:spPr>
          <a:xfrm>
            <a:off x="10113107" y="4382255"/>
            <a:ext cx="1751277" cy="1620000"/>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Heart with pulse outline">
            <a:extLst>
              <a:ext uri="{FF2B5EF4-FFF2-40B4-BE49-F238E27FC236}">
                <a16:creationId xmlns:a16="http://schemas.microsoft.com/office/drawing/2014/main" id="{525A5B59-9580-1AC7-C26F-22A9A0D2D4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347" y="4429142"/>
            <a:ext cx="1517169" cy="1517169"/>
          </a:xfrm>
          <a:prstGeom prst="rect">
            <a:avLst/>
          </a:prstGeom>
        </p:spPr>
      </p:pic>
      <p:pic>
        <p:nvPicPr>
          <p:cNvPr id="33" name="Graphic 32" descr="Head with gears outline">
            <a:extLst>
              <a:ext uri="{FF2B5EF4-FFF2-40B4-BE49-F238E27FC236}">
                <a16:creationId xmlns:a16="http://schemas.microsoft.com/office/drawing/2014/main" id="{60FB1429-D8DB-A93C-8116-EF813421B55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2555" y="4456051"/>
            <a:ext cx="1472380" cy="1472380"/>
          </a:xfrm>
          <a:prstGeom prst="rect">
            <a:avLst/>
          </a:prstGeom>
        </p:spPr>
      </p:pic>
      <p:pic>
        <p:nvPicPr>
          <p:cNvPr id="34" name="Graphic 33" descr="Agriculture outline">
            <a:extLst>
              <a:ext uri="{FF2B5EF4-FFF2-40B4-BE49-F238E27FC236}">
                <a16:creationId xmlns:a16="http://schemas.microsoft.com/office/drawing/2014/main" id="{E0A287A2-3947-F70A-F8F3-C910ECA066F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2751" y="4442837"/>
            <a:ext cx="1472380" cy="1472380"/>
          </a:xfrm>
          <a:prstGeom prst="rect">
            <a:avLst/>
          </a:prstGeom>
        </p:spPr>
      </p:pic>
      <p:pic>
        <p:nvPicPr>
          <p:cNvPr id="35" name="Graphic 34" descr="Germ outline">
            <a:extLst>
              <a:ext uri="{FF2B5EF4-FFF2-40B4-BE49-F238E27FC236}">
                <a16:creationId xmlns:a16="http://schemas.microsoft.com/office/drawing/2014/main" id="{0EACA3A7-6F2B-C47D-B10F-48DD94AC305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4413" y="4537188"/>
            <a:ext cx="1283678" cy="1283678"/>
          </a:xfrm>
          <a:prstGeom prst="rect">
            <a:avLst/>
          </a:prstGeom>
        </p:spPr>
      </p:pic>
      <p:pic>
        <p:nvPicPr>
          <p:cNvPr id="36" name="Graphic 35" descr="Smoking outline">
            <a:extLst>
              <a:ext uri="{FF2B5EF4-FFF2-40B4-BE49-F238E27FC236}">
                <a16:creationId xmlns:a16="http://schemas.microsoft.com/office/drawing/2014/main" id="{98F055E8-842E-40FE-42DA-10B77062461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4314" y="4537188"/>
            <a:ext cx="1068960" cy="1068960"/>
          </a:xfrm>
          <a:prstGeom prst="rect">
            <a:avLst/>
          </a:prstGeom>
        </p:spPr>
      </p:pic>
      <p:pic>
        <p:nvPicPr>
          <p:cNvPr id="37" name="Graphic 36" descr="Group of people with solid fill">
            <a:extLst>
              <a:ext uri="{FF2B5EF4-FFF2-40B4-BE49-F238E27FC236}">
                <a16:creationId xmlns:a16="http://schemas.microsoft.com/office/drawing/2014/main" id="{979A4E65-42C1-F986-10BD-C1F3BA7553F8}"/>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706" y="4529751"/>
            <a:ext cx="1298552" cy="1298552"/>
          </a:xfrm>
          <a:prstGeom prst="rect">
            <a:avLst/>
          </a:prstGeom>
        </p:spPr>
      </p:pic>
      <p:sp>
        <p:nvSpPr>
          <p:cNvPr id="41" name="Content">
            <a:extLst>
              <a:ext uri="{FF2B5EF4-FFF2-40B4-BE49-F238E27FC236}">
                <a16:creationId xmlns:a16="http://schemas.microsoft.com/office/drawing/2014/main" id="{2B13968D-1321-9B11-DD6D-BE2BE9FAB141}"/>
              </a:ext>
            </a:extLst>
          </p:cNvPr>
          <p:cNvSpPr>
            <a:spLocks noGrp="1"/>
          </p:cNvSpPr>
          <p:nvPr>
            <p:ph sz="quarter" idx="14"/>
          </p:nvPr>
        </p:nvSpPr>
        <p:spPr>
          <a:xfrm>
            <a:off x="274458" y="1280046"/>
            <a:ext cx="11643084" cy="236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pyright">
            <a:extLst>
              <a:ext uri="{FF2B5EF4-FFF2-40B4-BE49-F238E27FC236}">
                <a16:creationId xmlns:a16="http://schemas.microsoft.com/office/drawing/2014/main" id="{8783939F-809F-0BB3-DAF7-EFC4DAD66ED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TextBox 4" descr="1) Demographics">
            <a:extLst>
              <a:ext uri="{FF2B5EF4-FFF2-40B4-BE49-F238E27FC236}">
                <a16:creationId xmlns:a16="http://schemas.microsoft.com/office/drawing/2014/main" id="{10B8E8BA-3AE0-5767-F561-00928D744C33}"/>
              </a:ext>
            </a:extLst>
          </p:cNvPr>
          <p:cNvSpPr txBox="1"/>
          <p:nvPr userDrawn="1"/>
        </p:nvSpPr>
        <p:spPr>
          <a:xfrm>
            <a:off x="262257" y="3861681"/>
            <a:ext cx="1602855" cy="307777"/>
          </a:xfrm>
          <a:prstGeom prst="rect">
            <a:avLst/>
          </a:prstGeom>
          <a:noFill/>
        </p:spPr>
        <p:txBody>
          <a:bodyPr wrap="square">
            <a:spAutoFit/>
          </a:bodyPr>
          <a:lstStyle/>
          <a:p>
            <a:pPr marL="179388" indent="-179388">
              <a:buNone/>
            </a:pPr>
            <a:r>
              <a:rPr lang="en-GB" sz="1400" dirty="0"/>
              <a:t>1) Demographics</a:t>
            </a:r>
          </a:p>
        </p:txBody>
      </p:sp>
      <p:sp>
        <p:nvSpPr>
          <p:cNvPr id="7" name="TextBox 6" descr="2) Wider determinants">
            <a:extLst>
              <a:ext uri="{FF2B5EF4-FFF2-40B4-BE49-F238E27FC236}">
                <a16:creationId xmlns:a16="http://schemas.microsoft.com/office/drawing/2014/main" id="{A9C6D027-4D13-D83F-36ED-EC98D65D3CA3}"/>
              </a:ext>
            </a:extLst>
          </p:cNvPr>
          <p:cNvSpPr txBox="1"/>
          <p:nvPr userDrawn="1"/>
        </p:nvSpPr>
        <p:spPr>
          <a:xfrm>
            <a:off x="2224800" y="3861048"/>
            <a:ext cx="1602855" cy="523220"/>
          </a:xfrm>
          <a:prstGeom prst="rect">
            <a:avLst/>
          </a:prstGeom>
          <a:noFill/>
        </p:spPr>
        <p:txBody>
          <a:bodyPr wrap="square">
            <a:spAutoFit/>
          </a:bodyPr>
          <a:lstStyle/>
          <a:p>
            <a:pPr marL="179388" indent="-179388"/>
            <a:r>
              <a:rPr lang="en-GB" sz="1400" dirty="0"/>
              <a:t>2) Wider determinants</a:t>
            </a:r>
          </a:p>
        </p:txBody>
      </p:sp>
      <p:sp>
        <p:nvSpPr>
          <p:cNvPr id="8" name="TextBox 7">
            <a:extLst>
              <a:ext uri="{FF2B5EF4-FFF2-40B4-BE49-F238E27FC236}">
                <a16:creationId xmlns:a16="http://schemas.microsoft.com/office/drawing/2014/main" id="{56BFB868-69AC-FE46-9064-67FADB824841}"/>
              </a:ext>
            </a:extLst>
          </p:cNvPr>
          <p:cNvSpPr txBox="1"/>
          <p:nvPr userDrawn="1"/>
        </p:nvSpPr>
        <p:spPr>
          <a:xfrm>
            <a:off x="4199479" y="3861050"/>
            <a:ext cx="1602855" cy="307777"/>
          </a:xfrm>
          <a:prstGeom prst="rect">
            <a:avLst/>
          </a:prstGeom>
          <a:noFill/>
        </p:spPr>
        <p:txBody>
          <a:bodyPr wrap="square">
            <a:spAutoFit/>
          </a:bodyPr>
          <a:lstStyle/>
          <a:p>
            <a:pPr marL="179388" indent="-179388"/>
            <a:r>
              <a:rPr lang="en-GB" sz="1400" dirty="0"/>
              <a:t>3) General health</a:t>
            </a:r>
          </a:p>
        </p:txBody>
      </p:sp>
      <p:sp>
        <p:nvSpPr>
          <p:cNvPr id="9" name="TextBox 8">
            <a:extLst>
              <a:ext uri="{FF2B5EF4-FFF2-40B4-BE49-F238E27FC236}">
                <a16:creationId xmlns:a16="http://schemas.microsoft.com/office/drawing/2014/main" id="{CF9476CD-F7C7-AC4F-2C99-145F30B7173D}"/>
              </a:ext>
            </a:extLst>
          </p:cNvPr>
          <p:cNvSpPr txBox="1"/>
          <p:nvPr userDrawn="1"/>
        </p:nvSpPr>
        <p:spPr>
          <a:xfrm>
            <a:off x="6168477" y="3861049"/>
            <a:ext cx="1602855" cy="307777"/>
          </a:xfrm>
          <a:prstGeom prst="rect">
            <a:avLst/>
          </a:prstGeom>
          <a:noFill/>
        </p:spPr>
        <p:txBody>
          <a:bodyPr wrap="square">
            <a:spAutoFit/>
          </a:bodyPr>
          <a:lstStyle/>
          <a:p>
            <a:pPr marL="179388" indent="-179388"/>
            <a:r>
              <a:rPr lang="en-GB" sz="1400" dirty="0"/>
              <a:t>4) COVID-19</a:t>
            </a:r>
          </a:p>
        </p:txBody>
      </p:sp>
      <p:sp>
        <p:nvSpPr>
          <p:cNvPr id="10" name="TextBox 9">
            <a:extLst>
              <a:ext uri="{FF2B5EF4-FFF2-40B4-BE49-F238E27FC236}">
                <a16:creationId xmlns:a16="http://schemas.microsoft.com/office/drawing/2014/main" id="{835592DC-6CA1-F4BD-8726-437B2ACF85EF}"/>
              </a:ext>
            </a:extLst>
          </p:cNvPr>
          <p:cNvSpPr txBox="1"/>
          <p:nvPr userDrawn="1"/>
        </p:nvSpPr>
        <p:spPr>
          <a:xfrm>
            <a:off x="8143156" y="3861049"/>
            <a:ext cx="1602855" cy="307777"/>
          </a:xfrm>
          <a:prstGeom prst="rect">
            <a:avLst/>
          </a:prstGeom>
          <a:noFill/>
        </p:spPr>
        <p:txBody>
          <a:bodyPr wrap="square">
            <a:spAutoFit/>
          </a:bodyPr>
          <a:lstStyle/>
          <a:p>
            <a:pPr marL="179388" indent="-179388"/>
            <a:r>
              <a:rPr lang="en-GB" sz="1400" dirty="0"/>
              <a:t>5) Risk factors</a:t>
            </a:r>
          </a:p>
        </p:txBody>
      </p:sp>
      <p:sp>
        <p:nvSpPr>
          <p:cNvPr id="11" name="TextBox 10">
            <a:extLst>
              <a:ext uri="{FF2B5EF4-FFF2-40B4-BE49-F238E27FC236}">
                <a16:creationId xmlns:a16="http://schemas.microsoft.com/office/drawing/2014/main" id="{76B223C9-FB21-1F5F-A3B4-6D9F160CBF2A}"/>
              </a:ext>
            </a:extLst>
          </p:cNvPr>
          <p:cNvSpPr txBox="1"/>
          <p:nvPr userDrawn="1"/>
        </p:nvSpPr>
        <p:spPr>
          <a:xfrm>
            <a:off x="10105699" y="3861048"/>
            <a:ext cx="1602855" cy="523220"/>
          </a:xfrm>
          <a:prstGeom prst="rect">
            <a:avLst/>
          </a:prstGeom>
          <a:noFill/>
        </p:spPr>
        <p:txBody>
          <a:bodyPr wrap="square">
            <a:spAutoFit/>
          </a:bodyPr>
          <a:lstStyle/>
          <a:p>
            <a:pPr marL="179388" indent="-179388"/>
            <a:r>
              <a:rPr lang="en-GB" sz="1400" dirty="0"/>
              <a:t>6) Mental health and wellbeing</a:t>
            </a:r>
          </a:p>
        </p:txBody>
      </p:sp>
      <p:sp>
        <p:nvSpPr>
          <p:cNvPr id="12" name="Rectangle 11">
            <a:extLst>
              <a:ext uri="{FF2B5EF4-FFF2-40B4-BE49-F238E27FC236}">
                <a16:creationId xmlns:a16="http://schemas.microsoft.com/office/drawing/2014/main" id="{811B9DE6-3176-BCE0-14E4-4C629763BB2A}"/>
              </a:ext>
            </a:extLst>
          </p:cNvPr>
          <p:cNvSpPr/>
          <p:nvPr userDrawn="1"/>
        </p:nvSpPr>
        <p:spPr>
          <a:xfrm>
            <a:off x="274032" y="3870316"/>
            <a:ext cx="1732094" cy="558826"/>
          </a:xfrm>
          <a:prstGeom prst="rect">
            <a:avLst/>
          </a:prstGeom>
          <a:noFill/>
          <a:ln w="19050">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924A8F1-9625-F941-3A62-0E3FE992FC2F}"/>
              </a:ext>
            </a:extLst>
          </p:cNvPr>
          <p:cNvSpPr/>
          <p:nvPr userDrawn="1"/>
        </p:nvSpPr>
        <p:spPr>
          <a:xfrm>
            <a:off x="2238167" y="3875392"/>
            <a:ext cx="1732094" cy="558826"/>
          </a:xfrm>
          <a:prstGeom prst="rect">
            <a:avLst/>
          </a:prstGeom>
          <a:noFill/>
          <a:ln w="19050">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5C64F8C-1068-44B9-B258-2C30F513A38B}"/>
              </a:ext>
            </a:extLst>
          </p:cNvPr>
          <p:cNvSpPr/>
          <p:nvPr userDrawn="1"/>
        </p:nvSpPr>
        <p:spPr>
          <a:xfrm>
            <a:off x="4211822" y="3871844"/>
            <a:ext cx="1732094" cy="558826"/>
          </a:xfrm>
          <a:prstGeom prst="rect">
            <a:avLst/>
          </a:prstGeom>
          <a:noFill/>
          <a:ln w="19050">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AD32792-9F6B-CF52-6354-168FAC94C3B8}"/>
              </a:ext>
            </a:extLst>
          </p:cNvPr>
          <p:cNvSpPr/>
          <p:nvPr userDrawn="1"/>
        </p:nvSpPr>
        <p:spPr>
          <a:xfrm>
            <a:off x="6180205" y="3871204"/>
            <a:ext cx="1732094" cy="558826"/>
          </a:xfrm>
          <a:prstGeom prst="rect">
            <a:avLst/>
          </a:prstGeom>
          <a:noFill/>
          <a:ln w="19050">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FF831F-9157-E349-BFAE-E4906D9E715F}"/>
              </a:ext>
            </a:extLst>
          </p:cNvPr>
          <p:cNvSpPr/>
          <p:nvPr userDrawn="1"/>
        </p:nvSpPr>
        <p:spPr>
          <a:xfrm>
            <a:off x="8152747" y="3861048"/>
            <a:ext cx="1732094" cy="558826"/>
          </a:xfrm>
          <a:prstGeom prst="rect">
            <a:avLst/>
          </a:prstGeom>
          <a:noFill/>
          <a:ln w="19050">
            <a:solidFill>
              <a:srgbClr val="E15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673E55-8B29-B7D3-DE13-6745D2C0F5CA}"/>
              </a:ext>
            </a:extLst>
          </p:cNvPr>
          <p:cNvSpPr/>
          <p:nvPr userDrawn="1"/>
        </p:nvSpPr>
        <p:spPr>
          <a:xfrm>
            <a:off x="10121745" y="3875392"/>
            <a:ext cx="1732094" cy="558826"/>
          </a:xfrm>
          <a:prstGeom prst="rect">
            <a:avLst/>
          </a:prstGeom>
          <a:noFill/>
          <a:ln w="19050">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0862102" cy="652933"/>
          </a:xfrm>
        </p:spPr>
        <p:txBody>
          <a:bodyPr/>
          <a:lstStyle/>
          <a:p>
            <a:r>
              <a:rPr lang="en-US"/>
              <a:t>Click to edit Master title style</a:t>
            </a:r>
            <a:endParaRPr lang="en-GB"/>
          </a:p>
        </p:txBody>
      </p:sp>
      <p:sp>
        <p:nvSpPr>
          <p:cNvPr id="5" name="Table">
            <a:extLst>
              <a:ext uri="{FF2B5EF4-FFF2-40B4-BE49-F238E27FC236}">
                <a16:creationId xmlns:a16="http://schemas.microsoft.com/office/drawing/2014/main" id="{5F385388-F8D2-495F-9084-B3DA0A42DC55}"/>
              </a:ext>
            </a:extLst>
          </p:cNvPr>
          <p:cNvSpPr>
            <a:spLocks noGrp="1"/>
          </p:cNvSpPr>
          <p:nvPr>
            <p:ph sz="quarter" idx="14"/>
          </p:nvPr>
        </p:nvSpPr>
        <p:spPr>
          <a:xfrm>
            <a:off x="274458" y="1740384"/>
            <a:ext cx="11643084" cy="500098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606" y="598282"/>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gend">
            <a:extLst>
              <a:ext uri="{FF2B5EF4-FFF2-40B4-BE49-F238E27FC236}">
                <a16:creationId xmlns:a16="http://schemas.microsoft.com/office/drawing/2014/main" id="{C8984CB3-220C-C9A0-73F0-79DE670303F4}"/>
              </a:ext>
            </a:extLst>
          </p:cNvPr>
          <p:cNvSpPr txBox="1"/>
          <p:nvPr userDrawn="1"/>
        </p:nvSpPr>
        <p:spPr>
          <a:xfrm>
            <a:off x="8325180" y="1313651"/>
            <a:ext cx="3589294" cy="288032"/>
          </a:xfrm>
          <a:prstGeom prst="rect">
            <a:avLst/>
          </a:prstGeom>
          <a:noFill/>
          <a:ln>
            <a:solidFill>
              <a:srgbClr val="AAAAAA"/>
            </a:solidFill>
          </a:ln>
        </p:spPr>
        <p:txBody>
          <a:bodyPr wrap="square" rtlCol="0">
            <a:spAutoFit/>
          </a:bodyPr>
          <a:lstStyle/>
          <a:p>
            <a:pPr algn="r"/>
            <a:r>
              <a:rPr lang="en-GB" sz="1200" dirty="0"/>
              <a:t>Compared</a:t>
            </a:r>
            <a:r>
              <a:rPr lang="en-GB" sz="1200" baseline="0" dirty="0"/>
              <a:t> to Medway: </a:t>
            </a: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endParaRPr lang="en-GB" sz="1200" dirty="0"/>
          </a:p>
        </p:txBody>
      </p:sp>
      <p:sp>
        <p:nvSpPr>
          <p:cNvPr id="9" name="Text">
            <a:extLst>
              <a:ext uri="{FF2B5EF4-FFF2-40B4-BE49-F238E27FC236}">
                <a16:creationId xmlns:a16="http://schemas.microsoft.com/office/drawing/2014/main" id="{FAD86113-00BA-0DFE-9C3E-7FE3DBD2AA61}"/>
              </a:ext>
            </a:extLst>
          </p:cNvPr>
          <p:cNvSpPr>
            <a:spLocks noGrp="1"/>
          </p:cNvSpPr>
          <p:nvPr>
            <p:ph sz="quarter" idx="21" hasCustomPrompt="1"/>
          </p:nvPr>
        </p:nvSpPr>
        <p:spPr>
          <a:xfrm>
            <a:off x="277526" y="1211568"/>
            <a:ext cx="7978714" cy="377131"/>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XX</a:t>
            </a:r>
          </a:p>
        </p:txBody>
      </p:sp>
    </p:spTree>
    <p:extLst>
      <p:ext uri="{BB962C8B-B14F-4D97-AF65-F5344CB8AC3E}">
        <p14:creationId xmlns:p14="http://schemas.microsoft.com/office/powerpoint/2010/main" val="75774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roup of people with solid fill">
            <a:extLst>
              <a:ext uri="{FF2B5EF4-FFF2-40B4-BE49-F238E27FC236}">
                <a16:creationId xmlns:a16="http://schemas.microsoft.com/office/drawing/2014/main" id="{1DB4683C-7483-A6AF-27B5-F796DD6C96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3383" y="3131710"/>
            <a:ext cx="2445234" cy="2445234"/>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22" r:id="rId5"/>
    <p:sldLayoutId id="2147483723" r:id="rId6"/>
    <p:sldLayoutId id="2147483678" r:id="rId7"/>
    <p:sldLayoutId id="2147483724" r:id="rId8"/>
    <p:sldLayoutId id="2147483667" r:id="rId9"/>
    <p:sldLayoutId id="2147483672" r:id="rId10"/>
    <p:sldLayoutId id="2147483679" r:id="rId11"/>
    <p:sldLayoutId id="2147483692" r:id="rId12"/>
    <p:sldLayoutId id="2147483730" r:id="rId13"/>
    <p:sldLayoutId id="2147483693" r:id="rId14"/>
    <p:sldLayoutId id="2147483716" r:id="rId15"/>
    <p:sldLayoutId id="2147483690" r:id="rId16"/>
    <p:sldLayoutId id="2147483666" r:id="rId17"/>
    <p:sldLayoutId id="2147483674" r:id="rId18"/>
    <p:sldLayoutId id="2147483680" r:id="rId19"/>
    <p:sldLayoutId id="2147483694" r:id="rId20"/>
    <p:sldLayoutId id="2147483689" r:id="rId21"/>
    <p:sldLayoutId id="2147483717" r:id="rId22"/>
    <p:sldLayoutId id="2147483706" r:id="rId23"/>
    <p:sldLayoutId id="2147483707" r:id="rId24"/>
    <p:sldLayoutId id="2147483668" r:id="rId25"/>
    <p:sldLayoutId id="2147483727" r:id="rId26"/>
    <p:sldLayoutId id="2147483728" r:id="rId27"/>
    <p:sldLayoutId id="2147483673" r:id="rId28"/>
    <p:sldLayoutId id="2147483681" r:id="rId29"/>
    <p:sldLayoutId id="2147483695" r:id="rId30"/>
    <p:sldLayoutId id="2147483688" r:id="rId31"/>
    <p:sldLayoutId id="2147483718" r:id="rId32"/>
    <p:sldLayoutId id="2147483708" r:id="rId33"/>
    <p:sldLayoutId id="2147483709" r:id="rId34"/>
    <p:sldLayoutId id="2147483669" r:id="rId35"/>
    <p:sldLayoutId id="2147483675" r:id="rId36"/>
    <p:sldLayoutId id="2147483682" r:id="rId37"/>
    <p:sldLayoutId id="2147483696" r:id="rId38"/>
    <p:sldLayoutId id="2147483687" r:id="rId39"/>
    <p:sldLayoutId id="2147483719" r:id="rId40"/>
    <p:sldLayoutId id="2147483710" r:id="rId41"/>
    <p:sldLayoutId id="2147483711" r:id="rId42"/>
    <p:sldLayoutId id="2147483729" r:id="rId43"/>
    <p:sldLayoutId id="2147483670" r:id="rId44"/>
    <p:sldLayoutId id="2147483725" r:id="rId45"/>
    <p:sldLayoutId id="2147483726" r:id="rId46"/>
    <p:sldLayoutId id="2147483731" r:id="rId47"/>
    <p:sldLayoutId id="2147483732" r:id="rId48"/>
    <p:sldLayoutId id="2147483733" r:id="rId49"/>
    <p:sldLayoutId id="2147483676" r:id="rId50"/>
    <p:sldLayoutId id="2147483683" r:id="rId51"/>
    <p:sldLayoutId id="2147483691" r:id="rId52"/>
    <p:sldLayoutId id="2147483686" r:id="rId53"/>
    <p:sldLayoutId id="2147483720" r:id="rId54"/>
    <p:sldLayoutId id="2147483712" r:id="rId55"/>
    <p:sldLayoutId id="2147483713" r:id="rId56"/>
    <p:sldLayoutId id="2147483671" r:id="rId57"/>
    <p:sldLayoutId id="2147483677" r:id="rId58"/>
    <p:sldLayoutId id="2147483684" r:id="rId59"/>
    <p:sldLayoutId id="2147483697" r:id="rId60"/>
    <p:sldLayoutId id="2147483685" r:id="rId61"/>
    <p:sldLayoutId id="2147483721" r:id="rId62"/>
    <p:sldLayoutId id="2147483714" r:id="rId63"/>
    <p:sldLayoutId id="2147483715" r:id="rId64"/>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5.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6.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5.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6.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5.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6.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268760"/>
            <a:ext cx="10363200" cy="1470025"/>
          </a:xfrm>
        </p:spPr>
        <p:txBody>
          <a:bodyPr/>
          <a:lstStyle/>
          <a:p>
            <a:r>
              <a:t>Medway Health and Wellbeing Survey</a:t>
            </a:r>
          </a:p>
        </p:txBody>
      </p:sp>
      <p:sp>
        <p:nvSpPr>
          <p:cNvPr id="3" name="Subtitle"/>
          <p:cNvSpPr>
            <a:spLocks noGrp="1"/>
          </p:cNvSpPr>
          <p:nvPr>
            <p:ph type="subTitle" idx="1"/>
          </p:nvPr>
        </p:nvSpPr>
        <p:spPr>
          <a:xfrm>
            <a:off x="1828800" y="3886200"/>
            <a:ext cx="8534400" cy="1752600"/>
          </a:xfrm>
        </p:spPr>
        <p:txBody>
          <a:bodyPr/>
          <a:lstStyle/>
          <a:p>
            <a:r>
              <a:t>Medway Council
Public Health Intelligence Team
15/08/2023</a:t>
            </a:r>
          </a:p>
        </p:txBody>
      </p:sp>
      <p:sp>
        <p:nvSpPr>
          <p:cNvPr id="4" name="Type"/>
          <p:cNvSpPr>
            <a:spLocks noGrp="1"/>
          </p:cNvSpPr>
          <p:nvPr>
            <p:ph sz="quarter" idx="14"/>
          </p:nvPr>
        </p:nvSpPr>
        <p:spPr>
          <a:xfrm>
            <a:off x="914400" y="2744802"/>
            <a:ext cx="10363200" cy="1141398"/>
          </a:xfrm>
        </p:spPr>
        <p:txBody>
          <a:bodyPr/>
          <a:lstStyle/>
          <a:p>
            <a:r>
              <a:t>Food Analysis</a:t>
            </a:r>
          </a:p>
        </p:txBody>
      </p:sp>
      <p:sp>
        <p:nvSpPr>
          <p:cNvPr id="5" name="Footer"/>
          <p:cNvSpPr>
            <a:spLocks noGrp="1"/>
          </p:cNvSpPr>
          <p:nvPr>
            <p:ph type="ftr" sz="quarter" idx="11"/>
          </p:nvPr>
        </p:nvSpPr>
        <p:spPr>
          <a:xfrm>
            <a:off x="10416480" y="122083"/>
            <a:ext cx="1645078" cy="365126"/>
          </a:xfrm>
        </p:spPr>
        <p:txBody>
          <a:bodyPr/>
          <a:lstStyle/>
          <a:p>
            <a:r>
              <a:t>Version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Fruit and vegetable
portions per day</a:t>
            </a:r>
          </a:p>
        </p:txBody>
      </p:sp>
      <p:sp>
        <p:nvSpPr>
          <p:cNvPr id="3" name="Slide Number"/>
          <p:cNvSpPr>
            <a:spLocks noGrp="1"/>
          </p:cNvSpPr>
          <p:nvPr>
            <p:ph type="sldNum" sz="quarter" idx="12"/>
          </p:nvPr>
        </p:nvSpPr>
        <p:spPr>
          <a:xfrm>
            <a:off x="10433" y="-252920"/>
            <a:ext cx="1440000" cy="365125"/>
          </a:xfrm>
        </p:spPr>
        <p:txBody>
          <a:bodyPr/>
          <a:lstStyle/>
          <a:p>
            <a: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Fruit consumption</a:t>
            </a:r>
          </a:p>
        </p:txBody>
      </p:sp>
      <p:sp>
        <p:nvSpPr>
          <p:cNvPr id="3" name="Slide Number"/>
          <p:cNvSpPr>
            <a:spLocks noGrp="1"/>
          </p:cNvSpPr>
          <p:nvPr>
            <p:ph type="sldNum" sz="quarter" idx="12"/>
          </p:nvPr>
        </p:nvSpPr>
        <p:spPr>
          <a:xfrm>
            <a:off x="15304" y="34131"/>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1" descr="The bar plot shows the Medway Health and Wellbeing Survey results. In the category '0', the unweighted survey value was 18.1% and the weighted survey value was 18.4%. In the category '1', the unweighted survey value was 15.2% and the weighted survey value was 15.3%. In the category '2', the unweighted survey value was 33.9% and the weighted survey value was 34.3%. In the category '3', the unweighted survey value was 19.6% and the weighted survey value was 19.4%. In the category '4', the unweighted survey value was 6.6% and the weighted survey value was 6.0%. In the category '5', the unweighted survey value was 4.9% and the weighted survey value was 5.1%. In the category '6', the unweighted survey value was 0.9% and the weighted survey value was 0.7%. In the category '7', the unweighted survey value was 0.3% and the weighted survey value was 0.5%. In the category '8', the unweighted survey value was 0.1% and the weighted survey value was 0.2%. In the category '9', the unweighted survey value was 0.0% and the weighted survey value was 0.0%. In the category '10+', the unweighted survey value was 0.2% and the weighted survey value was 0.1%."/>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18.4% of Medway adults did not eat any fruit in the previous day.</a:t>
            </a:r>
          </a:p>
          <a:p>
            <a:pPr lvl="1"/>
            <a:r>
              <a:t>84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fruit did you eat yesterday?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Vegetable consumption</a:t>
            </a:r>
          </a:p>
        </p:txBody>
      </p:sp>
      <p:sp>
        <p:nvSpPr>
          <p:cNvPr id="3" name="Slide Number"/>
          <p:cNvSpPr>
            <a:spLocks noGrp="1"/>
          </p:cNvSpPr>
          <p:nvPr>
            <p:ph type="sldNum" sz="quarter" idx="12"/>
          </p:nvPr>
        </p:nvSpPr>
        <p:spPr>
          <a:xfrm>
            <a:off x="15304" y="34131"/>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1" descr="The bar plot shows the Medway Health and Wellbeing Survey results. In the category '0', the unweighted survey value was 13.7% and the weighted survey value was 13.8%. In the category '1', the unweighted survey value was 15.0% and the weighted survey value was 15.0%. In the category '2', the unweighted survey value was 32.5% and the weighted survey value was 32.6%. In the category '3', the unweighted survey value was 21.8% and the weighted survey value was 21.3%. In the category '4', the unweighted survey value was 9.1% and the weighted survey value was 8.8%. In the category '5', the unweighted survey value was 5.5% and the weighted survey value was 5.9%. In the category '6', the unweighted survey value was 1.2% and the weighted survey value was 1.2%. In the category '7', the unweighted survey value was 0.6% and the weighted survey value was 0.7%. In the category '8', the unweighted survey value was 0.4% and the weighted survey value was 0.6%. In the category '9', the unweighted survey value was 0.0% and the weighted survey value was 0.0%. In the category '10+', the unweighted survey value was 0.2% and the weighted survey value was 0.1%."/>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13.8% of Medway adults did not eat any vegetables in the previous day.</a:t>
            </a:r>
          </a:p>
          <a:p>
            <a:pPr lvl="1"/>
            <a:r>
              <a:t>84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vegetables did you eat yesterday?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Fruit and vegetable consumption</a:t>
            </a:r>
          </a:p>
        </p:txBody>
      </p:sp>
      <p:sp>
        <p:nvSpPr>
          <p:cNvPr id="3" name="Slide Number"/>
          <p:cNvSpPr>
            <a:spLocks noGrp="1"/>
          </p:cNvSpPr>
          <p:nvPr>
            <p:ph type="sldNum" sz="quarter" idx="12"/>
          </p:nvPr>
        </p:nvSpPr>
        <p:spPr>
          <a:xfrm>
            <a:off x="15304" y="34131"/>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1" descr="The bar plot shows the Medway Health and Wellbeing Survey results. In the category '0', the unweighted survey value was 5.8% and the weighted survey value was 5.9%. In the category '1', the unweighted survey value was 5.6% and the weighted survey value was 5.7%. In the category '2', the unweighted survey value was 10.9% and the weighted survey value was 10.8%. In the category '3', the unweighted survey value was 14.0% and the weighted survey value was 14.4%. In the category '4', the unweighted survey value was 19.1% and the weighted survey value was 19.1%. In the category '5', the unweighted survey value was 17.9% and the weighted survey value was 17.6%. In the category '6', the unweighted survey value was 11.5% and the weighted survey value was 11.3%. In the category '7', the unweighted survey value was 6.5% and the weighted survey value was 6.3%. In the category '8', the unweighted survey value was 4.1% and the weighted survey value was 4.0%. In the category '9', the unweighted survey value was 1.3% and the weighted survey value was 1.4%. In the category '10+', the unweighted survey value was 3.3% and the weighted survey value was 3.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5.9% of Medway adults did not eat any fruit or vegetables in the previous day.</a:t>
            </a:r>
          </a:p>
          <a:p>
            <a:pPr lvl="1"/>
            <a:r>
              <a:t>84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fruit did you eat yesterday?</a:t>
            </a:r>
          </a:p>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vegetables did you eat yesterday?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Eating five fruit and vegetables a day</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1" descr="The bar plot shows the Medway Health and Wellbeing Survey results. In the category 'Yes', the unweighted survey value was 44.6% and the weighted survey value was 44.1%. In the category 'No', the unweighted survey value was 55.4% and the weighted survey value was 55.9%."/>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44.1% of Medway adults report eating five portions of fruit and vegetables a day, while 55.9% do not meet this guideline.</a:t>
            </a:r>
          </a:p>
          <a:p>
            <a:pPr lvl="1"/>
            <a:r>
              <a:t>84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fruit did you eat yesterday?</a:t>
            </a:r>
          </a:p>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vegetables did you eat yesterday?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Not eating five a day by PCN</a:t>
            </a:r>
          </a:p>
        </p:txBody>
      </p:sp>
      <p:sp>
        <p:nvSpPr>
          <p:cNvPr id="3" name="Slide Number"/>
          <p:cNvSpPr>
            <a:spLocks noGrp="1"/>
          </p:cNvSpPr>
          <p:nvPr>
            <p:ph type="sldNum" sz="quarter" idx="12"/>
          </p:nvPr>
        </p:nvSpPr>
        <p:spPr>
          <a:xfrm>
            <a:off x="15304" y="34131"/>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pcn compared to the Medway value (55.9%). The value for Medway Rainham was 49.1% which is better compared to Medway. The value for Rochester was 49.8% which is similar compared to Medway. The value for Strood was 55.4% which is similar compared to Medway. The value for Medway Peninsula was 55.9% which is similar compared to Medway. The value for Medway South was 57.6% which is similar compared to Medway. The value for Gillingham South was 59.5% which is similar compared to Medway. The value for Medway Central was 61.4% which is similar compared to Medway. The value for ! MPA was 62.6%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not eating five portions fruit and vegetables a day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fruit did you eat yesterday?</a:t>
            </a:r>
          </a:p>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vegetables did you eat yesterday?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Not eating five a day by ward</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ward compared to the Medway value (%). The value for Hempstead and Wigmore was 36.6% which is better compared to Medway. The value for Rainham South West was 40.2% which is better compared to Medway. The value for Rochester West and Borstal was 44.3% which is better compared to Medway. The value for Twydall was 47.2% which is better compared to Medway. The value for Cuxton, Halling and Riverside was 47.8% which is similar compared to Medway. The value for Strood North and Frindsbury was 48.9% which is better compared to Medway. The value for Rochester East and Warren Wood was 51.4% which is similar compared to Medway. The value for Princes Park was 53.7% which is similar compared to Medway. The value for Rainham North was 54.8% which is similar compared to Medway. The value for Fort Horsted was 54.8% which is similar compared to Medway. The value for St Mary''s Island was 54.9% which is similar compared to Medway. The value for Strood Rural was 55.6% which is similar compared to Medway. The value for Watling was 56.3% which is similar compared to Medway. The value for Hoo St Werburgh and High Halstow was 56.8% which is similar compared to Medway. The value for Wayfield and Weeds Wood was 59.2% which is similar compared to Medway. The value for Lordswood and Walderslade was 59.2% which is similar compared to Medway. The value for Fort Pitt was 59.4% which is similar compared to Medway. The value for Gillingham North was 59.5% which is similar compared to Medway. The value for Rainham South East was 59.8% which is similar compared to Medway. The value for All Saints was 61% which is similar compared to Medway. The value for Luton was 61.4% which is similar compared to Medway. The value for Strood West was 62.1% which is worse compared to Medway. The value for Chatham Central and Brompton was 64.8% which is worse compared to Medway. The value for Gillingham South was 66.2%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not eating five portions fruit and vegetables a day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fruit did you eat yesterday?</a:t>
            </a:r>
          </a:p>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portions of vegetables did you eat yesterday?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Not eating five a day by inequalities</a:t>
            </a:r>
          </a:p>
        </p:txBody>
      </p:sp>
      <p:sp>
        <p:nvSpPr>
          <p:cNvPr id="3" name="Slide Number"/>
          <p:cNvSpPr>
            <a:spLocks noGrp="1"/>
          </p:cNvSpPr>
          <p:nvPr>
            <p:ph type="sldNum" sz="quarter" idx="12"/>
          </p:nvPr>
        </p:nvSpPr>
        <p:spPr>
          <a:xfrm>
            <a:off x="15304" y="34131"/>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not eating five portions of fruit and vegetables a day by inequalities</a:t>
            </a:r>
          </a:p>
        </p:txBody>
      </p:sp>
      <p:pic>
        <p:nvPicPr>
          <p:cNvPr id="6" name="gender" descr="The bar plot shows the proportion by gender compared to the Medway value (%). The value for Female was 51.3% which is better compared to Medway. The value for Male was 60.7% which is worse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65.7% which is similar compared to Medway. The value for 25-34 was 62% which is similar compared to Medway. The value for 35-44 was 61.4% which is similar compared to Medway. The value for 45-54 was 55.4% which is similar compared to Medway. The value for 55-64 was 53.1% which is similar compared to Medway. The value for 65-74 was 48% which is better compared to Medway. The value for 75-84 was 43.1% which is better compared to Medway. The value for 85+ was 45.7%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55.7% which is similar compared to Medway. The value for Ethnic minorities was 57.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3.1% which is worse compared to Medway. The value for 2 was 62.2% which is worse compared to Medway. The value for 3 was 54.1% which is similar compared to Medway. The value for 4 was 52.3% which is similar compared to Medway. The value for 5 was 48.5%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Not eating five a day by wider determinants</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not eating five portions of fruit and vegetables a day by wider determinants</a:t>
            </a:r>
          </a:p>
        </p:txBody>
      </p:sp>
      <p:pic>
        <p:nvPicPr>
          <p:cNvPr id="6" name="qualification" descr="The bar plot shows the proportion by highest qualification level compared to the Medway value (%). The value for Level 1 / Level 2 was 59.1% which is similar compared to Medway. The value for Level 3 was 56.4% which is similar compared to Medway. The value for Level 4 / Level 5 was 49.9% which is similar compared to Medway. The value for Level 6 was 50.9% which is similar compared to Medway. The value for Level 7 / Level 8 was 50.3% which is similar compared to Medway. The value for Other professional qualification was 60.7%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57.2% which is similar compared to Medway. The value for Economic inactivity was 52.9% which is similar compared to Medway. The value for Unemployed was 64.6%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47.9% which is better compared to Medway. The value for Own with a mortgage was 55.5% which is similar compared to Medway. The value for Part own and part rent (shared ownership) was 62% which is similar compared to Medway. The value for Rent (with or without housing benefit) was 65.7% which is worse compared to Medway. The value for Live here rent free was 50.1%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Not eating five a day</a:t>
            </a:r>
          </a:p>
        </p:txBody>
      </p:sp>
      <p:sp>
        <p:nvSpPr>
          <p:cNvPr id="3" name="Slide Number"/>
          <p:cNvSpPr>
            <a:spLocks noGrp="1"/>
          </p:cNvSpPr>
          <p:nvPr>
            <p:ph type="sldNum" sz="quarter" idx="12"/>
          </p:nvPr>
        </p:nvSpPr>
        <p:spPr>
          <a:xfrm>
            <a:off x="15304" y="34131"/>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55.9% of Medway adults do not eat five portions of fruit and vegetables a day.</a:t>
            </a:r>
          </a:p>
          <a:p>
            <a:endParaRPr/>
          </a:p>
          <a:p>
            <a:r>
              <a:t>Certain groups in Medway are less likely to eat five portions of fruit and vegetables a day. These groups include:</a:t>
            </a:r>
          </a:p>
          <a:p>
            <a:pPr lvl="1"/>
            <a:r>
              <a:t>Adults in wards Chatham Central &amp; Brompton, Strood West, and Gillingham South</a:t>
            </a:r>
          </a:p>
          <a:p>
            <a:pPr lvl="1"/>
            <a:r>
              <a:t>Males</a:t>
            </a:r>
          </a:p>
          <a:p>
            <a:pPr lvl="1"/>
            <a:r>
              <a:t>Adults living in areas of high deprivation (quintiles 1 and 2)</a:t>
            </a:r>
          </a:p>
          <a:p>
            <a:pPr lvl="1"/>
            <a:r>
              <a:t>Adults who rent (with or without housing benefit).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 Medway Health and Wellbeing Survey, please contact:
Dr Natalie Goldring
Senior Public Health Intelligence Manager
Public Health
Medway Council
natalie.goldring@medway.gov.uk
01634 337271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Not enough food
due to finances</a:t>
            </a:r>
          </a:p>
        </p:txBody>
      </p:sp>
      <p:sp>
        <p:nvSpPr>
          <p:cNvPr id="3" name="Slide Number"/>
          <p:cNvSpPr>
            <a:spLocks noGrp="1"/>
          </p:cNvSpPr>
          <p:nvPr>
            <p:ph type="sldNum" sz="quarter" idx="12"/>
          </p:nvPr>
        </p:nvSpPr>
        <p:spPr>
          <a:xfrm>
            <a:off x="10433" y="-252920"/>
            <a:ext cx="1440000" cy="365125"/>
          </a:xfrm>
        </p:spPr>
        <p:txBody>
          <a:bodyPr/>
          <a:lstStyle/>
          <a:p>
            <a: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Not enough food due to finances</a:t>
            </a:r>
          </a:p>
        </p:txBody>
      </p:sp>
      <p:sp>
        <p:nvSpPr>
          <p:cNvPr id="3" name="Slide Number"/>
          <p:cNvSpPr>
            <a:spLocks noGrp="1"/>
          </p:cNvSpPr>
          <p:nvPr>
            <p:ph type="sldNum" sz="quarter" idx="12"/>
          </p:nvPr>
        </p:nvSpPr>
        <p:spPr>
          <a:xfrm>
            <a:off x="15304" y="34131"/>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1" descr="The bar plot shows the Medway Health and Wellbeing Survey results. In the category 'Often true', the unweighted survey value was 2.8% and the weighted survey value was 2.5%. In the category 'Sometimes true', the unweighted survey value was 8.6% and the weighted survey value was 8.9%. In the category 'Never true', the unweighted survey value was 88.7% and the weighted survey value was 88.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88.6% of Medway adults always have enough food,  8.9% sometimes don't have enough food due to financial reasons, and  2.5% often expereince food shortage due to finances.</a:t>
            </a:r>
          </a:p>
          <a:p>
            <a:pPr lvl="1"/>
            <a:r>
              <a:t>121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In the last 12 months, The food that I/we bought just didn’t last, and I/we didn’t have money to get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true, Sometimes true, Never true, Don't know/don't want to say.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Not enough food due to finances by PCN</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pcn compared to the Medway value (11.4%). The value for Medway Rainham was 4.8% which is better compared to Medway. The value for Rochester was 6.6% which is better compared to Medway. The value for Medway South was 10.8% which is similar compared to Medway. The value for Medway Peninsula was 11.3% which is similar compared to Medway. The value for Strood was 12.7% which is similar compared to Medway. The value for Gillingham South was 13.5% which is similar compared to Medway. The value for Medway Central was 15.8% which is worse compared to Medway. The value for ! MPA was 24.5%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reporting sometimes or often not having enough food due to finance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In the last 12 months, The food that I/we bought just didn’t last, and I/we didn’t have money to get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true, Sometimes true, Never true, Don't know/don't want to say.</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Often true or sometimes true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Not enough food due to finances by ward</a:t>
            </a:r>
          </a:p>
        </p:txBody>
      </p:sp>
      <p:sp>
        <p:nvSpPr>
          <p:cNvPr id="3" name="Slide Number"/>
          <p:cNvSpPr>
            <a:spLocks noGrp="1"/>
          </p:cNvSpPr>
          <p:nvPr>
            <p:ph type="sldNum" sz="quarter" idx="12"/>
          </p:nvPr>
        </p:nvSpPr>
        <p:spPr>
          <a:xfrm>
            <a:off x="15304" y="34131"/>
            <a:ext cx="1440000" cy="365125"/>
          </a:xfrm>
        </p:spPr>
        <p:txBody>
          <a:bodyPr/>
          <a:lstStyle/>
          <a:p>
            <a:r>
              <a:t>23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ward compared to the Medway value (%). The value for Cuxton, Halling and Riverside was 2.4% which is better compared to Medway. The value for Rainham South West was 2.9% which is better compared to Medway. The value for Fort Horsted was 3.1% which is better compared to Medway. The value for Rainham South East was 3.9% which is better compared to Medway. The value for Hempstead and Wigmore was 4.4% which is better compared to Medway. The value for Rochester West and Borstal was 5% which is better compared to Medway. The value for Princes Park was 7.2% which is better compared to Medway. The value for Twydall was 7.2% which is better compared to Medway. The value for St Mary''s Island was 8.1% which is similar compared to Medway. The value for Rochester East and Warren Wood was 8.8% which is similar compared to Medway. The value for Strood Rural was 9.2% which is similar compared to Medway. The value for Watling was 9.6% which is similar compared to Medway. The value for Luton was 9.7% which is similar compared to Medway. The value for Rainham North was 10.3% which is similar compared to Medway. The value for Lordswood and Walderslade was 11.6% which is similar compared to Medway. The value for All Saints was 13.2% which is similar compared to Medway. The value for Fort Pitt was 13.4% which is similar compared to Medway. The value for Strood North and Frindsbury was 14.3% which is similar compared to Medway. The value for Hoo St Werburgh and High Halstow was 16.5% which is worse compared to Medway. The value for Strood West was 18.1% which is worse compared to Medway. The value for Wayfield and Weeds Wood was 19.1% which is worse compared to Medway. The value for Gillingham North was 20.5% which is worse compared to Medway. The value for Chatham Central and Brompton was 20.8% which is worse compared to Medway. The value for Gillingham South was 25.1%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reporting sometimes or often not having enough food due to finance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In the last 12 months, The food that I/we bought just didn’t last, and I/we didn’t have money to get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true, Sometimes true, Never true, Don't know/don't want to say.</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Often true or sometimes true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Not enough food due to finances by inequalities</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that sometimes or often do not have enough food due to finances by inequalities</a:t>
            </a:r>
          </a:p>
        </p:txBody>
      </p:sp>
      <p:pic>
        <p:nvPicPr>
          <p:cNvPr id="6" name="gender" descr="The bar plot shows the proportion by gender compared to the Medway value (%). The value for Female was 13.3% which is similar compared to Medway. The value for Male was 9.4%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21.2% which is worse compared to Medway. The value for 25-34 was 13.8% which is similar compared to Medway. The value for 35-44 was 12.9% which is similar compared to Medway. The value for 45-54 was 11.1% which is similar compared to Medway. The value for 55-64 was 10.8% which is similar compared to Medway. The value for 65-74 was 6.5% which is better compared to Medway. The value for 75-84 was 6% which is better compared to Medway. The value for 85+ was 0.8% which is bette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11.4% which is similar compared to Medway. The value for Ethnic minorities was 11.6%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17.6% which is worse compared to Medway. The value for 2 was 17.9% which is worse compared to Medway. The value for 3 was 10.7% which is similar compared to Medway. The value for 4 was 5.8% which is better compared to Medway. The value for 5 was 5.3%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Not enough food due to finances by wider determinants</a:t>
            </a:r>
          </a:p>
        </p:txBody>
      </p:sp>
      <p:sp>
        <p:nvSpPr>
          <p:cNvPr id="3" name="Slide Number"/>
          <p:cNvSpPr>
            <a:spLocks noGrp="1"/>
          </p:cNvSpPr>
          <p:nvPr>
            <p:ph type="sldNum" sz="quarter" idx="12"/>
          </p:nvPr>
        </p:nvSpPr>
        <p:spPr>
          <a:xfrm>
            <a:off x="15304" y="34131"/>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that sometimes or often do not have enough food due to finances by wider determinants</a:t>
            </a:r>
          </a:p>
        </p:txBody>
      </p:sp>
      <p:pic>
        <p:nvPicPr>
          <p:cNvPr id="6" name="qualification" descr="The bar plot shows the proportion by highest qualification level compared to the Medway value (%). The value for Level 1 / Level 2 was 14.5% which is similar compared to Medway. The value for Level 3 was 13.9% which is similar compared to Medway. The value for Level 4 / Level 5 was 6.9% which is similar compared to Medway. The value for Level 6 was 7.9% which is similar compared to Medway. The value for Level 7 / Level 8 was 8.4% which is similar compared to Medway. The value for Other professional qualification was 6.3% which is bette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9.2% which is similar compared to Medway. The value for Economic inactivity was 13.7% which is similar compared to Medway. The value for Unemployed was 23.9%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6.6% which is better compared to Medway. The value for Own with a mortgage was 6.1% which is better compared to Medway. The value for Part own and part rent (shared ownership) was 14.7% which is similar compared to Medway. The value for Rent (with or without housing benefit) was 22.9% which is worse compared to Medway. The value for Live here rent free was suppressed which is not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Not enough food due to finances</a:t>
            </a:r>
          </a:p>
        </p:txBody>
      </p:sp>
      <p:sp>
        <p:nvSpPr>
          <p:cNvPr id="3" name="Slide Number"/>
          <p:cNvSpPr>
            <a:spLocks noGrp="1"/>
          </p:cNvSpPr>
          <p:nvPr>
            <p:ph type="sldNum" sz="quarter" idx="12"/>
          </p:nvPr>
        </p:nvSpPr>
        <p:spPr>
          <a:xfrm>
            <a:off x="15304" y="34131"/>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11.4% of Medway adults sometimes or often do not have enough food due to finances.</a:t>
            </a:r>
          </a:p>
          <a:p>
            <a:endParaRPr/>
          </a:p>
          <a:p>
            <a:r>
              <a:t>Certain groups in Medway are more likely to not have enough food due to finances. These groups include:</a:t>
            </a:r>
          </a:p>
          <a:p>
            <a:pPr lvl="1"/>
            <a:r>
              <a:t>Adults in MPA PCN and Medway Central PCN</a:t>
            </a:r>
          </a:p>
          <a:p>
            <a:pPr lvl="1"/>
            <a:r>
              <a:t>Adults in wards Chatham Central &amp; Brompton, Strood West, Wayfield &amp; Weeds Wood, Gillingham North, Gillingham South, and Hoo St Werburgh &amp; High Halstow</a:t>
            </a:r>
          </a:p>
          <a:p>
            <a:pPr lvl="1"/>
            <a:r>
              <a:t>Adults aged 18 to 34 years old</a:t>
            </a:r>
          </a:p>
          <a:p>
            <a:pPr lvl="1"/>
            <a:r>
              <a:t>Adults living in areas of high deprivation (quintiles 1 and 2)</a:t>
            </a:r>
          </a:p>
          <a:p>
            <a:pPr lvl="1"/>
            <a:r>
              <a:t>Unemployed adults</a:t>
            </a:r>
          </a:p>
          <a:p>
            <a:pPr lvl="1"/>
            <a:r>
              <a:t>Adults who rent (with or without housing benefit).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Reduced meals
due to finances</a:t>
            </a:r>
          </a:p>
        </p:txBody>
      </p:sp>
      <p:sp>
        <p:nvSpPr>
          <p:cNvPr id="3" name="Slide Number"/>
          <p:cNvSpPr>
            <a:spLocks noGrp="1"/>
          </p:cNvSpPr>
          <p:nvPr>
            <p:ph type="sldNum" sz="quarter" idx="12"/>
          </p:nvPr>
        </p:nvSpPr>
        <p:spPr>
          <a:xfrm>
            <a:off x="10433" y="-252920"/>
            <a:ext cx="1440000" cy="365125"/>
          </a:xfrm>
        </p:spPr>
        <p:txBody>
          <a:bodyPr/>
          <a:lstStyle/>
          <a:p>
            <a: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Reduced meals due to finances</a:t>
            </a:r>
          </a:p>
        </p:txBody>
      </p:sp>
      <p:sp>
        <p:nvSpPr>
          <p:cNvPr id="3" name="Slide Number"/>
          <p:cNvSpPr>
            <a:spLocks noGrp="1"/>
          </p:cNvSpPr>
          <p:nvPr>
            <p:ph type="sldNum" sz="quarter" idx="12"/>
          </p:nvPr>
        </p:nvSpPr>
        <p:spPr>
          <a:xfrm>
            <a:off x="15304" y="34131"/>
            <a:ext cx="1440000" cy="365125"/>
          </a:xfrm>
        </p:spPr>
        <p:txBody>
          <a:bodyPr/>
          <a:lstStyle/>
          <a:p>
            <a:r>
              <a:t>28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1" descr="The bar plot shows the Medway Health and Wellbeing Survey results. In the category 'Yes', the unweighted survey value was 6.4% and the weighted survey value was 6.4%. In the category 'No', the unweighted survey value was 93.6% and the weighted survey value was 93.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rPr dirty="0"/>
              <a:t>Plot description</a:t>
            </a:r>
          </a:p>
          <a:p>
            <a:pPr lvl="1"/>
            <a:r>
              <a:rPr dirty="0"/>
              <a:t>National Medway estimate not available for comparison for this indicator.</a:t>
            </a:r>
          </a:p>
          <a:p>
            <a:pPr lvl="1"/>
            <a:r>
              <a:rPr dirty="0"/>
              <a:t>The weighted survey results estimate that 93.6% of Medway adults do not have to reduce the size of meals or skip meals due to finances, but  6.4% do.</a:t>
            </a:r>
          </a:p>
          <a:p>
            <a:pPr lvl="1"/>
            <a:r>
              <a:rPr dirty="0"/>
              <a:t>106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In the last 12 months, did you (you or other adults in your household) ever cut the size of your meals or skip meals because there wasn't enough money for food?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Reduced meals due to finances by PCN</a:t>
            </a:r>
          </a:p>
        </p:txBody>
      </p:sp>
      <p:sp>
        <p:nvSpPr>
          <p:cNvPr id="3" name="Slide Number"/>
          <p:cNvSpPr>
            <a:spLocks noGrp="1"/>
          </p:cNvSpPr>
          <p:nvPr>
            <p:ph type="sldNum" sz="quarter" idx="12"/>
          </p:nvPr>
        </p:nvSpPr>
        <p:spPr>
          <a:xfrm>
            <a:off x="15304" y="34131"/>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pcn compared to the Medway value (6.4%). The value for Medway Rainham was 3% which is better compared to Medway. The value for Rochester was 4.9% which is similar compared to Medway. The value for Strood was 5.4% which is similar compared to Medway. The value for Medway Peninsula was 6% which is similar compared to Medway. The value for Medway South was 7.3% which is similar compared to Medway. The value for Gillingham South was 7.7% which is similar compared to Medway. The value for Medway Central was 9.4% which is similar compared to Medway. The value for ! MPA was 9.7%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having to reduce meals due to finance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In the last 12 months, The food that I/we bought just didn’t last, and I/we didn’t have money to get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true, Sometimes true, Never true, Don't know/don't want to say.</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Often true or sometimes true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Introduction</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80046"/>
            <a:ext cx="11643084" cy="2369382"/>
          </a:xfrm>
        </p:spPr>
        <p:txBody>
          <a:bodyPr/>
          <a:lstStyle/>
          <a:p>
            <a:r>
              <a:t>The aim of the Medway Health and Wellbeing Survey was to provide within Medway estimates (ward and Primary Care Network (PCN) level) of key health states and risk factors.
The survey was carried out in 2021/22.
Participants were asked a number of questions about their health and wellbeing, which were grouped into 6 key topic areas: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Reduced meals due to finances by ward</a:t>
            </a:r>
          </a:p>
        </p:txBody>
      </p:sp>
      <p:sp>
        <p:nvSpPr>
          <p:cNvPr id="3" name="Slide Number"/>
          <p:cNvSpPr>
            <a:spLocks noGrp="1"/>
          </p:cNvSpPr>
          <p:nvPr>
            <p:ph type="sldNum" sz="quarter" idx="12"/>
          </p:nvPr>
        </p:nvSpPr>
        <p:spPr>
          <a:xfrm>
            <a:off x="15304" y="34131"/>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pic>
        <p:nvPicPr>
          <p:cNvPr id="5" name="plot" descr="The bar plot shows the proportion by ward compared to the Medway value (%). The value for Hempstead and Wigmore was 2.2% which is better compared to Medway. The value for Cuxton, Halling and Riverside was 2.4% which is better compared to Medway. The value for St Mary''s Island was 2.7% which is better compared to Medway. The value for Rainham South West was 2.9% which is better compared to Medway. The value for Fort Horsted was 3.1% which is similar compared to Medway. The value for All Saints was 3.8% which is similar compared to Medway. The value for Rochester West and Borstal was 4.3% which is similar compared to Medway. The value for Rainham North was 4.3% which is similar compared to Medway. The value for Strood Rural was 4.5% which is similar compared to Medway. The value for Princes Park was 4.8% which is similar compared to Medway. The value for Twydall was 4.8% which is similar compared to Medway. The value for Rainham South East was 5.5% which is similar compared to Medway. The value for Luton was 6.1% which is similar compared to Medway. The value for Strood North and Frindsbury was 6.5% which is similar compared to Medway. The value for Rochester East and Warren Wood was 6.5% which is similar compared to Medway. The value for Watling was 6.6% which is similar compared to Medway. The value for Lordswood and Walderslade was 7.9% which is similar compared to Medway. The value for Strood West was 8.8% which is similar compared to Medway. The value for Fort Pitt was 8.9% which is similar compared to Medway. The value for Gillingham North was 9.6% which is similar compared to Medway. The value for Hoo St Werburgh and High Halstow was 10.4% which is worse compared to Medway. The value for Chatham Central and Brompton was 11.5% which is worse compared to Medway. The value for Gillingham South was 12.4% which is worse compared to Medway. The value for Wayfield and Weeds Wood was 14.6%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having to reduce meals due to finance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In the last 12 months, The food that I/we bought just didn’t last, and I/we didn’t have money to get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true, Sometimes true, Never true, Don't know/don't want to say.</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Often true or sometimes true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Reduced meals due to finances by inequalities</a:t>
            </a:r>
          </a:p>
        </p:txBody>
      </p:sp>
      <p:sp>
        <p:nvSpPr>
          <p:cNvPr id="3" name="Slide Number"/>
          <p:cNvSpPr>
            <a:spLocks noGrp="1"/>
          </p:cNvSpPr>
          <p:nvPr>
            <p:ph type="sldNum" sz="quarter" idx="12"/>
          </p:nvPr>
        </p:nvSpPr>
        <p:spPr>
          <a:xfrm>
            <a:off x="15304" y="34131"/>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having to reduce meals due to finances by inequalities</a:t>
            </a:r>
          </a:p>
        </p:txBody>
      </p:sp>
      <p:pic>
        <p:nvPicPr>
          <p:cNvPr id="6" name="gender" descr="The bar plot shows the proportion by gender compared to the Medway value (%). The value for Female was 7.3% which is similar compared to Medway. The value for Male was 5.5%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15.2% which is worse compared to Medway. The value for 25-34 was 7.7% which is similar compared to Medway. The value for 35-44 was 7.8% which is similar compared to Medway. The value for 45-54 was 5.6% which is similar compared to Medway. The value for 55-64 was 6.5% which is similar compared to Medway. The value for 65-74 was 2.9% which is better compared to Medway. The value for 75-84 was 0.3% which is better compared to Medway. The value for 85+ was 1%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6.8% which is similar compared to Medway. The value for Ethnic minorities was 4.9%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9.7% which is similar compared to Medway. The value for 2 was 10.1% which is worse compared to Medway. The value for 3 was 5.3% which is similar compared to Medway. The value for 4 was 4.4% which is similar compared to Medway. The value for 5 was 2.9%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Reduced meals due to finances by wider determinants</a:t>
            </a:r>
          </a:p>
        </p:txBody>
      </p:sp>
      <p:sp>
        <p:nvSpPr>
          <p:cNvPr id="3" name="Slide Number"/>
          <p:cNvSpPr>
            <a:spLocks noGrp="1"/>
          </p:cNvSpPr>
          <p:nvPr>
            <p:ph type="sldNum" sz="quarter" idx="12"/>
          </p:nvPr>
        </p:nvSpPr>
        <p:spPr>
          <a:xfrm>
            <a:off x="15304" y="34131"/>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having to reduce meals due to finances by wider determinants</a:t>
            </a:r>
          </a:p>
        </p:txBody>
      </p:sp>
      <p:pic>
        <p:nvPicPr>
          <p:cNvPr id="6" name="qualification" descr="The bar plot shows the proportion by highest qualification level compared to the Medway value (%). The value for Level 1 / Level 2 was 8.6% which is similar compared to Medway. The value for Level 3 was 7.1% which is similar compared to Medway. The value for Level 4 / Level 5 was 4.4% which is similar compared to Medway. The value for Level 6 was 5.9% which is similar compared to Medway. The value for Level 7 / Level 8 was 3.1% which is similar compared to Medway. The value for Other professional qualification was 6%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4.9% which is similar compared to Medway. The value for Economic inactivity was 7.5% which is similar compared to Medway. The value for Unemployed was 19.5%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8% which is better compared to Medway. The value for Own with a mortgage was 3.6% which is better compared to Medway. The value for Part own and part rent (shared ownership) was suppressed which is not compared to Medway. The value for Rent (with or without housing benefit) was 14.4% which is worse compared to Medway. The value for Live here rent free was suppressed which is not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Reduced meals due to finances</a:t>
            </a:r>
          </a:p>
        </p:txBody>
      </p:sp>
      <p:sp>
        <p:nvSpPr>
          <p:cNvPr id="3" name="Slide Number"/>
          <p:cNvSpPr>
            <a:spLocks noGrp="1"/>
          </p:cNvSpPr>
          <p:nvPr>
            <p:ph type="sldNum" sz="quarter" idx="12"/>
          </p:nvPr>
        </p:nvSpPr>
        <p:spPr>
          <a:xfrm>
            <a:off x="15304" y="34131"/>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rPr dirty="0"/>
              <a:t>The weighted survey results estimate that 6.4% of Medway have reduce</a:t>
            </a:r>
            <a:r>
              <a:rPr lang="en-GB" dirty="0"/>
              <a:t>d</a:t>
            </a:r>
            <a:r>
              <a:rPr dirty="0"/>
              <a:t> the size of meals or skip</a:t>
            </a:r>
            <a:r>
              <a:rPr lang="en-GB" dirty="0"/>
              <a:t>ped</a:t>
            </a:r>
            <a:r>
              <a:rPr dirty="0"/>
              <a:t> meals due to finances.</a:t>
            </a:r>
          </a:p>
          <a:p>
            <a:endParaRPr dirty="0"/>
          </a:p>
          <a:p>
            <a:r>
              <a:rPr dirty="0"/>
              <a:t>Certain groups in Medway are more likely </a:t>
            </a:r>
            <a:r>
              <a:rPr lang="en-GB" dirty="0"/>
              <a:t>to </a:t>
            </a:r>
            <a:r>
              <a:rPr dirty="0"/>
              <a:t>reduce meals due to finances. These groups include:</a:t>
            </a:r>
          </a:p>
          <a:p>
            <a:pPr lvl="1"/>
            <a:r>
              <a:rPr dirty="0"/>
              <a:t>Adults in wards Chatham Central &amp; Brompton, Wayfield &amp; Weeds Wood, Gillingham South, and Hoo St </a:t>
            </a:r>
            <a:r>
              <a:rPr dirty="0" err="1"/>
              <a:t>Werburgh</a:t>
            </a:r>
            <a:r>
              <a:rPr dirty="0"/>
              <a:t> &amp; High </a:t>
            </a:r>
            <a:r>
              <a:rPr dirty="0" err="1"/>
              <a:t>Halstow</a:t>
            </a:r>
            <a:endParaRPr dirty="0"/>
          </a:p>
          <a:p>
            <a:pPr lvl="1"/>
            <a:r>
              <a:rPr dirty="0"/>
              <a:t>Adults aged 18 to 34 years old</a:t>
            </a:r>
          </a:p>
          <a:p>
            <a:pPr lvl="1"/>
            <a:r>
              <a:rPr dirty="0"/>
              <a:t>Adults living in areas of higher deprivation (quintile 2)</a:t>
            </a:r>
          </a:p>
          <a:p>
            <a:pPr lvl="1"/>
            <a:r>
              <a:rPr dirty="0"/>
              <a:t>Unemployed adults</a:t>
            </a:r>
          </a:p>
          <a:p>
            <a:pPr lvl="1"/>
            <a:r>
              <a:rPr dirty="0"/>
              <a:t>Adults who rent (with or without housing benefit).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Sample</a:t>
            </a:r>
          </a:p>
        </p:txBody>
      </p:sp>
      <p:sp>
        <p:nvSpPr>
          <p:cNvPr id="3" name="Slide Number"/>
          <p:cNvSpPr>
            <a:spLocks noGrp="1"/>
          </p:cNvSpPr>
          <p:nvPr>
            <p:ph type="sldNum" sz="quarter" idx="12"/>
          </p:nvPr>
        </p:nvSpPr>
        <p:spPr>
          <a:xfrm>
            <a:off x="15304" y="34131"/>
            <a:ext cx="1440000" cy="365125"/>
          </a:xfrm>
        </p:spPr>
        <p:txBody>
          <a:bodyPr/>
          <a:lstStyle/>
          <a:p>
            <a:r>
              <a:t>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The Medway Health and Wellbeing Survey selected a random sample of the Medway population.
From this sample, characteristics of the entire Medway population were estimated.
The random sample was created from a list of all 119,369 residential properties in Medway.
Medway is split into smaller areas called Lower Layer Super Output Areas (LSOAs) and there are 163 LSOAs in Medway.
Using the residential property list, a survey was sent out to 6.77% of the residential properties within each LSOA (a range of 6.58% to 6.78% across the 163 LSOAs).
In total, 7,998 residential properties were sent a survey.
One adult was asked to complete the survey for each residential property.
We asked the person whose birthday was next to complete the survey.
In total, there were around 3,600 responses.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Weighting</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Weights were calculated to make the survey data more representative of the population it is designed to represent, i.e. Medway as a whole.
Weighting assigns a value to each survey response to indicate how much it should be represented in the analysis.
The weights for the Medway Health and Wellbeing Survey are currently based on the number of adults within each household and the known population distributions by Middle Layer Super Output Areas (MSOA), broad age band (18-64 and 65+) and sex.
This methodology is being developed and may be updated in the future.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Estimating proportions</a:t>
            </a:r>
          </a:p>
        </p:txBody>
      </p:sp>
      <p:sp>
        <p:nvSpPr>
          <p:cNvPr id="3" name="Slide Number"/>
          <p:cNvSpPr>
            <a:spLocks noGrp="1"/>
          </p:cNvSpPr>
          <p:nvPr>
            <p:ph type="sldNum" sz="quarter" idx="12"/>
          </p:nvPr>
        </p:nvSpPr>
        <p:spPr>
          <a:xfrm>
            <a:off x="15304" y="34131"/>
            <a:ext cx="1440000" cy="365125"/>
          </a:xfrm>
        </p:spPr>
        <p:txBody>
          <a:bodyPr/>
          <a:lstStyle/>
          <a:p>
            <a:r>
              <a:t>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rPr sz="2000" b="0" i="0" u="none" cap="none">
                <a:solidFill>
                  <a:srgbClr val="000000">
                    <a:alpha val="100000"/>
                  </a:srgbClr>
                </a:solidFill>
                <a:latin typeface="Calibri"/>
                <a:cs typeface="Calibri"/>
                <a:sym typeface="Calibri"/>
              </a:rPr>
              <a:t>The survey results are presented as proportions.</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Frequentist approach</a:t>
            </a:r>
          </a:p>
          <a:p>
            <a:r>
              <a:rPr sz="2000" b="0" i="0" u="none" cap="none">
                <a:solidFill>
                  <a:srgbClr val="000000">
                    <a:alpha val="100000"/>
                  </a:srgbClr>
                </a:solidFill>
                <a:latin typeface="Calibri"/>
                <a:cs typeface="Calibri"/>
                <a:sym typeface="Calibri"/>
              </a:rPr>
              <a:t>The majority of the survey analysis used a frequentist approach to estimate proportions.</a:t>
            </a:r>
          </a:p>
          <a:p>
            <a:r>
              <a:rPr sz="2000" b="0" i="0" u="none" cap="none">
                <a:solidFill>
                  <a:srgbClr val="000000">
                    <a:alpha val="100000"/>
                  </a:srgbClr>
                </a:solidFill>
                <a:latin typeface="Calibri"/>
                <a:cs typeface="Calibri"/>
                <a:sym typeface="Calibri"/>
              </a:rPr>
              <a:t>For each survey question, the number of responses per category were divided by the total number of survey responses. This method is based solely on the answers given in the survey.</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Bayesian approach</a:t>
            </a:r>
          </a:p>
          <a:p>
            <a:r>
              <a:rPr sz="2000" b="0" i="0" u="none" cap="none">
                <a:solidFill>
                  <a:srgbClr val="000000">
                    <a:alpha val="100000"/>
                  </a:srgbClr>
                </a:solidFill>
                <a:latin typeface="Calibri"/>
                <a:cs typeface="Calibri"/>
                <a:sym typeface="Calibri"/>
              </a:rPr>
              <a:t>In some cases, however, the sample size was too small to use the frequentist approach. For example, for ward level estimates and CIP areas. In this instance, a Bayesian approach was used to calculate the proportion.</a:t>
            </a:r>
          </a:p>
          <a:p>
            <a:r>
              <a:rPr sz="2000" b="0" i="0" u="none" cap="none">
                <a:solidFill>
                  <a:srgbClr val="000000">
                    <a:alpha val="100000"/>
                  </a:srgbClr>
                </a:solidFill>
                <a:latin typeface="Calibri"/>
                <a:cs typeface="Calibri"/>
                <a:sym typeface="Calibri"/>
              </a:rPr>
              <a:t>This involves using prior knowledge to estimate a proportion and then update this value based on the answers given in the survey.</a:t>
            </a:r>
          </a:p>
          <a:p>
            <a:r>
              <a:rPr sz="2000" b="0" i="0" u="none" cap="none">
                <a:solidFill>
                  <a:srgbClr val="000000">
                    <a:alpha val="100000"/>
                  </a:srgbClr>
                </a:solidFill>
                <a:latin typeface="Calibri"/>
                <a:cs typeface="Calibri"/>
                <a:sym typeface="Calibri"/>
              </a:rPr>
              <a:t>Current Bayesian model: Simple logistic regression model</a:t>
            </a:r>
          </a:p>
          <a:p>
            <a:r>
              <a:rPr sz="2000" b="0" i="0" u="none" cap="none">
                <a:solidFill>
                  <a:srgbClr val="000000">
                    <a:alpha val="100000"/>
                  </a:srgbClr>
                </a:solidFill>
                <a:latin typeface="Calibri"/>
                <a:cs typeface="Calibri"/>
                <a:sym typeface="Calibri"/>
              </a:rPr>
              <a:t>Bayesian model in development: Hierarchical logistic regression including multiple levels and predictor variables. Will also incorporate survey weights and age-standardisation.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Confidence intervals</a:t>
            </a:r>
          </a:p>
        </p:txBody>
      </p:sp>
      <p:sp>
        <p:nvSpPr>
          <p:cNvPr id="3" name="Slide Number"/>
          <p:cNvSpPr>
            <a:spLocks noGrp="1"/>
          </p:cNvSpPr>
          <p:nvPr>
            <p:ph type="sldNum" sz="quarter" idx="12"/>
          </p:nvPr>
        </p:nvSpPr>
        <p:spPr>
          <a:xfrm>
            <a:off x="15304" y="34131"/>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When samples are used, the values are usually accompanied by a measure of uncertainty.
Uncertainty relates to how an estimate might differ from the 'true value'.
Confidence intervals are used to show uncertainty in the Medway Health and Wellbeing Survey proportion estimates.
Confidence intervals provide a range in which we think the true proportion is likely to lie.
The confidence intervals are shown as lines in the middle of the bar graphs.
The wider the confidence interval, the greater the level of uncertainty in the estimate. This could be due to a small sample size or high variability.
A narrow confidence interval suggests that the estimate is more precise.
The 'logit' method has been used to calculate confidence intervals for the majority of the analysis.
However, when a Bayesian approach has been used to estimate the proportion, credible intervals are presented instead.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Validation</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Content"/>
          <p:cNvSpPr>
            <a:spLocks noGrp="1"/>
          </p:cNvSpPr>
          <p:nvPr>
            <p:ph sz="quarter" idx="14"/>
          </p:nvPr>
        </p:nvSpPr>
        <p:spPr>
          <a:xfrm>
            <a:off x="274458" y="1271740"/>
            <a:ext cx="11643084" cy="4965571"/>
          </a:xfrm>
        </p:spPr>
        <p:txBody>
          <a:bodyPr/>
          <a:lstStyle/>
          <a:p>
            <a:r>
              <a:t>The objective of validation is to check the quality of the data collected from the Medway Health and Wellbeing survey.
Where possible, the survey estimates have been compared to values from national surveys, such as the Census and the Annual Population Survey, covering similar time periods.
Survey estimates have been considered acceptable if the value falls within the range (confidence interval) of the national survey.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Inequalities and wider determinants</a:t>
            </a:r>
          </a:p>
        </p:txBody>
      </p:sp>
      <p:sp>
        <p:nvSpPr>
          <p:cNvPr id="3" name="Slide Number"/>
          <p:cNvSpPr>
            <a:spLocks noGrp="1"/>
          </p:cNvSpPr>
          <p:nvPr>
            <p:ph type="sldNum" sz="quarter" idx="12"/>
          </p:nvPr>
        </p:nvSpPr>
        <p:spPr>
          <a:xfrm>
            <a:off x="15304" y="34131"/>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1.0, 15/08/2023</a:t>
            </a:r>
          </a:p>
        </p:txBody>
      </p:sp>
      <p:sp>
        <p:nvSpPr>
          <p:cNvPr id="5" name="Top"/>
          <p:cNvSpPr>
            <a:spLocks noGrp="1"/>
          </p:cNvSpPr>
          <p:nvPr>
            <p:ph sz="quarter" idx="14"/>
          </p:nvPr>
        </p:nvSpPr>
        <p:spPr>
          <a:xfrm>
            <a:off x="274458" y="1271741"/>
            <a:ext cx="11643084" cy="933124"/>
          </a:xfrm>
        </p:spPr>
        <p:txBody>
          <a:bodyPr/>
          <a:lstStyle/>
          <a:p>
            <a:r>
              <a:t>Survey estimates have also been calculated for inequalities and the wider determinants of health to explore the characteristics that may influence health states or risk factors.</a:t>
            </a:r>
          </a:p>
        </p:txBody>
      </p:sp>
      <p:sp>
        <p:nvSpPr>
          <p:cNvPr id="6" name="Left"/>
          <p:cNvSpPr>
            <a:spLocks noGrp="1"/>
          </p:cNvSpPr>
          <p:nvPr>
            <p:ph sz="quarter" idx="21"/>
          </p:nvPr>
        </p:nvSpPr>
        <p:spPr>
          <a:xfrm>
            <a:off x="274458" y="2324754"/>
            <a:ext cx="5677526" cy="3840550"/>
          </a:xfrm>
        </p:spPr>
        <p:txBody>
          <a:bodyPr/>
          <a:lstStyle/>
          <a:p>
            <a:pPr lvl="1"/>
            <a:r>
              <a:t>Inequalities</a:t>
            </a:r>
          </a:p>
          <a:p>
            <a:pPr lvl="2"/>
            <a:r>
              <a:t>Gender</a:t>
            </a:r>
          </a:p>
          <a:p>
            <a:pPr lvl="2"/>
            <a:r>
              <a:t>Age group</a:t>
            </a:r>
          </a:p>
          <a:p>
            <a:pPr lvl="2"/>
            <a:r>
              <a:t>Ethnic group</a:t>
            </a:r>
          </a:p>
          <a:p>
            <a:pPr lvl="2"/>
            <a:r>
              <a:t>Deprivation</a:t>
            </a:r>
          </a:p>
        </p:txBody>
      </p:sp>
      <p:sp>
        <p:nvSpPr>
          <p:cNvPr id="7" name="Right"/>
          <p:cNvSpPr>
            <a:spLocks noGrp="1"/>
          </p:cNvSpPr>
          <p:nvPr>
            <p:ph sz="quarter" idx="22"/>
          </p:nvPr>
        </p:nvSpPr>
        <p:spPr>
          <a:xfrm>
            <a:off x="6239272" y="2324754"/>
            <a:ext cx="5677526" cy="3840550"/>
          </a:xfrm>
        </p:spPr>
        <p:txBody>
          <a:bodyPr/>
          <a:lstStyle/>
          <a:p>
            <a:pPr lvl="1"/>
            <a:r>
              <a:t>Wider determinants</a:t>
            </a:r>
          </a:p>
          <a:p>
            <a:pPr lvl="2"/>
            <a:r>
              <a:t>Highest level of qualification</a:t>
            </a:r>
          </a:p>
          <a:p>
            <a:pPr lvl="2"/>
            <a:r>
              <a:t>Economic activity</a:t>
            </a:r>
          </a:p>
          <a:p>
            <a:pPr lvl="2"/>
            <a:r>
              <a:t>Housing tenure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1701</TotalTime>
  <Words>2680</Words>
  <Application>Microsoft Office PowerPoint</Application>
  <PresentationFormat>Widescreen</PresentationFormat>
  <Paragraphs>207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PHIT profiles</vt:lpstr>
      <vt:lpstr>Medway Health and Wellbeing Survey</vt:lpstr>
      <vt:lpstr>Contact details</vt:lpstr>
      <vt:lpstr>Introduction</vt:lpstr>
      <vt:lpstr>Sample</vt:lpstr>
      <vt:lpstr>Weighting</vt:lpstr>
      <vt:lpstr>Estimating proportions</vt:lpstr>
      <vt:lpstr>Confidence intervals</vt:lpstr>
      <vt:lpstr>Validation</vt:lpstr>
      <vt:lpstr>Inequalities and wider determinants</vt:lpstr>
      <vt:lpstr>Fruit and vegetable
portions per day</vt:lpstr>
      <vt:lpstr>Fruit consumption</vt:lpstr>
      <vt:lpstr>Vegetable consumption</vt:lpstr>
      <vt:lpstr>Fruit and vegetable consumption</vt:lpstr>
      <vt:lpstr>Eating five fruit and vegetables a day</vt:lpstr>
      <vt:lpstr>Not eating five a day by PCN</vt:lpstr>
      <vt:lpstr>Not eating five a day by ward</vt:lpstr>
      <vt:lpstr>Not eating five a day by inequalities</vt:lpstr>
      <vt:lpstr>Not eating five a day by wider determinants</vt:lpstr>
      <vt:lpstr>Summary: Not eating five a day</vt:lpstr>
      <vt:lpstr>Not enough food
due to finances</vt:lpstr>
      <vt:lpstr>Not enough food due to finances</vt:lpstr>
      <vt:lpstr>Not enough food due to finances by PCN</vt:lpstr>
      <vt:lpstr>Not enough food due to finances by ward</vt:lpstr>
      <vt:lpstr>Not enough food due to finances by inequalities</vt:lpstr>
      <vt:lpstr>Not enough food due to finances by wider determinants</vt:lpstr>
      <vt:lpstr>Summary: Not enough food due to finances</vt:lpstr>
      <vt:lpstr>Reduced meals
due to finances</vt:lpstr>
      <vt:lpstr>Reduced meals due to finances</vt:lpstr>
      <vt:lpstr>Reduced meals due to finances by PCN</vt:lpstr>
      <vt:lpstr>Reduced meals due to finances by ward</vt:lpstr>
      <vt:lpstr>Reduced meals due to finances by inequalities</vt:lpstr>
      <vt:lpstr>Reduced meals due to finances by wider determinants</vt:lpstr>
      <vt:lpstr>Summary: Reduced meals due to finances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Medway Health and Wellbeing Survey</dc:title>
  <dc:subject/>
  <dc:creator/>
  <cp:keywords/>
  <dc:description/>
  <cp:lastModifiedBy>goldring, natalie</cp:lastModifiedBy>
  <cp:revision>149</cp:revision>
  <dcterms:created xsi:type="dcterms:W3CDTF">2017-02-13T16:18:36Z</dcterms:created>
  <dcterms:modified xsi:type="dcterms:W3CDTF">2023-08-15T13:49:45Z</dcterms:modified>
  <cp:category/>
</cp:coreProperties>
</file>