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handoutMasterIdLst>
    <p:handoutMasterId r:id="rId47"/>
  </p:handoutMasterIdLst>
  <p:sldIdLst>
    <p:sldId id="256" r:id="rId2"/>
    <p:sldId id="257" r:id="rId3"/>
    <p:sldId id="292"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3" r:id="rId39"/>
    <p:sldId id="294" r:id="rId40"/>
    <p:sldId id="295" r:id="rId41"/>
    <p:sldId id="296" r:id="rId42"/>
    <p:sldId id="297" r:id="rId43"/>
    <p:sldId id="298" r:id="rId44"/>
    <p:sldId id="299" r:id="rId45"/>
    <p:sldId id="300" r:id="rId46"/>
  </p:sldIdLst>
  <p:sldSz cx="12192000" cy="6858000"/>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12461"/>
    <a:srgbClr val="056CB2"/>
    <a:srgbClr val="D55B5B"/>
    <a:srgbClr val="B72373"/>
    <a:srgbClr val="009795"/>
    <a:srgbClr val="970944"/>
    <a:srgbClr val="189DD2"/>
    <a:srgbClr val="000000"/>
    <a:srgbClr val="1481A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7" d="100"/>
          <a:sy n="147" d="100"/>
        </p:scale>
        <p:origin x="132" y="264"/>
      </p:cViewPr>
      <p:guideLst>
        <p:guide orient="horz" pos="2160"/>
        <p:guide pos="3840"/>
      </p:guideLst>
    </p:cSldViewPr>
  </p:slideViewPr>
  <p:notesTextViewPr>
    <p:cViewPr>
      <p:scale>
        <a:sx n="1" d="1"/>
        <a:sy n="1" d="1"/>
      </p:scale>
      <p:origin x="0" y="0"/>
    </p:cViewPr>
  </p:notesTextViewPr>
  <p:notesViewPr>
    <p:cSldViewPr>
      <p:cViewPr varScale="1">
        <p:scale>
          <a:sx n="85" d="100"/>
          <a:sy n="85" d="100"/>
        </p:scale>
        <p:origin x="305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wn, katie" userId="d29dc26a-1cfd-4220-b6cf-a2346948755c" providerId="ADAL" clId="{FFD6E950-D5A5-4841-8535-13706C791E2D}"/>
    <pc:docChg chg="modSld">
      <pc:chgData name="town, katie" userId="d29dc26a-1cfd-4220-b6cf-a2346948755c" providerId="ADAL" clId="{FFD6E950-D5A5-4841-8535-13706C791E2D}" dt="2024-03-11T15:33:38.323" v="85" actId="962"/>
      <pc:docMkLst>
        <pc:docMk/>
      </pc:docMkLst>
      <pc:sldChg chg="modSp mod">
        <pc:chgData name="town, katie" userId="d29dc26a-1cfd-4220-b6cf-a2346948755c" providerId="ADAL" clId="{FFD6E950-D5A5-4841-8535-13706C791E2D}" dt="2024-03-11T15:33:38.323" v="85" actId="962"/>
        <pc:sldMkLst>
          <pc:docMk/>
          <pc:sldMk cId="0" sldId="292"/>
        </pc:sldMkLst>
        <pc:graphicFrameChg chg="mod modGraphic">
          <ac:chgData name="town, katie" userId="d29dc26a-1cfd-4220-b6cf-a2346948755c" providerId="ADAL" clId="{FFD6E950-D5A5-4841-8535-13706C791E2D}" dt="2024-03-11T15:33:34.738" v="83" actId="962"/>
          <ac:graphicFrameMkLst>
            <pc:docMk/>
            <pc:sldMk cId="0" sldId="292"/>
            <ac:graphicFrameMk id="6" creationId="{00000000-0000-0000-0000-000000000000}"/>
          </ac:graphicFrameMkLst>
        </pc:graphicFrameChg>
        <pc:graphicFrameChg chg="mod modGraphic">
          <ac:chgData name="town, katie" userId="d29dc26a-1cfd-4220-b6cf-a2346948755c" providerId="ADAL" clId="{FFD6E950-D5A5-4841-8535-13706C791E2D}" dt="2024-03-11T15:33:38.323" v="85" actId="962"/>
          <ac:graphicFrameMkLst>
            <pc:docMk/>
            <pc:sldMk cId="0" sldId="292"/>
            <ac:graphicFrameMk id="7"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468237-19C6-628E-7C93-2B9B6B70DE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073A467-03C2-09F2-6C88-40304189D13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4D4F1B-12F7-44B9-A72D-C43B226B41A5}" type="datetimeFigureOut">
              <a:rPr lang="en-GB" smtClean="0"/>
              <a:t>11/03/2024</a:t>
            </a:fld>
            <a:endParaRPr lang="en-GB"/>
          </a:p>
        </p:txBody>
      </p:sp>
      <p:sp>
        <p:nvSpPr>
          <p:cNvPr id="4" name="Footer Placeholder 3">
            <a:extLst>
              <a:ext uri="{FF2B5EF4-FFF2-40B4-BE49-F238E27FC236}">
                <a16:creationId xmlns:a16="http://schemas.microsoft.com/office/drawing/2014/main" id="{0AFB2782-65D2-3AD2-F2D8-9814E73752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6BD9001-C204-82B4-8CD4-6F8C740B0B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D98185-3C7E-49E9-B483-261EF57F2EAA}" type="slidenum">
              <a:rPr lang="en-GB" smtClean="0"/>
              <a:t>‹#›</a:t>
            </a:fld>
            <a:endParaRPr lang="en-GB"/>
          </a:p>
        </p:txBody>
      </p:sp>
    </p:spTree>
    <p:extLst>
      <p:ext uri="{BB962C8B-B14F-4D97-AF65-F5344CB8AC3E}">
        <p14:creationId xmlns:p14="http://schemas.microsoft.com/office/powerpoint/2010/main" val="41741961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7.sv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png"/><Relationship Id="rId9" Type="http://schemas.openxmlformats.org/officeDocument/2006/relationships/image" Target="../media/image22.png"/><Relationship Id="rId14" Type="http://schemas.openxmlformats.org/officeDocument/2006/relationships/image" Target="../media/image27.sv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3.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4.png"/><Relationship Id="rId4" Type="http://schemas.openxmlformats.org/officeDocument/2006/relationships/image" Target="../media/image33.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3.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3.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5.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5.sv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7.sv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7.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0"/>
            <a:ext cx="12192000" cy="602128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p:cNvSpPr>
            <a:spLocks noGrp="1"/>
          </p:cNvSpPr>
          <p:nvPr>
            <p:ph type="subTitle" idx="1"/>
          </p:nvPr>
        </p:nvSpPr>
        <p:spPr>
          <a:xfrm>
            <a:off x="1825824" y="3964328"/>
            <a:ext cx="8534400" cy="1752600"/>
          </a:xfrm>
        </p:spPr>
        <p:txBody>
          <a:bodyPr anchor="b">
            <a:normAutofit/>
          </a:bodyPr>
          <a:lstStyle>
            <a:lvl1pPr marL="0" indent="0" algn="ctr">
              <a:buNone/>
              <a:defRPr sz="2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GB" dirty="0"/>
          </a:p>
        </p:txBody>
      </p:sp>
      <p:sp>
        <p:nvSpPr>
          <p:cNvPr id="2" name="Title"/>
          <p:cNvSpPr>
            <a:spLocks noGrp="1"/>
          </p:cNvSpPr>
          <p:nvPr>
            <p:ph type="ctrTitle"/>
          </p:nvPr>
        </p:nvSpPr>
        <p:spPr>
          <a:xfrm>
            <a:off x="911424" y="2132855"/>
            <a:ext cx="10363200" cy="1831473"/>
          </a:xfrm>
        </p:spPr>
        <p:txBody>
          <a:bodyPr anchor="ctr">
            <a:normAutofit/>
          </a:bodyPr>
          <a:lstStyle>
            <a:lvl1pPr algn="ctr">
              <a:defRPr sz="4800">
                <a:solidFill>
                  <a:schemeClr val="bg1"/>
                </a:solidFill>
              </a:defRPr>
            </a:lvl1pPr>
          </a:lstStyle>
          <a:p>
            <a:endParaRPr lang="en-GB" dirty="0"/>
          </a:p>
        </p:txBody>
      </p:sp>
      <p:sp>
        <p:nvSpPr>
          <p:cNvPr id="5" name="Footer"/>
          <p:cNvSpPr>
            <a:spLocks noGrp="1"/>
          </p:cNvSpPr>
          <p:nvPr>
            <p:ph type="ftr" sz="quarter" idx="11"/>
          </p:nvPr>
        </p:nvSpPr>
        <p:spPr>
          <a:xfrm>
            <a:off x="10416480" y="122083"/>
            <a:ext cx="1645078" cy="365126"/>
          </a:xfrm>
        </p:spPr>
        <p:txBody>
          <a:bodyPr/>
          <a:lstStyle>
            <a:lvl1pPr algn="r">
              <a:defRPr sz="1400">
                <a:solidFill>
                  <a:schemeClr val="bg1"/>
                </a:solidFill>
              </a:defRPr>
            </a:lvl1pPr>
          </a:lstStyle>
          <a:p>
            <a:endParaRPr lang="en-GB" dirty="0"/>
          </a:p>
        </p:txBody>
      </p:sp>
      <p:pic>
        <p:nvPicPr>
          <p:cNvPr id="6" name="Picture 5" descr="A close up of a logo&#10;&#10;Description automatically generated">
            <a:extLst>
              <a:ext uri="{FF2B5EF4-FFF2-40B4-BE49-F238E27FC236}">
                <a16:creationId xmlns:a16="http://schemas.microsoft.com/office/drawing/2014/main" id="{2A831F82-5CC5-BA47-ACC7-5748E63BE7D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7" name="Ward">
            <a:extLst>
              <a:ext uri="{FF2B5EF4-FFF2-40B4-BE49-F238E27FC236}">
                <a16:creationId xmlns:a16="http://schemas.microsoft.com/office/drawing/2014/main" id="{A857CAFC-DFA9-9FCE-1FF8-20B03C4B10B0}"/>
              </a:ext>
            </a:extLst>
          </p:cNvPr>
          <p:cNvSpPr txBox="1">
            <a:spLocks/>
          </p:cNvSpPr>
          <p:nvPr userDrawn="1"/>
        </p:nvSpPr>
        <p:spPr>
          <a:xfrm>
            <a:off x="911424" y="662831"/>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000" b="0" kern="1200">
                <a:solidFill>
                  <a:schemeClr val="bg1"/>
                </a:solidFill>
                <a:latin typeface="+mj-lt"/>
                <a:ea typeface="+mj-ea"/>
                <a:cs typeface="+mj-cs"/>
              </a:defRPr>
            </a:lvl1pPr>
          </a:lstStyle>
          <a:p>
            <a:endParaRPr lang="en-GB" sz="6000" dirty="0"/>
          </a:p>
        </p:txBody>
      </p:sp>
    </p:spTree>
    <p:extLst>
      <p:ext uri="{BB962C8B-B14F-4D97-AF65-F5344CB8AC3E}">
        <p14:creationId xmlns:p14="http://schemas.microsoft.com/office/powerpoint/2010/main" val="1442033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way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0066CC"/>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lvl1pPr>
              <a:defRPr sz="1000">
                <a:solidFill>
                  <a:schemeClr val="tx1"/>
                </a:solidFill>
              </a:defRPr>
            </a:lvl1pPr>
          </a:lstStyle>
          <a:p>
            <a:endParaRPr lang="en-GB" dirty="0"/>
          </a:p>
        </p:txBody>
      </p:sp>
      <p:sp>
        <p:nvSpPr>
          <p:cNvPr id="9" name="Right content">
            <a:extLst>
              <a:ext uri="{FF2B5EF4-FFF2-40B4-BE49-F238E27FC236}">
                <a16:creationId xmlns:a16="http://schemas.microsoft.com/office/drawing/2014/main" id="{7311976F-B2CF-9096-F138-2863191A0C61}"/>
              </a:ext>
            </a:extLst>
          </p:cNvPr>
          <p:cNvSpPr>
            <a:spLocks noGrp="1"/>
          </p:cNvSpPr>
          <p:nvPr>
            <p:ph sz="quarter" idx="15"/>
          </p:nvPr>
        </p:nvSpPr>
        <p:spPr>
          <a:xfrm>
            <a:off x="6168008" y="1400513"/>
            <a:ext cx="5904656" cy="482688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Left content">
            <a:extLst>
              <a:ext uri="{FF2B5EF4-FFF2-40B4-BE49-F238E27FC236}">
                <a16:creationId xmlns:a16="http://schemas.microsoft.com/office/drawing/2014/main" id="{5F385388-F8D2-495F-9084-B3DA0A42DC55}"/>
              </a:ext>
            </a:extLst>
          </p:cNvPr>
          <p:cNvSpPr>
            <a:spLocks noGrp="1"/>
          </p:cNvSpPr>
          <p:nvPr>
            <p:ph sz="quarter" idx="14"/>
          </p:nvPr>
        </p:nvSpPr>
        <p:spPr>
          <a:xfrm>
            <a:off x="119336" y="1412776"/>
            <a:ext cx="5904656" cy="48151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0" name="Copyright">
            <a:extLst>
              <a:ext uri="{FF2B5EF4-FFF2-40B4-BE49-F238E27FC236}">
                <a16:creationId xmlns:a16="http://schemas.microsoft.com/office/drawing/2014/main" id="{74D1F84E-AB15-7616-670B-C4E2B6B368C0}"/>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604788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P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1"/>
            <a:ext cx="12192000" cy="5768368"/>
          </a:xfrm>
          <a:prstGeom prst="rect">
            <a:avLst/>
          </a:prstGeom>
          <a:solidFill>
            <a:srgbClr val="215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0" y="6152"/>
            <a:ext cx="1440000" cy="365125"/>
          </a:xfrm>
        </p:spPr>
        <p:txBody>
          <a:bodyPr/>
          <a:lstStyle/>
          <a:p>
            <a:fld id="{8DADB20D-508E-4C6D-A9E4-257D5607B0F6}" type="slidenum">
              <a:rPr lang="en-GB" smtClean="0"/>
              <a:t>‹#›</a:t>
            </a:fld>
            <a:endParaRPr lang="en-GB" dirty="0"/>
          </a:p>
        </p:txBody>
      </p:sp>
      <p:pic>
        <p:nvPicPr>
          <p:cNvPr id="3" name="Picture 2">
            <a:extLst>
              <a:ext uri="{FF2B5EF4-FFF2-40B4-BE49-F238E27FC236}">
                <a16:creationId xmlns:a16="http://schemas.microsoft.com/office/drawing/2014/main" id="{EBB72102-69A1-42C1-83D4-4D666344CE4A}"/>
              </a:ext>
            </a:extLst>
          </p:cNvPr>
          <p:cNvPicPr>
            <a:picLocks noChangeAspect="1"/>
          </p:cNvPicPr>
          <p:nvPr userDrawn="1"/>
        </p:nvPicPr>
        <p:blipFill>
          <a:blip r:embed="rId2"/>
          <a:stretch>
            <a:fillRect/>
          </a:stretch>
        </p:blipFill>
        <p:spPr>
          <a:xfrm>
            <a:off x="4182950" y="3131045"/>
            <a:ext cx="3826100" cy="2491870"/>
          </a:xfrm>
          <a:prstGeom prst="rect">
            <a:avLst/>
          </a:prstGeom>
        </p:spPr>
      </p:pic>
      <p:pic>
        <p:nvPicPr>
          <p:cNvPr id="6" name="Picture 5" descr="A close up of a logo&#10;&#10;Description automatically generated">
            <a:extLst>
              <a:ext uri="{FF2B5EF4-FFF2-40B4-BE49-F238E27FC236}">
                <a16:creationId xmlns:a16="http://schemas.microsoft.com/office/drawing/2014/main" id="{C3EC3A73-5462-7EAA-6408-E011EF9F665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3043752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P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215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215CA0"/>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lvl1pPr>
              <a:defRPr sz="1000">
                <a:solidFill>
                  <a:schemeClr val="tx1"/>
                </a:solidFill>
              </a:defRPr>
            </a:lvl1p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A1E031F1-0106-7DBC-0575-DA639D5B5BC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801499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P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215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215CA0"/>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lvl1pPr>
              <a:defRPr sz="1000">
                <a:solidFill>
                  <a:schemeClr val="tx1"/>
                </a:solidFill>
              </a:defRPr>
            </a:lvl1pPr>
          </a:lstStyle>
          <a:p>
            <a:endParaRPr lang="en-GB" dirty="0"/>
          </a:p>
        </p:txBody>
      </p:sp>
      <p:sp>
        <p:nvSpPr>
          <p:cNvPr id="9" name="Right content">
            <a:extLst>
              <a:ext uri="{FF2B5EF4-FFF2-40B4-BE49-F238E27FC236}">
                <a16:creationId xmlns:a16="http://schemas.microsoft.com/office/drawing/2014/main" id="{7311976F-B2CF-9096-F138-2863191A0C61}"/>
              </a:ext>
            </a:extLst>
          </p:cNvPr>
          <p:cNvSpPr>
            <a:spLocks noGrp="1"/>
          </p:cNvSpPr>
          <p:nvPr>
            <p:ph sz="quarter" idx="15"/>
          </p:nvPr>
        </p:nvSpPr>
        <p:spPr>
          <a:xfrm>
            <a:off x="6384032" y="1261822"/>
            <a:ext cx="52565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Left content">
            <a:extLst>
              <a:ext uri="{FF2B5EF4-FFF2-40B4-BE49-F238E27FC236}">
                <a16:creationId xmlns:a16="http://schemas.microsoft.com/office/drawing/2014/main" id="{5F385388-F8D2-495F-9084-B3DA0A42DC55}"/>
              </a:ext>
            </a:extLst>
          </p:cNvPr>
          <p:cNvSpPr>
            <a:spLocks noGrp="1"/>
          </p:cNvSpPr>
          <p:nvPr>
            <p:ph sz="quarter" idx="14"/>
          </p:nvPr>
        </p:nvSpPr>
        <p:spPr>
          <a:xfrm>
            <a:off x="551385" y="1262339"/>
            <a:ext cx="52565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0" name="Copyright">
            <a:extLst>
              <a:ext uri="{FF2B5EF4-FFF2-40B4-BE49-F238E27FC236}">
                <a16:creationId xmlns:a16="http://schemas.microsoft.com/office/drawing/2014/main" id="{74D1F84E-AB15-7616-670B-C4E2B6B368C0}"/>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473220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P Two Content Dep">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215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215CA0"/>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lvl1pPr>
              <a:defRPr sz="1000">
                <a:solidFill>
                  <a:schemeClr val="tx1"/>
                </a:solidFill>
              </a:defRPr>
            </a:lvl1pPr>
          </a:lstStyle>
          <a:p>
            <a:endParaRPr lang="en-GB" dirty="0"/>
          </a:p>
        </p:txBody>
      </p:sp>
      <p:sp>
        <p:nvSpPr>
          <p:cNvPr id="9" name="Right content">
            <a:extLst>
              <a:ext uri="{FF2B5EF4-FFF2-40B4-BE49-F238E27FC236}">
                <a16:creationId xmlns:a16="http://schemas.microsoft.com/office/drawing/2014/main" id="{7311976F-B2CF-9096-F138-2863191A0C61}"/>
              </a:ext>
            </a:extLst>
          </p:cNvPr>
          <p:cNvSpPr>
            <a:spLocks noGrp="1"/>
          </p:cNvSpPr>
          <p:nvPr>
            <p:ph sz="quarter" idx="15"/>
          </p:nvPr>
        </p:nvSpPr>
        <p:spPr>
          <a:xfrm>
            <a:off x="7248128" y="1271739"/>
            <a:ext cx="4669414" cy="417348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Left 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682965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0" name="Copyright">
            <a:extLst>
              <a:ext uri="{FF2B5EF4-FFF2-40B4-BE49-F238E27FC236}">
                <a16:creationId xmlns:a16="http://schemas.microsoft.com/office/drawing/2014/main" id="{74D1F84E-AB15-7616-670B-C4E2B6B368C0}"/>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Map copyright">
            <a:extLst>
              <a:ext uri="{FF2B5EF4-FFF2-40B4-BE49-F238E27FC236}">
                <a16:creationId xmlns:a16="http://schemas.microsoft.com/office/drawing/2014/main" id="{309BFF52-A2E7-3733-8FE5-7A8B3ED4ACFC}"/>
              </a:ext>
            </a:extLst>
          </p:cNvPr>
          <p:cNvSpPr>
            <a:spLocks noGrp="1"/>
          </p:cNvSpPr>
          <p:nvPr>
            <p:ph sz="quarter" idx="21" hasCustomPrompt="1"/>
          </p:nvPr>
        </p:nvSpPr>
        <p:spPr>
          <a:xfrm>
            <a:off x="7248128" y="5561973"/>
            <a:ext cx="4669414" cy="665421"/>
          </a:xfrm>
        </p:spPr>
        <p:txBody>
          <a:bodyPr>
            <a:normAutofit/>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dirty="0"/>
              <a:t>Map copyright</a:t>
            </a:r>
          </a:p>
        </p:txBody>
      </p:sp>
    </p:spTree>
    <p:extLst>
      <p:ext uri="{BB962C8B-B14F-4D97-AF65-F5344CB8AC3E}">
        <p14:creationId xmlns:p14="http://schemas.microsoft.com/office/powerpoint/2010/main" val="3887556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1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44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8" name="Picture 7">
            <a:extLst>
              <a:ext uri="{FF2B5EF4-FFF2-40B4-BE49-F238E27FC236}">
                <a16:creationId xmlns:a16="http://schemas.microsoft.com/office/drawing/2014/main" id="{BCE49A94-E742-4842-8037-5760F4057258}"/>
              </a:ext>
            </a:extLst>
          </p:cNvPr>
          <p:cNvPicPr>
            <a:picLocks noChangeAspect="1"/>
          </p:cNvPicPr>
          <p:nvPr userDrawn="1"/>
        </p:nvPicPr>
        <p:blipFill>
          <a:blip r:embed="rId2"/>
          <a:stretch>
            <a:fillRect/>
          </a:stretch>
        </p:blipFill>
        <p:spPr>
          <a:xfrm>
            <a:off x="4181275" y="3108392"/>
            <a:ext cx="3829450" cy="2491870"/>
          </a:xfrm>
          <a:prstGeom prst="rect">
            <a:avLst/>
          </a:prstGeom>
        </p:spPr>
      </p:pic>
      <p:pic>
        <p:nvPicPr>
          <p:cNvPr id="6" name="Picture 5" descr="A close up of a logo&#10;&#10;Description automatically generated">
            <a:extLst>
              <a:ext uri="{FF2B5EF4-FFF2-40B4-BE49-F238E27FC236}">
                <a16:creationId xmlns:a16="http://schemas.microsoft.com/office/drawing/2014/main" id="{CFA9CB75-760E-1301-B9D2-03EBF5652B0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4125384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1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44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444E86"/>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28EFF18E-09C0-3817-C39D-F50E69AA069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2178111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1 Dat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44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70683" y="4330864"/>
            <a:ext cx="3849090" cy="2415365"/>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444E86"/>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2847081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1 Data no tre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44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69082" y="5816277"/>
            <a:ext cx="3849090" cy="925836"/>
          </a:xfrm>
        </p:spPr>
        <p:txBody>
          <a:bodyPr>
            <a:normAutofit/>
          </a:bodyPr>
          <a:lstStyle>
            <a:lvl1pPr marL="0" indent="0">
              <a:buFontTx/>
              <a:buNone/>
              <a:defRPr sz="1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444E86"/>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32746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1125202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1 Medway">
    <p:spTree>
      <p:nvGrpSpPr>
        <p:cNvPr id="1" name=""/>
        <p:cNvGrpSpPr/>
        <p:nvPr/>
      </p:nvGrpSpPr>
      <p:grpSpPr>
        <a:xfrm>
          <a:off x="0" y="0"/>
          <a:ext cx="0" cy="0"/>
          <a:chOff x="0" y="0"/>
          <a:chExt cx="0" cy="0"/>
        </a:xfrm>
      </p:grpSpPr>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44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509174" cy="276999"/>
          </a:xfrm>
          <a:prstGeom prst="rect">
            <a:avLst/>
          </a:prstGeom>
          <a:noFill/>
        </p:spPr>
        <p:txBody>
          <a:bodyPr wrap="square" rtlCol="0">
            <a:spAutoFit/>
          </a:bodyPr>
          <a:lstStyle/>
          <a:p>
            <a:r>
              <a:rPr lang="en-GB" sz="1200" dirty="0">
                <a:solidFill>
                  <a:schemeClr val="bg1">
                    <a:lumMod val="65000"/>
                  </a:schemeClr>
                </a:solidFill>
              </a:rPr>
              <a:t>Medway compared to England</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3584120" y="1271739"/>
            <a:ext cx="2088231" cy="276999"/>
          </a:xfrm>
          <a:prstGeom prst="rect">
            <a:avLst/>
          </a:prstGeom>
          <a:noFill/>
        </p:spPr>
        <p:txBody>
          <a:bodyPr wrap="square" rtlCol="0">
            <a:spAutoFit/>
          </a:bodyPr>
          <a:lstStyle/>
          <a:p>
            <a:r>
              <a:rPr lang="en-GB" sz="1200" dirty="0">
                <a:solidFill>
                  <a:schemeClr val="bg1">
                    <a:lumMod val="65000"/>
                  </a:schemeClr>
                </a:solidFill>
              </a:rPr>
              <a:t>Within Medway</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7536508" y="5013921"/>
            <a:ext cx="4536152"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7536507" y="1271739"/>
            <a:ext cx="4536432" cy="366942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3648076" y="1700213"/>
            <a:ext cx="3816076" cy="50419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937" y="4330864"/>
            <a:ext cx="3382774" cy="2415365"/>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19336" y="2458656"/>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120937" y="1658513"/>
            <a:ext cx="3382774" cy="69036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444E86"/>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81437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p:cNvSpPr>
            <a:spLocks noGrp="1"/>
          </p:cNvSpPr>
          <p:nvPr>
            <p:ph type="subTitle" idx="1"/>
          </p:nvPr>
        </p:nvSpPr>
        <p:spPr>
          <a:xfrm>
            <a:off x="1828800" y="3886200"/>
            <a:ext cx="8534400" cy="1752600"/>
          </a:xfrm>
        </p:spPr>
        <p:txBody>
          <a:bodyPr anchor="b">
            <a:normAutofit/>
          </a:bodyPr>
          <a:lstStyle>
            <a:lvl1pPr marL="0" indent="0" algn="ctr">
              <a:buNone/>
              <a:defRPr sz="3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 name="Title"/>
          <p:cNvSpPr>
            <a:spLocks noGrp="1"/>
          </p:cNvSpPr>
          <p:nvPr>
            <p:ph type="ctrTitle"/>
          </p:nvPr>
        </p:nvSpPr>
        <p:spPr>
          <a:xfrm>
            <a:off x="914400" y="2130426"/>
            <a:ext cx="10363200" cy="1470025"/>
          </a:xfrm>
        </p:spPr>
        <p:txBody>
          <a:bodyPr anchor="ctr">
            <a:normAutofit/>
          </a:bodyPr>
          <a:lstStyle>
            <a:lvl1pPr algn="ctr">
              <a:defRPr sz="4000"/>
            </a:lvl1pPr>
          </a:lstStyle>
          <a:p>
            <a:r>
              <a:rPr lang="en-US" dirty="0"/>
              <a:t>Click to edit Master title style</a:t>
            </a:r>
            <a:endParaRPr lang="en-GB" dirty="0"/>
          </a:p>
        </p:txBody>
      </p:sp>
      <p:sp>
        <p:nvSpPr>
          <p:cNvPr id="5" name="Footer"/>
          <p:cNvSpPr>
            <a:spLocks noGrp="1"/>
          </p:cNvSpPr>
          <p:nvPr>
            <p:ph type="ftr" sz="quarter" idx="11"/>
          </p:nvPr>
        </p:nvSpPr>
        <p:spPr/>
        <p:txBody>
          <a:body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86C33E1F-2EFE-5FD6-3EF9-84258A7A09B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EBD5FF86-49B8-F7F3-6372-5544AA442BAE}"/>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4214881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2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955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3" name="Picture 2">
            <a:extLst>
              <a:ext uri="{FF2B5EF4-FFF2-40B4-BE49-F238E27FC236}">
                <a16:creationId xmlns:a16="http://schemas.microsoft.com/office/drawing/2014/main" id="{5C72C9E3-E30B-48B0-B374-5DDB760A76D5}"/>
              </a:ext>
            </a:extLst>
          </p:cNvPr>
          <p:cNvPicPr>
            <a:picLocks noChangeAspect="1"/>
          </p:cNvPicPr>
          <p:nvPr userDrawn="1"/>
        </p:nvPicPr>
        <p:blipFill>
          <a:blip r:embed="rId2"/>
          <a:stretch>
            <a:fillRect/>
          </a:stretch>
        </p:blipFill>
        <p:spPr>
          <a:xfrm>
            <a:off x="4181275" y="3140968"/>
            <a:ext cx="3829450" cy="2491870"/>
          </a:xfrm>
          <a:prstGeom prst="rect">
            <a:avLst/>
          </a:prstGeom>
        </p:spPr>
      </p:pic>
      <p:pic>
        <p:nvPicPr>
          <p:cNvPr id="6" name="Picture 5" descr="A close up of a logo&#10;&#10;Description automatically generated">
            <a:extLst>
              <a:ext uri="{FF2B5EF4-FFF2-40B4-BE49-F238E27FC236}">
                <a16:creationId xmlns:a16="http://schemas.microsoft.com/office/drawing/2014/main" id="{F8B9620A-99AF-6830-FFEB-0879C5499C9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2705219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2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955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95539F"/>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37170D35-024D-8F12-15A1-FDEA54FE8A2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1913541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2 Dat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955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70683" y="4330864"/>
            <a:ext cx="3849090" cy="2415365"/>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95539F"/>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4175480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2 Data no tre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955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69082" y="5816277"/>
            <a:ext cx="3849090" cy="925836"/>
          </a:xfrm>
        </p:spPr>
        <p:txBody>
          <a:bodyPr>
            <a:normAutofit/>
          </a:bodyPr>
          <a:lstStyle>
            <a:lvl1pPr marL="0" indent="0">
              <a:buFontTx/>
              <a:buNone/>
              <a:defRPr sz="1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95539F"/>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32746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2614513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2 Medway">
    <p:spTree>
      <p:nvGrpSpPr>
        <p:cNvPr id="1" name=""/>
        <p:cNvGrpSpPr/>
        <p:nvPr/>
      </p:nvGrpSpPr>
      <p:grpSpPr>
        <a:xfrm>
          <a:off x="0" y="0"/>
          <a:ext cx="0" cy="0"/>
          <a:chOff x="0" y="0"/>
          <a:chExt cx="0" cy="0"/>
        </a:xfrm>
      </p:grpSpPr>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955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509174" cy="276999"/>
          </a:xfrm>
          <a:prstGeom prst="rect">
            <a:avLst/>
          </a:prstGeom>
          <a:noFill/>
        </p:spPr>
        <p:txBody>
          <a:bodyPr wrap="square" rtlCol="0">
            <a:spAutoFit/>
          </a:bodyPr>
          <a:lstStyle/>
          <a:p>
            <a:r>
              <a:rPr lang="en-GB" sz="1200" dirty="0">
                <a:solidFill>
                  <a:schemeClr val="bg1">
                    <a:lumMod val="65000"/>
                  </a:schemeClr>
                </a:solidFill>
              </a:rPr>
              <a:t>Medway compared to England</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3584120" y="1271739"/>
            <a:ext cx="2088231" cy="276999"/>
          </a:xfrm>
          <a:prstGeom prst="rect">
            <a:avLst/>
          </a:prstGeom>
          <a:noFill/>
        </p:spPr>
        <p:txBody>
          <a:bodyPr wrap="square" rtlCol="0">
            <a:spAutoFit/>
          </a:bodyPr>
          <a:lstStyle/>
          <a:p>
            <a:r>
              <a:rPr lang="en-GB" sz="1200" dirty="0">
                <a:solidFill>
                  <a:schemeClr val="bg1">
                    <a:lumMod val="65000"/>
                  </a:schemeClr>
                </a:solidFill>
              </a:rPr>
              <a:t>Within Medway</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7536508" y="5013921"/>
            <a:ext cx="4536152"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7536507" y="1271739"/>
            <a:ext cx="4536432" cy="366942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3648076" y="1700213"/>
            <a:ext cx="3816076" cy="50419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937" y="4330864"/>
            <a:ext cx="3382774" cy="2415365"/>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19336" y="2458656"/>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120937" y="1658513"/>
            <a:ext cx="3382774" cy="69036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95539F"/>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177895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3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D3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5" name="Picture 4">
            <a:extLst>
              <a:ext uri="{FF2B5EF4-FFF2-40B4-BE49-F238E27FC236}">
                <a16:creationId xmlns:a16="http://schemas.microsoft.com/office/drawing/2014/main" id="{42D68930-D03D-45BE-985E-2C2556E59E1E}"/>
              </a:ext>
            </a:extLst>
          </p:cNvPr>
          <p:cNvPicPr>
            <a:picLocks noChangeAspect="1"/>
          </p:cNvPicPr>
          <p:nvPr userDrawn="1"/>
        </p:nvPicPr>
        <p:blipFill>
          <a:blip r:embed="rId2"/>
          <a:stretch>
            <a:fillRect/>
          </a:stretch>
        </p:blipFill>
        <p:spPr>
          <a:xfrm>
            <a:off x="4181275" y="3140968"/>
            <a:ext cx="3829449" cy="2491870"/>
          </a:xfrm>
          <a:prstGeom prst="rect">
            <a:avLst/>
          </a:prstGeom>
        </p:spPr>
      </p:pic>
      <p:pic>
        <p:nvPicPr>
          <p:cNvPr id="6" name="Picture 5" descr="A close up of a logo&#10;&#10;Description automatically generated">
            <a:extLst>
              <a:ext uri="{FF2B5EF4-FFF2-40B4-BE49-F238E27FC236}">
                <a16:creationId xmlns:a16="http://schemas.microsoft.com/office/drawing/2014/main" id="{D7846A8A-2515-AF7C-8E80-010B3994C6F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2935113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3 Sub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433844-BBFF-DA88-9131-D1A13F0CE367}"/>
              </a:ext>
            </a:extLst>
          </p:cNvPr>
          <p:cNvSpPr/>
          <p:nvPr userDrawn="1"/>
        </p:nvSpPr>
        <p:spPr>
          <a:xfrm>
            <a:off x="0" y="1"/>
            <a:ext cx="12192000" cy="433386"/>
          </a:xfrm>
          <a:prstGeom prst="rect">
            <a:avLst/>
          </a:prstGeom>
          <a:solidFill>
            <a:srgbClr val="D3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2693987"/>
            <a:ext cx="10363200" cy="1470025"/>
          </a:xfrm>
        </p:spPr>
        <p:txBody>
          <a:bodyPr anchor="ctr">
            <a:normAutofit/>
          </a:bodyPr>
          <a:lstStyle>
            <a:lvl1pPr algn="ctr">
              <a:defRPr sz="4000">
                <a:solidFill>
                  <a:srgbClr val="D34A89"/>
                </a:solidFill>
              </a:defRPr>
            </a:lvl1pPr>
          </a:lstStyle>
          <a:p>
            <a:r>
              <a:rPr lang="en-US" dirty="0"/>
              <a:t>Click to edit Master title style</a:t>
            </a:r>
            <a:endParaRPr lang="en-GB" dirty="0"/>
          </a:p>
        </p:txBody>
      </p:sp>
      <p:sp>
        <p:nvSpPr>
          <p:cNvPr id="5" name="Footer"/>
          <p:cNvSpPr>
            <a:spLocks noGrp="1"/>
          </p:cNvSpPr>
          <p:nvPr>
            <p:ph type="ftr" sz="quarter" idx="11"/>
          </p:nvPr>
        </p:nvSpPr>
        <p:spPr/>
        <p:txBody>
          <a:body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86C33E1F-2EFE-5FD6-3EF9-84258A7A09B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0" name="Copyright">
            <a:extLst>
              <a:ext uri="{FF2B5EF4-FFF2-40B4-BE49-F238E27FC236}">
                <a16:creationId xmlns:a16="http://schemas.microsoft.com/office/drawing/2014/main" id="{E521083E-0192-0423-9A92-64A8E99F9B73}"/>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36740061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3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3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D34A89"/>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lvl1pPr>
              <a:defRPr sz="900"/>
            </a:lvl1p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F2F6205-6F67-3D85-E5D2-0A12DD287BB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4" name="Copyright">
            <a:extLst>
              <a:ext uri="{FF2B5EF4-FFF2-40B4-BE49-F238E27FC236}">
                <a16:creationId xmlns:a16="http://schemas.microsoft.com/office/drawing/2014/main" id="{197668F3-C6E5-FCE8-9099-5800CCC0DCA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76285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3 Dat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3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70683" y="4330864"/>
            <a:ext cx="3849090" cy="2415365"/>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D34A89"/>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13099640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3 Data no tre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3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69082" y="5816277"/>
            <a:ext cx="3849090" cy="925836"/>
          </a:xfrm>
        </p:spPr>
        <p:txBody>
          <a:bodyPr>
            <a:normAutofit/>
          </a:bodyPr>
          <a:lstStyle>
            <a:lvl1pPr marL="0" indent="0">
              <a:buFontTx/>
              <a:buNone/>
              <a:defRPr sz="1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D34A89"/>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32746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4131592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None/>
              <a:defRPr sz="2000" b="0">
                <a:solidFill>
                  <a:schemeClr val="tx1"/>
                </a:solidFill>
              </a:defRPr>
            </a:lvl1pPr>
            <a:lvl2pPr marL="457200" indent="0">
              <a:buNone/>
              <a:defRPr sz="2000" b="1"/>
            </a:lvl2pPr>
            <a:lvl3pPr marL="712788" indent="-228600" defTabSz="804863">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EDE5BF45-D249-2DBE-34E4-F298574AB80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98FB19AB-011C-F416-A2F3-565C79BD4962}"/>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715769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3 Medway">
    <p:spTree>
      <p:nvGrpSpPr>
        <p:cNvPr id="1" name=""/>
        <p:cNvGrpSpPr/>
        <p:nvPr/>
      </p:nvGrpSpPr>
      <p:grpSpPr>
        <a:xfrm>
          <a:off x="0" y="0"/>
          <a:ext cx="0" cy="0"/>
          <a:chOff x="0" y="0"/>
          <a:chExt cx="0" cy="0"/>
        </a:xfrm>
      </p:grpSpPr>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3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509174" cy="276999"/>
          </a:xfrm>
          <a:prstGeom prst="rect">
            <a:avLst/>
          </a:prstGeom>
          <a:noFill/>
        </p:spPr>
        <p:txBody>
          <a:bodyPr wrap="square" rtlCol="0">
            <a:spAutoFit/>
          </a:bodyPr>
          <a:lstStyle/>
          <a:p>
            <a:r>
              <a:rPr lang="en-GB" sz="1200" dirty="0">
                <a:solidFill>
                  <a:schemeClr val="bg1">
                    <a:lumMod val="65000"/>
                  </a:schemeClr>
                </a:solidFill>
              </a:rPr>
              <a:t>Medway compared to England</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3584120" y="1271739"/>
            <a:ext cx="2088231" cy="276999"/>
          </a:xfrm>
          <a:prstGeom prst="rect">
            <a:avLst/>
          </a:prstGeom>
          <a:noFill/>
        </p:spPr>
        <p:txBody>
          <a:bodyPr wrap="square" rtlCol="0">
            <a:spAutoFit/>
          </a:bodyPr>
          <a:lstStyle/>
          <a:p>
            <a:r>
              <a:rPr lang="en-GB" sz="1200" dirty="0">
                <a:solidFill>
                  <a:schemeClr val="bg1">
                    <a:lumMod val="65000"/>
                  </a:schemeClr>
                </a:solidFill>
              </a:rPr>
              <a:t>Within Medway</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7536508" y="5013921"/>
            <a:ext cx="4536152"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7536507" y="1271739"/>
            <a:ext cx="4536432" cy="366942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3648076" y="1700213"/>
            <a:ext cx="3816076" cy="50419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937" y="4330864"/>
            <a:ext cx="3382774" cy="2415365"/>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19336" y="2458656"/>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120937" y="1658513"/>
            <a:ext cx="3382774" cy="69036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D34A89"/>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4730752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3 Inequalities">
    <p:spTree>
      <p:nvGrpSpPr>
        <p:cNvPr id="1" name=""/>
        <p:cNvGrpSpPr/>
        <p:nvPr/>
      </p:nvGrpSpPr>
      <p:grpSpPr>
        <a:xfrm>
          <a:off x="0" y="0"/>
          <a:ext cx="0" cy="0"/>
          <a:chOff x="0" y="0"/>
          <a:chExt cx="0" cy="0"/>
        </a:xfrm>
      </p:grpSpPr>
      <p:sp>
        <p:nvSpPr>
          <p:cNvPr id="10" name="SII">
            <a:extLst>
              <a:ext uri="{FF2B5EF4-FFF2-40B4-BE49-F238E27FC236}">
                <a16:creationId xmlns:a16="http://schemas.microsoft.com/office/drawing/2014/main" id="{930C3E00-E2AC-37E4-A0EE-E993CC8E3D5E}"/>
              </a:ext>
            </a:extLst>
          </p:cNvPr>
          <p:cNvSpPr>
            <a:spLocks noGrp="1"/>
          </p:cNvSpPr>
          <p:nvPr>
            <p:ph sz="quarter" idx="25"/>
          </p:nvPr>
        </p:nvSpPr>
        <p:spPr>
          <a:xfrm>
            <a:off x="7348402" y="4052411"/>
            <a:ext cx="4648916" cy="2690783"/>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5" name="Deprivation">
            <a:extLst>
              <a:ext uri="{FF2B5EF4-FFF2-40B4-BE49-F238E27FC236}">
                <a16:creationId xmlns:a16="http://schemas.microsoft.com/office/drawing/2014/main" id="{44C952EA-FBF7-3423-6DF5-42F308B393C0}"/>
              </a:ext>
            </a:extLst>
          </p:cNvPr>
          <p:cNvSpPr>
            <a:spLocks noGrp="1"/>
          </p:cNvSpPr>
          <p:nvPr>
            <p:ph sz="quarter" idx="24"/>
          </p:nvPr>
        </p:nvSpPr>
        <p:spPr>
          <a:xfrm>
            <a:off x="7351738" y="1274743"/>
            <a:ext cx="4648915" cy="266489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Age">
            <a:extLst>
              <a:ext uri="{FF2B5EF4-FFF2-40B4-BE49-F238E27FC236}">
                <a16:creationId xmlns:a16="http://schemas.microsoft.com/office/drawing/2014/main" id="{9DCCAEAB-DD89-BC4F-487E-ACF8197CDBF9}"/>
              </a:ext>
            </a:extLst>
          </p:cNvPr>
          <p:cNvSpPr>
            <a:spLocks noGrp="1"/>
          </p:cNvSpPr>
          <p:nvPr>
            <p:ph sz="quarter" idx="23"/>
          </p:nvPr>
        </p:nvSpPr>
        <p:spPr>
          <a:xfrm>
            <a:off x="3670254" y="2996955"/>
            <a:ext cx="3474265" cy="3745159"/>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Sex">
            <a:extLst>
              <a:ext uri="{FF2B5EF4-FFF2-40B4-BE49-F238E27FC236}">
                <a16:creationId xmlns:a16="http://schemas.microsoft.com/office/drawing/2014/main" id="{7D734339-9B26-05B6-1DE6-55B689E8ADEE}"/>
              </a:ext>
            </a:extLst>
          </p:cNvPr>
          <p:cNvSpPr>
            <a:spLocks noGrp="1"/>
          </p:cNvSpPr>
          <p:nvPr>
            <p:ph sz="quarter" idx="22"/>
          </p:nvPr>
        </p:nvSpPr>
        <p:spPr>
          <a:xfrm>
            <a:off x="3675191" y="1272038"/>
            <a:ext cx="3469328" cy="1580896"/>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115182" y="5229200"/>
            <a:ext cx="3382772" cy="1512911"/>
          </a:xfrm>
        </p:spPr>
        <p:txBody>
          <a:bodyPr>
            <a:normAutofit/>
          </a:bodyPr>
          <a:lstStyle>
            <a:lvl1pPr marL="0" indent="0">
              <a:buFontTx/>
              <a:buNone/>
              <a:defRPr sz="850"/>
            </a:lvl1pPr>
            <a:lvl2pPr marL="457200" indent="0">
              <a:buFontTx/>
              <a:buNone/>
              <a:defRPr sz="850"/>
            </a:lvl2pPr>
            <a:lvl3pPr marL="914400" indent="0">
              <a:buFontTx/>
              <a:buNone/>
              <a:defRPr sz="850"/>
            </a:lvl3pPr>
            <a:lvl4pPr marL="1371600" indent="0">
              <a:buFontTx/>
              <a:buNone/>
              <a:defRPr sz="850"/>
            </a:lvl4pPr>
            <a:lvl5pPr marL="1828800" indent="0">
              <a:buFontTx/>
              <a:buNone/>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136" y="3144543"/>
            <a:ext cx="3382774" cy="2024278"/>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20136" y="1272038"/>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3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D34A89"/>
                </a:solidFill>
              </a:defRPr>
            </a:lvl1p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E9EDBF3D-1D03-E7EF-62BA-9F60BE4D8E3A}"/>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3EF1BA-1A8A-42A7-F595-AC19BA1AF8DA}"/>
              </a:ext>
            </a:extLst>
          </p:cNvPr>
          <p:cNvCxnSpPr>
            <a:cxnSpLocks/>
          </p:cNvCxnSpPr>
          <p:nvPr userDrawn="1"/>
        </p:nvCxnSpPr>
        <p:spPr>
          <a:xfrm>
            <a:off x="7248128"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EBB875-2025-55C8-2102-BB8CB3F5FA97}"/>
              </a:ext>
            </a:extLst>
          </p:cNvPr>
          <p:cNvCxnSpPr>
            <a:cxnSpLocks/>
          </p:cNvCxnSpPr>
          <p:nvPr userDrawn="1"/>
        </p:nvCxnSpPr>
        <p:spPr>
          <a:xfrm flipH="1">
            <a:off x="3593428" y="2924944"/>
            <a:ext cx="36724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4780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4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F75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3" name="Picture 2">
            <a:extLst>
              <a:ext uri="{FF2B5EF4-FFF2-40B4-BE49-F238E27FC236}">
                <a16:creationId xmlns:a16="http://schemas.microsoft.com/office/drawing/2014/main" id="{3C967BCD-8B45-45EE-8CD1-DDD0FC66F793}"/>
              </a:ext>
            </a:extLst>
          </p:cNvPr>
          <p:cNvPicPr>
            <a:picLocks noChangeAspect="1"/>
          </p:cNvPicPr>
          <p:nvPr userDrawn="1"/>
        </p:nvPicPr>
        <p:blipFill>
          <a:blip r:embed="rId2"/>
          <a:stretch>
            <a:fillRect/>
          </a:stretch>
        </p:blipFill>
        <p:spPr>
          <a:xfrm>
            <a:off x="4181275" y="3109576"/>
            <a:ext cx="3829449" cy="2491869"/>
          </a:xfrm>
          <a:prstGeom prst="rect">
            <a:avLst/>
          </a:prstGeom>
        </p:spPr>
      </p:pic>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1149273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4 Sub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433844-BBFF-DA88-9131-D1A13F0CE367}"/>
              </a:ext>
            </a:extLst>
          </p:cNvPr>
          <p:cNvSpPr/>
          <p:nvPr userDrawn="1"/>
        </p:nvSpPr>
        <p:spPr>
          <a:xfrm>
            <a:off x="0" y="1"/>
            <a:ext cx="12192000" cy="433386"/>
          </a:xfrm>
          <a:prstGeom prst="rect">
            <a:avLst/>
          </a:prstGeom>
          <a:solidFill>
            <a:srgbClr val="F75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2693987"/>
            <a:ext cx="10363200" cy="1470025"/>
          </a:xfrm>
        </p:spPr>
        <p:txBody>
          <a:bodyPr anchor="ctr">
            <a:normAutofit/>
          </a:bodyPr>
          <a:lstStyle>
            <a:lvl1pPr algn="ctr">
              <a:defRPr sz="4000">
                <a:solidFill>
                  <a:srgbClr val="F7535F"/>
                </a:solidFill>
              </a:defRPr>
            </a:lvl1pPr>
          </a:lstStyle>
          <a:p>
            <a:r>
              <a:rPr lang="en-US" dirty="0"/>
              <a:t>Click to edit Master title style</a:t>
            </a:r>
            <a:endParaRPr lang="en-GB" dirty="0"/>
          </a:p>
        </p:txBody>
      </p:sp>
      <p:sp>
        <p:nvSpPr>
          <p:cNvPr id="5" name="Footer"/>
          <p:cNvSpPr>
            <a:spLocks noGrp="1"/>
          </p:cNvSpPr>
          <p:nvPr>
            <p:ph type="ftr" sz="quarter" idx="11"/>
          </p:nvPr>
        </p:nvSpPr>
        <p:spPr/>
        <p:txBody>
          <a:body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86C33E1F-2EFE-5FD6-3EF9-84258A7A09B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0" name="Copyright">
            <a:extLst>
              <a:ext uri="{FF2B5EF4-FFF2-40B4-BE49-F238E27FC236}">
                <a16:creationId xmlns:a16="http://schemas.microsoft.com/office/drawing/2014/main" id="{E521083E-0192-0423-9A92-64A8E99F9B73}"/>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197224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4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F75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F7535F"/>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C6C5FF35-BD1D-A507-26EE-ED5BAD446DC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34979845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4 Dat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F75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70683" y="4330864"/>
            <a:ext cx="3849090" cy="2415365"/>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F7535F"/>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2057088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4 Medway">
    <p:spTree>
      <p:nvGrpSpPr>
        <p:cNvPr id="1" name=""/>
        <p:cNvGrpSpPr/>
        <p:nvPr/>
      </p:nvGrpSpPr>
      <p:grpSpPr>
        <a:xfrm>
          <a:off x="0" y="0"/>
          <a:ext cx="0" cy="0"/>
          <a:chOff x="0" y="0"/>
          <a:chExt cx="0" cy="0"/>
        </a:xfrm>
      </p:grpSpPr>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F75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509174" cy="276999"/>
          </a:xfrm>
          <a:prstGeom prst="rect">
            <a:avLst/>
          </a:prstGeom>
          <a:noFill/>
        </p:spPr>
        <p:txBody>
          <a:bodyPr wrap="square" rtlCol="0">
            <a:spAutoFit/>
          </a:bodyPr>
          <a:lstStyle/>
          <a:p>
            <a:r>
              <a:rPr lang="en-GB" sz="1200" dirty="0">
                <a:solidFill>
                  <a:schemeClr val="bg1">
                    <a:lumMod val="65000"/>
                  </a:schemeClr>
                </a:solidFill>
              </a:rPr>
              <a:t>Medway compared to England</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3584120" y="1271739"/>
            <a:ext cx="2088231" cy="276999"/>
          </a:xfrm>
          <a:prstGeom prst="rect">
            <a:avLst/>
          </a:prstGeom>
          <a:noFill/>
        </p:spPr>
        <p:txBody>
          <a:bodyPr wrap="square" rtlCol="0">
            <a:spAutoFit/>
          </a:bodyPr>
          <a:lstStyle/>
          <a:p>
            <a:r>
              <a:rPr lang="en-GB" sz="1200" dirty="0">
                <a:solidFill>
                  <a:schemeClr val="bg1">
                    <a:lumMod val="65000"/>
                  </a:schemeClr>
                </a:solidFill>
              </a:rPr>
              <a:t>Within Medway</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7536508" y="5013921"/>
            <a:ext cx="4536152"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7536507" y="1271739"/>
            <a:ext cx="4536432" cy="366942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3648076" y="1700213"/>
            <a:ext cx="3816076" cy="50419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937" y="4330864"/>
            <a:ext cx="3382774" cy="2415365"/>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19336" y="2458656"/>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120937" y="1658513"/>
            <a:ext cx="3382774" cy="69036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F7535F"/>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6741163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5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F66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5" name="Picture 4">
            <a:extLst>
              <a:ext uri="{FF2B5EF4-FFF2-40B4-BE49-F238E27FC236}">
                <a16:creationId xmlns:a16="http://schemas.microsoft.com/office/drawing/2014/main" id="{09C2B826-1FEF-444C-B746-34E5DABDCA8D}"/>
              </a:ext>
            </a:extLst>
          </p:cNvPr>
          <p:cNvPicPr>
            <a:picLocks noChangeAspect="1"/>
          </p:cNvPicPr>
          <p:nvPr userDrawn="1"/>
        </p:nvPicPr>
        <p:blipFill>
          <a:blip r:embed="rId2"/>
          <a:stretch>
            <a:fillRect/>
          </a:stretch>
        </p:blipFill>
        <p:spPr>
          <a:xfrm>
            <a:off x="4181275" y="3068960"/>
            <a:ext cx="3829449" cy="2494051"/>
          </a:xfrm>
          <a:prstGeom prst="rect">
            <a:avLst/>
          </a:prstGeom>
        </p:spPr>
      </p:pic>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16089564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5 Sub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433844-BBFF-DA88-9131-D1A13F0CE367}"/>
              </a:ext>
            </a:extLst>
          </p:cNvPr>
          <p:cNvSpPr/>
          <p:nvPr userDrawn="1"/>
        </p:nvSpPr>
        <p:spPr>
          <a:xfrm>
            <a:off x="0" y="1"/>
            <a:ext cx="12192000" cy="433386"/>
          </a:xfrm>
          <a:prstGeom prst="rect">
            <a:avLst/>
          </a:prstGeom>
          <a:solidFill>
            <a:srgbClr val="F66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2693987"/>
            <a:ext cx="10363200" cy="1470025"/>
          </a:xfrm>
        </p:spPr>
        <p:txBody>
          <a:bodyPr anchor="ctr">
            <a:normAutofit/>
          </a:bodyPr>
          <a:lstStyle>
            <a:lvl1pPr algn="ctr">
              <a:defRPr sz="4000">
                <a:solidFill>
                  <a:srgbClr val="F66604"/>
                </a:solidFill>
              </a:defRPr>
            </a:lvl1pPr>
          </a:lstStyle>
          <a:p>
            <a:r>
              <a:rPr lang="en-US" dirty="0"/>
              <a:t>Click to edit Master title style</a:t>
            </a:r>
            <a:endParaRPr lang="en-GB" dirty="0"/>
          </a:p>
        </p:txBody>
      </p:sp>
      <p:sp>
        <p:nvSpPr>
          <p:cNvPr id="5" name="Footer"/>
          <p:cNvSpPr>
            <a:spLocks noGrp="1"/>
          </p:cNvSpPr>
          <p:nvPr>
            <p:ph type="ftr" sz="quarter" idx="11"/>
          </p:nvPr>
        </p:nvSpPr>
        <p:spPr/>
        <p:txBody>
          <a:body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86C33E1F-2EFE-5FD6-3EF9-84258A7A09B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0" name="Copyright">
            <a:extLst>
              <a:ext uri="{FF2B5EF4-FFF2-40B4-BE49-F238E27FC236}">
                <a16:creationId xmlns:a16="http://schemas.microsoft.com/office/drawing/2014/main" id="{E521083E-0192-0423-9A92-64A8E99F9B73}"/>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39738567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5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F66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F66604"/>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C4067D29-1AF2-B64B-9B03-BE92895D191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2680023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A6F0FBDD-D20A-912D-6725-028659BB88B0}"/>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52773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5 Dat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F66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70683" y="4330864"/>
            <a:ext cx="3849090" cy="2415365"/>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F66604"/>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40748994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5 Data no tre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F66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69082" y="5816277"/>
            <a:ext cx="3849090" cy="925836"/>
          </a:xfrm>
        </p:spPr>
        <p:txBody>
          <a:bodyPr>
            <a:normAutofit/>
          </a:bodyPr>
          <a:lstStyle>
            <a:lvl1pPr marL="0" indent="0">
              <a:buFontTx/>
              <a:buNone/>
              <a:defRPr sz="1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F66604"/>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32746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19584067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5 Medway">
    <p:spTree>
      <p:nvGrpSpPr>
        <p:cNvPr id="1" name=""/>
        <p:cNvGrpSpPr/>
        <p:nvPr/>
      </p:nvGrpSpPr>
      <p:grpSpPr>
        <a:xfrm>
          <a:off x="0" y="0"/>
          <a:ext cx="0" cy="0"/>
          <a:chOff x="0" y="0"/>
          <a:chExt cx="0" cy="0"/>
        </a:xfrm>
      </p:grpSpPr>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F66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509174" cy="276999"/>
          </a:xfrm>
          <a:prstGeom prst="rect">
            <a:avLst/>
          </a:prstGeom>
          <a:noFill/>
        </p:spPr>
        <p:txBody>
          <a:bodyPr wrap="square" rtlCol="0">
            <a:spAutoFit/>
          </a:bodyPr>
          <a:lstStyle/>
          <a:p>
            <a:r>
              <a:rPr lang="en-GB" sz="1200" dirty="0">
                <a:solidFill>
                  <a:schemeClr val="bg1">
                    <a:lumMod val="65000"/>
                  </a:schemeClr>
                </a:solidFill>
              </a:rPr>
              <a:t>Medway compared to England</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3584120" y="1271739"/>
            <a:ext cx="2088231" cy="276999"/>
          </a:xfrm>
          <a:prstGeom prst="rect">
            <a:avLst/>
          </a:prstGeom>
          <a:noFill/>
        </p:spPr>
        <p:txBody>
          <a:bodyPr wrap="square" rtlCol="0">
            <a:spAutoFit/>
          </a:bodyPr>
          <a:lstStyle/>
          <a:p>
            <a:r>
              <a:rPr lang="en-GB" sz="1200" dirty="0">
                <a:solidFill>
                  <a:schemeClr val="bg1">
                    <a:lumMod val="65000"/>
                  </a:schemeClr>
                </a:solidFill>
              </a:rPr>
              <a:t>Within Medway</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7536508" y="5013921"/>
            <a:ext cx="4536152"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7536507" y="1271739"/>
            <a:ext cx="4536432" cy="366942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3648076" y="1700213"/>
            <a:ext cx="3816076" cy="50419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937" y="4330864"/>
            <a:ext cx="3382774" cy="2415365"/>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19336" y="2458656"/>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120937" y="1658513"/>
            <a:ext cx="3382774" cy="69036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F6660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6555281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20P5 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ADF856-DE88-EF9F-30AF-EA2EA2500350}"/>
              </a:ext>
            </a:extLst>
          </p:cNvPr>
          <p:cNvSpPr/>
          <p:nvPr userDrawn="1"/>
        </p:nvSpPr>
        <p:spPr>
          <a:xfrm>
            <a:off x="0" y="0"/>
            <a:ext cx="2034000" cy="1556792"/>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4F35C19-B9B0-588C-0315-FB5D3E8D4565}"/>
              </a:ext>
            </a:extLst>
          </p:cNvPr>
          <p:cNvSpPr/>
          <p:nvPr userDrawn="1"/>
        </p:nvSpPr>
        <p:spPr>
          <a:xfrm>
            <a:off x="2032629" y="-374"/>
            <a:ext cx="2034000" cy="1556792"/>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3CE22987-98E1-BA12-1C5D-EE8A6EB2B0CA}"/>
              </a:ext>
            </a:extLst>
          </p:cNvPr>
          <p:cNvSpPr/>
          <p:nvPr userDrawn="1"/>
        </p:nvSpPr>
        <p:spPr>
          <a:xfrm>
            <a:off x="4066629" y="-374"/>
            <a:ext cx="2034000" cy="1556792"/>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7936F2B-DCBA-0786-96C2-433433228DA4}"/>
              </a:ext>
            </a:extLst>
          </p:cNvPr>
          <p:cNvSpPr/>
          <p:nvPr userDrawn="1"/>
        </p:nvSpPr>
        <p:spPr>
          <a:xfrm>
            <a:off x="8125371" y="-375"/>
            <a:ext cx="2034000" cy="1556792"/>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B34F787-C676-819E-EFCD-C4D314695159}"/>
              </a:ext>
            </a:extLst>
          </p:cNvPr>
          <p:cNvSpPr/>
          <p:nvPr userDrawn="1"/>
        </p:nvSpPr>
        <p:spPr>
          <a:xfrm>
            <a:off x="6091371" y="0"/>
            <a:ext cx="2034000" cy="1556418"/>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BC66380-47A7-00E2-EF52-9BA9E6A6D843}"/>
              </a:ext>
            </a:extLst>
          </p:cNvPr>
          <p:cNvSpPr/>
          <p:nvPr userDrawn="1"/>
        </p:nvSpPr>
        <p:spPr>
          <a:xfrm>
            <a:off x="10158000" y="0"/>
            <a:ext cx="2034000" cy="1556418"/>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p:cNvSpPr>
            <a:spLocks noGrp="1"/>
          </p:cNvSpPr>
          <p:nvPr>
            <p:ph type="subTitle" idx="1" hasCustomPrompt="1"/>
          </p:nvPr>
        </p:nvSpPr>
        <p:spPr>
          <a:xfrm>
            <a:off x="2023371" y="3212976"/>
            <a:ext cx="8145258" cy="1772816"/>
          </a:xfrm>
          <a:solidFill>
            <a:srgbClr val="FFFFFF">
              <a:alpha val="85098"/>
            </a:srgbClr>
          </a:solidFill>
        </p:spPr>
        <p:txBody>
          <a:bodyPr anchor="ctr">
            <a:normAutofit/>
          </a:bodyPr>
          <a:lstStyle>
            <a:lvl1pPr marL="0" indent="0" algn="ctr">
              <a:spcBef>
                <a:spcPts val="0"/>
              </a:spcBef>
              <a:buNone/>
              <a:defRPr sz="4800">
                <a:solidFill>
                  <a:srgbClr val="B7237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a:t>
            </a:r>
          </a:p>
        </p:txBody>
      </p:sp>
      <p:sp>
        <p:nvSpPr>
          <p:cNvPr id="2" name="Title"/>
          <p:cNvSpPr>
            <a:spLocks noGrp="1"/>
          </p:cNvSpPr>
          <p:nvPr>
            <p:ph type="ctrTitle" hasCustomPrompt="1"/>
          </p:nvPr>
        </p:nvSpPr>
        <p:spPr>
          <a:xfrm>
            <a:off x="2023371" y="1772816"/>
            <a:ext cx="8136001" cy="1440160"/>
          </a:xfrm>
          <a:solidFill>
            <a:srgbClr val="FFFFFF">
              <a:alpha val="85098"/>
            </a:srgbClr>
          </a:solidFill>
        </p:spPr>
        <p:txBody>
          <a:bodyPr anchor="ctr">
            <a:normAutofit/>
          </a:bodyPr>
          <a:lstStyle>
            <a:lvl1pPr algn="ctr">
              <a:defRPr sz="5400">
                <a:solidFill>
                  <a:srgbClr val="312461"/>
                </a:solidFill>
              </a:defRPr>
            </a:lvl1pPr>
          </a:lstStyle>
          <a:p>
            <a:r>
              <a:rPr lang="en-GB" dirty="0"/>
              <a:t> Title</a:t>
            </a:r>
          </a:p>
        </p:txBody>
      </p:sp>
      <p:sp>
        <p:nvSpPr>
          <p:cNvPr id="5" name="Footer"/>
          <p:cNvSpPr>
            <a:spLocks noGrp="1"/>
          </p:cNvSpPr>
          <p:nvPr>
            <p:ph type="ftr" sz="quarter" idx="11"/>
          </p:nvPr>
        </p:nvSpPr>
        <p:spPr>
          <a:xfrm>
            <a:off x="141548" y="6344782"/>
            <a:ext cx="1645078" cy="365126"/>
          </a:xfrm>
        </p:spPr>
        <p:txBody>
          <a:bodyPr/>
          <a:lstStyle>
            <a:lvl1pPr algn="l">
              <a:defRPr sz="1400">
                <a:solidFill>
                  <a:srgbClr val="002060"/>
                </a:solidFill>
              </a:defRPr>
            </a:lvl1pPr>
          </a:lstStyle>
          <a:p>
            <a:endParaRPr lang="en-GB" dirty="0"/>
          </a:p>
        </p:txBody>
      </p:sp>
      <p:pic>
        <p:nvPicPr>
          <p:cNvPr id="20" name="Graphic 19" descr="Children outline">
            <a:extLst>
              <a:ext uri="{FF2B5EF4-FFF2-40B4-BE49-F238E27FC236}">
                <a16:creationId xmlns:a16="http://schemas.microsoft.com/office/drawing/2014/main" id="{4E76C499-2DDD-A099-1A28-2D145D49656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7356" y="-31622"/>
            <a:ext cx="1619287" cy="1619287"/>
          </a:xfrm>
          <a:prstGeom prst="rect">
            <a:avLst/>
          </a:prstGeom>
        </p:spPr>
      </p:pic>
      <p:pic>
        <p:nvPicPr>
          <p:cNvPr id="21" name="Picture 20" descr="A close up of a logo&#10;&#10;Description automatically generated">
            <a:extLst>
              <a:ext uri="{FF2B5EF4-FFF2-40B4-BE49-F238E27FC236}">
                <a16:creationId xmlns:a16="http://schemas.microsoft.com/office/drawing/2014/main" id="{3422D120-3BF4-6C0E-F899-3C335260B56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22" name="Graphic 21" descr="Woman with baby outline">
            <a:extLst>
              <a:ext uri="{FF2B5EF4-FFF2-40B4-BE49-F238E27FC236}">
                <a16:creationId xmlns:a16="http://schemas.microsoft.com/office/drawing/2014/main" id="{0E194D59-015A-4B33-D333-0C5613A9297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83578" y="141018"/>
            <a:ext cx="1216009" cy="1216009"/>
          </a:xfrm>
          <a:prstGeom prst="rect">
            <a:avLst/>
          </a:prstGeom>
        </p:spPr>
      </p:pic>
      <p:pic>
        <p:nvPicPr>
          <p:cNvPr id="23" name="Graphic 22" descr="Head with gears outline">
            <a:extLst>
              <a:ext uri="{FF2B5EF4-FFF2-40B4-BE49-F238E27FC236}">
                <a16:creationId xmlns:a16="http://schemas.microsoft.com/office/drawing/2014/main" id="{CFC5B54C-89CB-969E-DAC5-4D91700790F5}"/>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43756" y="238149"/>
            <a:ext cx="1079746" cy="1079746"/>
          </a:xfrm>
          <a:prstGeom prst="rect">
            <a:avLst/>
          </a:prstGeom>
        </p:spPr>
      </p:pic>
      <p:pic>
        <p:nvPicPr>
          <p:cNvPr id="24" name="Graphic 23" descr="Lungs outline">
            <a:extLst>
              <a:ext uri="{FF2B5EF4-FFF2-40B4-BE49-F238E27FC236}">
                <a16:creationId xmlns:a16="http://schemas.microsoft.com/office/drawing/2014/main" id="{184EE934-BB2F-5F1E-02DD-9D1F950CF4DF}"/>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12898" y="198168"/>
            <a:ext cx="1043233" cy="1043233"/>
          </a:xfrm>
          <a:prstGeom prst="rect">
            <a:avLst/>
          </a:prstGeom>
        </p:spPr>
      </p:pic>
      <p:pic>
        <p:nvPicPr>
          <p:cNvPr id="25" name="Graphic 24" descr="Germ outline">
            <a:extLst>
              <a:ext uri="{FF2B5EF4-FFF2-40B4-BE49-F238E27FC236}">
                <a16:creationId xmlns:a16="http://schemas.microsoft.com/office/drawing/2014/main" id="{9C573945-0EA3-CE87-1569-A14DE5C0D61B}"/>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84052" y="176414"/>
            <a:ext cx="1111041" cy="1111041"/>
          </a:xfrm>
          <a:prstGeom prst="rect">
            <a:avLst/>
          </a:prstGeom>
        </p:spPr>
      </p:pic>
      <p:pic>
        <p:nvPicPr>
          <p:cNvPr id="26" name="Graphic 25" descr="Heart organ outline">
            <a:extLst>
              <a:ext uri="{FF2B5EF4-FFF2-40B4-BE49-F238E27FC236}">
                <a16:creationId xmlns:a16="http://schemas.microsoft.com/office/drawing/2014/main" id="{539BC201-A373-FCDA-EC21-295C31F41B27}"/>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665567" y="207281"/>
            <a:ext cx="1049306" cy="1049306"/>
          </a:xfrm>
          <a:prstGeom prst="rect">
            <a:avLst/>
          </a:prstGeom>
        </p:spPr>
      </p:pic>
      <p:sp>
        <p:nvSpPr>
          <p:cNvPr id="27" name="Author">
            <a:extLst>
              <a:ext uri="{FF2B5EF4-FFF2-40B4-BE49-F238E27FC236}">
                <a16:creationId xmlns:a16="http://schemas.microsoft.com/office/drawing/2014/main" id="{5CF09E20-9058-5649-6799-B1B47DDDB9CF}"/>
              </a:ext>
            </a:extLst>
          </p:cNvPr>
          <p:cNvSpPr>
            <a:spLocks noGrp="1"/>
          </p:cNvSpPr>
          <p:nvPr>
            <p:ph sz="quarter" idx="14"/>
          </p:nvPr>
        </p:nvSpPr>
        <p:spPr>
          <a:xfrm>
            <a:off x="2023371" y="4985792"/>
            <a:ext cx="8145258" cy="1035495"/>
          </a:xfrm>
        </p:spPr>
        <p:txBody>
          <a:bodyPr>
            <a:normAutofit/>
          </a:bodyPr>
          <a:lstStyle>
            <a:lvl1pPr marL="0" indent="0" algn="ctr">
              <a:buNone/>
              <a:defRPr sz="2400" b="0">
                <a:solidFill>
                  <a:srgbClr val="056CB2"/>
                </a:solidFill>
              </a:defRPr>
            </a:lvl1pPr>
            <a:lvl2pPr marL="457200" indent="0">
              <a:buNone/>
              <a:defRPr sz="2000" b="1"/>
            </a:lvl2pPr>
            <a:lvl3pPr marL="712788" indent="-228600" defTabSz="804863">
              <a:buClr>
                <a:srgbClr val="056CB2"/>
              </a:buClr>
              <a:defRPr sz="2000"/>
            </a:lvl3pPr>
            <a:lvl4pPr>
              <a:buClr>
                <a:srgbClr val="056CB2"/>
              </a:buClr>
              <a:defRPr sz="2000"/>
            </a:lvl4pPr>
            <a:lvl5pPr>
              <a:buClr>
                <a:srgbClr val="056CB2"/>
              </a:buClr>
              <a:defRPr sz="2000"/>
            </a:lvl5pPr>
          </a:lstStyle>
          <a:p>
            <a:pPr lvl="0"/>
            <a:endParaRPr lang="en-US" dirty="0"/>
          </a:p>
        </p:txBody>
      </p:sp>
    </p:spTree>
    <p:extLst>
      <p:ext uri="{BB962C8B-B14F-4D97-AF65-F5344CB8AC3E}">
        <p14:creationId xmlns:p14="http://schemas.microsoft.com/office/powerpoint/2010/main" val="9931773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20P5 sub title slide">
    <p:spTree>
      <p:nvGrpSpPr>
        <p:cNvPr id="1" name=""/>
        <p:cNvGrpSpPr/>
        <p:nvPr/>
      </p:nvGrpSpPr>
      <p:grpSpPr>
        <a:xfrm>
          <a:off x="0" y="0"/>
          <a:ext cx="0" cy="0"/>
          <a:chOff x="0" y="0"/>
          <a:chExt cx="0" cy="0"/>
        </a:xfrm>
      </p:grpSpPr>
      <p:sp>
        <p:nvSpPr>
          <p:cNvPr id="2" name="Title"/>
          <p:cNvSpPr>
            <a:spLocks noGrp="1"/>
          </p:cNvSpPr>
          <p:nvPr>
            <p:ph type="ctrTitle" hasCustomPrompt="1"/>
          </p:nvPr>
        </p:nvSpPr>
        <p:spPr>
          <a:xfrm>
            <a:off x="1775899" y="2492896"/>
            <a:ext cx="8136001" cy="1440160"/>
          </a:xfrm>
          <a:solidFill>
            <a:srgbClr val="FFFFFF">
              <a:alpha val="85098"/>
            </a:srgbClr>
          </a:solidFill>
        </p:spPr>
        <p:txBody>
          <a:bodyPr anchor="ctr">
            <a:normAutofit/>
          </a:bodyPr>
          <a:lstStyle>
            <a:lvl1pPr algn="ctr">
              <a:defRPr sz="5400">
                <a:solidFill>
                  <a:srgbClr val="312461"/>
                </a:solidFill>
              </a:defRPr>
            </a:lvl1pPr>
          </a:lstStyle>
          <a:p>
            <a:r>
              <a:rPr lang="en-GB" dirty="0"/>
              <a:t> Title</a:t>
            </a:r>
          </a:p>
        </p:txBody>
      </p:sp>
      <p:pic>
        <p:nvPicPr>
          <p:cNvPr id="21" name="Picture 20" descr="A close up of a logo&#10;&#10;Description automatically generated">
            <a:extLst>
              <a:ext uri="{FF2B5EF4-FFF2-40B4-BE49-F238E27FC236}">
                <a16:creationId xmlns:a16="http://schemas.microsoft.com/office/drawing/2014/main" id="{3422D120-3BF4-6C0E-F899-3C335260B56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4" name="Rectangle 3">
            <a:extLst>
              <a:ext uri="{FF2B5EF4-FFF2-40B4-BE49-F238E27FC236}">
                <a16:creationId xmlns:a16="http://schemas.microsoft.com/office/drawing/2014/main" id="{D56EDAFF-5895-1150-A63E-CD0DBE9E3760}"/>
              </a:ext>
            </a:extLst>
          </p:cNvPr>
          <p:cNvSpPr/>
          <p:nvPr userDrawn="1"/>
        </p:nvSpPr>
        <p:spPr>
          <a:xfrm>
            <a:off x="0" y="0"/>
            <a:ext cx="2034000" cy="433386"/>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753D3D2-25B1-513A-A2A6-1B2134237FC2}"/>
              </a:ext>
            </a:extLst>
          </p:cNvPr>
          <p:cNvSpPr/>
          <p:nvPr userDrawn="1"/>
        </p:nvSpPr>
        <p:spPr>
          <a:xfrm>
            <a:off x="2032629" y="-374"/>
            <a:ext cx="2034000" cy="433386"/>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2D4E529-AF6C-3072-FB51-ED07A96A0C31}"/>
              </a:ext>
            </a:extLst>
          </p:cNvPr>
          <p:cNvSpPr/>
          <p:nvPr userDrawn="1"/>
        </p:nvSpPr>
        <p:spPr>
          <a:xfrm>
            <a:off x="4066629" y="-374"/>
            <a:ext cx="2034000" cy="433386"/>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938519F7-A8FD-FAE6-BF9A-0D014E467FB3}"/>
              </a:ext>
            </a:extLst>
          </p:cNvPr>
          <p:cNvSpPr/>
          <p:nvPr userDrawn="1"/>
        </p:nvSpPr>
        <p:spPr>
          <a:xfrm>
            <a:off x="6096000" y="0"/>
            <a:ext cx="2038789" cy="433386"/>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95CBB29A-555F-9D16-621E-4FCA692B1DFF}"/>
              </a:ext>
            </a:extLst>
          </p:cNvPr>
          <p:cNvSpPr/>
          <p:nvPr userDrawn="1"/>
        </p:nvSpPr>
        <p:spPr>
          <a:xfrm>
            <a:off x="8125371" y="880"/>
            <a:ext cx="2034000" cy="433386"/>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3424A4B-5ACE-6397-71FB-4DC6308F15FE}"/>
              </a:ext>
            </a:extLst>
          </p:cNvPr>
          <p:cNvSpPr/>
          <p:nvPr userDrawn="1"/>
        </p:nvSpPr>
        <p:spPr>
          <a:xfrm>
            <a:off x="10159370" y="0"/>
            <a:ext cx="2032629" cy="433386"/>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a:extLst>
              <a:ext uri="{FF2B5EF4-FFF2-40B4-BE49-F238E27FC236}">
                <a16:creationId xmlns:a16="http://schemas.microsoft.com/office/drawing/2014/main" id="{9874A2C9-4686-85E7-A750-61C614935C5C}"/>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sp>
        <p:nvSpPr>
          <p:cNvPr id="8" name="Copyright">
            <a:extLst>
              <a:ext uri="{FF2B5EF4-FFF2-40B4-BE49-F238E27FC236}">
                <a16:creationId xmlns:a16="http://schemas.microsoft.com/office/drawing/2014/main" id="{B0BAB30E-2E19-9DAD-34B5-DB749F4E6495}"/>
              </a:ext>
            </a:extLst>
          </p:cNvPr>
          <p:cNvSpPr>
            <a:spLocks noGrp="1"/>
          </p:cNvSpPr>
          <p:nvPr>
            <p:ph sz="quarter" idx="20"/>
          </p:nvPr>
        </p:nvSpPr>
        <p:spPr>
          <a:xfrm>
            <a:off x="5344320" y="8618"/>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18575732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20P5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F755CF-5641-82F1-CF67-C11A5788E9D0}"/>
              </a:ext>
            </a:extLst>
          </p:cNvPr>
          <p:cNvSpPr/>
          <p:nvPr userDrawn="1"/>
        </p:nvSpPr>
        <p:spPr>
          <a:xfrm>
            <a:off x="0" y="0"/>
            <a:ext cx="2034000" cy="433386"/>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4CCBFCC-31F9-F528-5DC2-71FADA1D53C4}"/>
              </a:ext>
            </a:extLst>
          </p:cNvPr>
          <p:cNvSpPr/>
          <p:nvPr userDrawn="1"/>
        </p:nvSpPr>
        <p:spPr>
          <a:xfrm>
            <a:off x="2032629" y="-374"/>
            <a:ext cx="2034000" cy="433386"/>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5DA82D9-B3F5-A0C0-3736-62E7B14A2422}"/>
              </a:ext>
            </a:extLst>
          </p:cNvPr>
          <p:cNvSpPr/>
          <p:nvPr userDrawn="1"/>
        </p:nvSpPr>
        <p:spPr>
          <a:xfrm>
            <a:off x="4066629" y="-374"/>
            <a:ext cx="2034000" cy="433386"/>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FCD5708-1499-62E5-C349-E1C9847CC49F}"/>
              </a:ext>
            </a:extLst>
          </p:cNvPr>
          <p:cNvSpPr/>
          <p:nvPr userDrawn="1"/>
        </p:nvSpPr>
        <p:spPr>
          <a:xfrm>
            <a:off x="8133258" y="-134"/>
            <a:ext cx="2034000" cy="433386"/>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4225E16-40A2-BFCA-F22B-7A16E2A668C4}"/>
              </a:ext>
            </a:extLst>
          </p:cNvPr>
          <p:cNvSpPr/>
          <p:nvPr userDrawn="1"/>
        </p:nvSpPr>
        <p:spPr>
          <a:xfrm>
            <a:off x="6096000" y="0"/>
            <a:ext cx="2038789" cy="433386"/>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9A06D86B-7415-3B93-4AC7-71E205965212}"/>
              </a:ext>
            </a:extLst>
          </p:cNvPr>
          <p:cNvSpPr/>
          <p:nvPr userDrawn="1"/>
        </p:nvSpPr>
        <p:spPr>
          <a:xfrm>
            <a:off x="10168629" y="0"/>
            <a:ext cx="2034000" cy="433386"/>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56CB2"/>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None/>
              <a:defRPr sz="2000" b="0">
                <a:solidFill>
                  <a:schemeClr val="tx1"/>
                </a:solidFill>
              </a:defRPr>
            </a:lvl1pPr>
            <a:lvl2pPr marL="457200" indent="0">
              <a:buNone/>
              <a:defRPr sz="2000" b="1"/>
            </a:lvl2pPr>
            <a:lvl3pPr marL="712788" indent="-228600" defTabSz="804863">
              <a:buClr>
                <a:srgbClr val="056CB2"/>
              </a:buClr>
              <a:defRPr sz="2000"/>
            </a:lvl3pPr>
            <a:lvl4pPr>
              <a:buClr>
                <a:srgbClr val="056CB2"/>
              </a:buClr>
              <a:defRPr sz="2000"/>
            </a:lvl4pPr>
            <a:lvl5pPr>
              <a:buClr>
                <a:srgbClr val="056CB2"/>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EDE5BF45-D249-2DBE-34E4-F298574AB80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4" name="Rectangle 13">
            <a:extLst>
              <a:ext uri="{FF2B5EF4-FFF2-40B4-BE49-F238E27FC236}">
                <a16:creationId xmlns:a16="http://schemas.microsoft.com/office/drawing/2014/main" id="{DEA7F242-0DD5-6587-85D7-B94D672E96FD}"/>
              </a:ext>
            </a:extLst>
          </p:cNvPr>
          <p:cNvSpPr/>
          <p:nvPr userDrawn="1"/>
        </p:nvSpPr>
        <p:spPr>
          <a:xfrm>
            <a:off x="8125371" y="880"/>
            <a:ext cx="2034000" cy="433386"/>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0045F1F-21E4-A574-11E9-E5F4EB5F9194}"/>
              </a:ext>
            </a:extLst>
          </p:cNvPr>
          <p:cNvSpPr/>
          <p:nvPr userDrawn="1"/>
        </p:nvSpPr>
        <p:spPr>
          <a:xfrm>
            <a:off x="10160742" y="1014"/>
            <a:ext cx="2034000" cy="433386"/>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pyright">
            <a:extLst>
              <a:ext uri="{FF2B5EF4-FFF2-40B4-BE49-F238E27FC236}">
                <a16:creationId xmlns:a16="http://schemas.microsoft.com/office/drawing/2014/main" id="{98FB19AB-011C-F416-A2F3-565C79BD4962}"/>
              </a:ext>
            </a:extLst>
          </p:cNvPr>
          <p:cNvSpPr>
            <a:spLocks noGrp="1"/>
          </p:cNvSpPr>
          <p:nvPr>
            <p:ph sz="quarter" idx="20"/>
          </p:nvPr>
        </p:nvSpPr>
        <p:spPr>
          <a:xfrm>
            <a:off x="5378664" y="8471"/>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1729496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20P5 Title and Content with bulle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F755CF-5641-82F1-CF67-C11A5788E9D0}"/>
              </a:ext>
            </a:extLst>
          </p:cNvPr>
          <p:cNvSpPr/>
          <p:nvPr userDrawn="1"/>
        </p:nvSpPr>
        <p:spPr>
          <a:xfrm>
            <a:off x="0" y="0"/>
            <a:ext cx="2034000" cy="433386"/>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4CCBFCC-31F9-F528-5DC2-71FADA1D53C4}"/>
              </a:ext>
            </a:extLst>
          </p:cNvPr>
          <p:cNvSpPr/>
          <p:nvPr userDrawn="1"/>
        </p:nvSpPr>
        <p:spPr>
          <a:xfrm>
            <a:off x="2032629" y="-374"/>
            <a:ext cx="2034000" cy="433386"/>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5DA82D9-B3F5-A0C0-3736-62E7B14A2422}"/>
              </a:ext>
            </a:extLst>
          </p:cNvPr>
          <p:cNvSpPr/>
          <p:nvPr userDrawn="1"/>
        </p:nvSpPr>
        <p:spPr>
          <a:xfrm>
            <a:off x="4066629" y="-374"/>
            <a:ext cx="2034000" cy="433386"/>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FCD5708-1499-62E5-C349-E1C9847CC49F}"/>
              </a:ext>
            </a:extLst>
          </p:cNvPr>
          <p:cNvSpPr/>
          <p:nvPr userDrawn="1"/>
        </p:nvSpPr>
        <p:spPr>
          <a:xfrm>
            <a:off x="8133258" y="-134"/>
            <a:ext cx="2034000" cy="433386"/>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4225E16-40A2-BFCA-F22B-7A16E2A668C4}"/>
              </a:ext>
            </a:extLst>
          </p:cNvPr>
          <p:cNvSpPr/>
          <p:nvPr userDrawn="1"/>
        </p:nvSpPr>
        <p:spPr>
          <a:xfrm>
            <a:off x="6096000" y="0"/>
            <a:ext cx="2038789" cy="433386"/>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9A06D86B-7415-3B93-4AC7-71E205965212}"/>
              </a:ext>
            </a:extLst>
          </p:cNvPr>
          <p:cNvSpPr/>
          <p:nvPr userDrawn="1"/>
        </p:nvSpPr>
        <p:spPr>
          <a:xfrm>
            <a:off x="10168629" y="0"/>
            <a:ext cx="2034000" cy="433386"/>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pyright">
            <a:extLst>
              <a:ext uri="{FF2B5EF4-FFF2-40B4-BE49-F238E27FC236}">
                <a16:creationId xmlns:a16="http://schemas.microsoft.com/office/drawing/2014/main" id="{98FB19AB-011C-F416-A2F3-565C79BD4962}"/>
              </a:ext>
            </a:extLst>
          </p:cNvPr>
          <p:cNvSpPr>
            <a:spLocks noGrp="1"/>
          </p:cNvSpPr>
          <p:nvPr>
            <p:ph sz="quarter" idx="20"/>
          </p:nvPr>
        </p:nvSpPr>
        <p:spPr>
          <a:xfrm>
            <a:off x="5344320" y="8618"/>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56CB2"/>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342900" indent="-342900">
              <a:buClr>
                <a:srgbClr val="056CB2"/>
              </a:buClr>
              <a:buFont typeface="Wingdings" panose="05000000000000000000" pitchFamily="2" charset="2"/>
              <a:buChar char="§"/>
              <a:defRPr sz="2000" b="0">
                <a:solidFill>
                  <a:schemeClr val="tx1"/>
                </a:solidFill>
              </a:defRPr>
            </a:lvl1pPr>
            <a:lvl2pPr marL="457200" indent="0">
              <a:buNone/>
              <a:defRPr sz="2000" b="1"/>
            </a:lvl2pPr>
            <a:lvl3pPr marL="712788" indent="-228600" defTabSz="804863">
              <a:buClr>
                <a:srgbClr val="056CB2"/>
              </a:buClr>
              <a:defRPr sz="2000"/>
            </a:lvl3pPr>
            <a:lvl4pPr>
              <a:buClr>
                <a:srgbClr val="056CB2"/>
              </a:buClr>
              <a:defRPr sz="2000"/>
            </a:lvl4pPr>
            <a:lvl5pPr>
              <a:buClr>
                <a:srgbClr val="056CB2"/>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EDE5BF45-D249-2DBE-34E4-F298574AB80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34753785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20P5 Resourc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F755CF-5641-82F1-CF67-C11A5788E9D0}"/>
              </a:ext>
            </a:extLst>
          </p:cNvPr>
          <p:cNvSpPr/>
          <p:nvPr userDrawn="1"/>
        </p:nvSpPr>
        <p:spPr>
          <a:xfrm>
            <a:off x="0" y="0"/>
            <a:ext cx="2034000" cy="433386"/>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4CCBFCC-31F9-F528-5DC2-71FADA1D53C4}"/>
              </a:ext>
            </a:extLst>
          </p:cNvPr>
          <p:cNvSpPr/>
          <p:nvPr userDrawn="1"/>
        </p:nvSpPr>
        <p:spPr>
          <a:xfrm>
            <a:off x="2032629" y="-374"/>
            <a:ext cx="2034000" cy="433386"/>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5DA82D9-B3F5-A0C0-3736-62E7B14A2422}"/>
              </a:ext>
            </a:extLst>
          </p:cNvPr>
          <p:cNvSpPr/>
          <p:nvPr userDrawn="1"/>
        </p:nvSpPr>
        <p:spPr>
          <a:xfrm>
            <a:off x="4066629" y="-374"/>
            <a:ext cx="2034000" cy="433386"/>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FCD5708-1499-62E5-C349-E1C9847CC49F}"/>
              </a:ext>
            </a:extLst>
          </p:cNvPr>
          <p:cNvSpPr/>
          <p:nvPr userDrawn="1"/>
        </p:nvSpPr>
        <p:spPr>
          <a:xfrm>
            <a:off x="8133258" y="-134"/>
            <a:ext cx="2034000" cy="433386"/>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4225E16-40A2-BFCA-F22B-7A16E2A668C4}"/>
              </a:ext>
            </a:extLst>
          </p:cNvPr>
          <p:cNvSpPr/>
          <p:nvPr userDrawn="1"/>
        </p:nvSpPr>
        <p:spPr>
          <a:xfrm>
            <a:off x="6096000" y="0"/>
            <a:ext cx="2038789" cy="433386"/>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9A06D86B-7415-3B93-4AC7-71E205965212}"/>
              </a:ext>
            </a:extLst>
          </p:cNvPr>
          <p:cNvSpPr/>
          <p:nvPr userDrawn="1"/>
        </p:nvSpPr>
        <p:spPr>
          <a:xfrm>
            <a:off x="10168629" y="0"/>
            <a:ext cx="2034000" cy="433386"/>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pyright">
            <a:extLst>
              <a:ext uri="{FF2B5EF4-FFF2-40B4-BE49-F238E27FC236}">
                <a16:creationId xmlns:a16="http://schemas.microsoft.com/office/drawing/2014/main" id="{98FB19AB-011C-F416-A2F3-565C79BD4962}"/>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56CB2"/>
                </a:solidFill>
              </a:defRPr>
            </a:lvl1pPr>
          </a:lstStyle>
          <a:p>
            <a:r>
              <a:rPr lang="en-US" dirty="0"/>
              <a:t>Click to edit Master title style</a:t>
            </a:r>
            <a:endParaRPr lang="en-GB" dirty="0"/>
          </a:p>
        </p:txBody>
      </p:sp>
      <p:sp>
        <p:nvSpPr>
          <p:cNvPr id="5" name="Kent Text">
            <a:extLst>
              <a:ext uri="{FF2B5EF4-FFF2-40B4-BE49-F238E27FC236}">
                <a16:creationId xmlns:a16="http://schemas.microsoft.com/office/drawing/2014/main" id="{5F385388-F8D2-495F-9084-B3DA0A42DC55}"/>
              </a:ext>
            </a:extLst>
          </p:cNvPr>
          <p:cNvSpPr>
            <a:spLocks noGrp="1"/>
          </p:cNvSpPr>
          <p:nvPr>
            <p:ph sz="quarter" idx="14"/>
          </p:nvPr>
        </p:nvSpPr>
        <p:spPr>
          <a:xfrm>
            <a:off x="274458" y="1931153"/>
            <a:ext cx="5605518" cy="3946119"/>
          </a:xfrm>
        </p:spPr>
        <p:txBody>
          <a:bodyPr>
            <a:normAutofit/>
          </a:bodyPr>
          <a:lstStyle>
            <a:lvl1pPr marL="0" indent="0">
              <a:buNone/>
              <a:defRPr sz="2000" b="1">
                <a:solidFill>
                  <a:schemeClr val="tx1"/>
                </a:solidFill>
              </a:defRPr>
            </a:lvl1pPr>
            <a:lvl2pPr marL="0" indent="0">
              <a:buNone/>
              <a:defRPr sz="2000" b="0"/>
            </a:lvl2pPr>
            <a:lvl3pPr marL="228600" indent="-228600" defTabSz="804863">
              <a:buClr>
                <a:srgbClr val="056CB2"/>
              </a:buClr>
              <a:defRPr sz="2000"/>
            </a:lvl3pPr>
            <a:lvl4pPr>
              <a:buClr>
                <a:srgbClr val="056CB2"/>
              </a:buClr>
              <a:defRPr sz="2000"/>
            </a:lvl4pPr>
            <a:lvl5pPr>
              <a:buClr>
                <a:srgbClr val="056CB2"/>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EDE5BF45-D249-2DBE-34E4-F298574AB80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13365" y="6191444"/>
            <a:ext cx="697868" cy="480862"/>
          </a:xfrm>
          <a:prstGeom prst="rect">
            <a:avLst/>
          </a:prstGeom>
        </p:spPr>
      </p:pic>
      <p:sp>
        <p:nvSpPr>
          <p:cNvPr id="15" name="Medway Text">
            <a:extLst>
              <a:ext uri="{FF2B5EF4-FFF2-40B4-BE49-F238E27FC236}">
                <a16:creationId xmlns:a16="http://schemas.microsoft.com/office/drawing/2014/main" id="{0C60FFD0-70BF-061B-D169-DBFF277D621A}"/>
              </a:ext>
            </a:extLst>
          </p:cNvPr>
          <p:cNvSpPr>
            <a:spLocks noGrp="1"/>
          </p:cNvSpPr>
          <p:nvPr>
            <p:ph sz="quarter" idx="21"/>
          </p:nvPr>
        </p:nvSpPr>
        <p:spPr>
          <a:xfrm>
            <a:off x="6312024" y="1931154"/>
            <a:ext cx="5605518" cy="3946118"/>
          </a:xfrm>
        </p:spPr>
        <p:txBody>
          <a:bodyPr>
            <a:normAutofit/>
          </a:bodyPr>
          <a:lstStyle>
            <a:lvl1pPr marL="0" indent="0">
              <a:buNone/>
              <a:defRPr sz="2000" b="1">
                <a:solidFill>
                  <a:schemeClr val="tx1"/>
                </a:solidFill>
              </a:defRPr>
            </a:lvl1pPr>
            <a:lvl2pPr marL="0" indent="0">
              <a:buNone/>
              <a:defRPr sz="2000" b="0"/>
            </a:lvl2pPr>
            <a:lvl3pPr marL="228600" indent="-228600" defTabSz="804863">
              <a:buClr>
                <a:srgbClr val="056CB2"/>
              </a:buClr>
              <a:defRPr sz="2000"/>
            </a:lvl3pPr>
            <a:lvl4pPr>
              <a:buClr>
                <a:srgbClr val="056CB2"/>
              </a:buClr>
              <a:defRPr sz="2000"/>
            </a:lvl4pPr>
            <a:lvl5pPr>
              <a:buClr>
                <a:srgbClr val="056CB2"/>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6" name="Picture 2" descr="Kent County Council Logo, kent.gov.uk">
            <a:extLst>
              <a:ext uri="{FF2B5EF4-FFF2-40B4-BE49-F238E27FC236}">
                <a16:creationId xmlns:a16="http://schemas.microsoft.com/office/drawing/2014/main" id="{BBA7F1A1-09D1-42C1-47EF-50D8C2CD2E76}"/>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5015118" y="6143744"/>
            <a:ext cx="86485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a:extLst>
              <a:ext uri="{FF2B5EF4-FFF2-40B4-BE49-F238E27FC236}">
                <a16:creationId xmlns:a16="http://schemas.microsoft.com/office/drawing/2014/main" id="{F422E171-AEFC-9A8B-9E22-6C2D04DACA0E}"/>
              </a:ext>
            </a:extLst>
          </p:cNvPr>
          <p:cNvCxnSpPr>
            <a:cxnSpLocks/>
            <a:stCxn id="27" idx="2"/>
          </p:cNvCxnSpPr>
          <p:nvPr userDrawn="1"/>
        </p:nvCxnSpPr>
        <p:spPr>
          <a:xfrm>
            <a:off x="6092843" y="1931154"/>
            <a:ext cx="3157" cy="478885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Kent Website">
            <a:extLst>
              <a:ext uri="{FF2B5EF4-FFF2-40B4-BE49-F238E27FC236}">
                <a16:creationId xmlns:a16="http://schemas.microsoft.com/office/drawing/2014/main" id="{3DCC56D7-2C5C-A0D6-2919-989C1AC23FD7}"/>
              </a:ext>
            </a:extLst>
          </p:cNvPr>
          <p:cNvSpPr>
            <a:spLocks noGrp="1"/>
          </p:cNvSpPr>
          <p:nvPr>
            <p:ph sz="quarter" idx="22" hasCustomPrompt="1"/>
          </p:nvPr>
        </p:nvSpPr>
        <p:spPr>
          <a:xfrm>
            <a:off x="274458" y="5952130"/>
            <a:ext cx="4669413" cy="360040"/>
          </a:xfrm>
        </p:spPr>
        <p:txBody>
          <a:bodyPr>
            <a:noAutofit/>
          </a:bodyPr>
          <a:lstStyle>
            <a:lvl1pPr marL="0" indent="0">
              <a:buNone/>
              <a:defRPr sz="2000" b="0">
                <a:solidFill>
                  <a:schemeClr val="tx1"/>
                </a:solidFill>
              </a:defRPr>
            </a:lvl1pPr>
            <a:lvl2pPr marL="0" indent="0">
              <a:buNone/>
              <a:defRPr sz="2000" b="0"/>
            </a:lvl2pPr>
            <a:lvl3pPr marL="228600" indent="-228600" defTabSz="804863">
              <a:buClr>
                <a:srgbClr val="056CB2"/>
              </a:buClr>
              <a:defRPr sz="2000"/>
            </a:lvl3pPr>
            <a:lvl4pPr>
              <a:buClr>
                <a:srgbClr val="056CB2"/>
              </a:buClr>
              <a:defRPr sz="2000"/>
            </a:lvl4pPr>
            <a:lvl5pPr>
              <a:buClr>
                <a:srgbClr val="056CB2"/>
              </a:buClr>
              <a:defRPr sz="2000"/>
            </a:lvl5pPr>
          </a:lstStyle>
          <a:p>
            <a:pPr lvl="0"/>
            <a:r>
              <a:rPr lang="en-GB" dirty="0"/>
              <a:t>Website</a:t>
            </a:r>
          </a:p>
        </p:txBody>
      </p:sp>
      <p:sp>
        <p:nvSpPr>
          <p:cNvPr id="24" name="Kent Email">
            <a:extLst>
              <a:ext uri="{FF2B5EF4-FFF2-40B4-BE49-F238E27FC236}">
                <a16:creationId xmlns:a16="http://schemas.microsoft.com/office/drawing/2014/main" id="{1C36DA38-0CF8-A94E-741F-6B3308C99691}"/>
              </a:ext>
            </a:extLst>
          </p:cNvPr>
          <p:cNvSpPr>
            <a:spLocks noGrp="1"/>
          </p:cNvSpPr>
          <p:nvPr>
            <p:ph sz="quarter" idx="23" hasCustomPrompt="1"/>
          </p:nvPr>
        </p:nvSpPr>
        <p:spPr>
          <a:xfrm>
            <a:off x="274458" y="6357749"/>
            <a:ext cx="4669413" cy="360040"/>
          </a:xfrm>
        </p:spPr>
        <p:txBody>
          <a:bodyPr>
            <a:noAutofit/>
          </a:bodyPr>
          <a:lstStyle>
            <a:lvl1pPr marL="0" indent="0">
              <a:buNone/>
              <a:defRPr sz="2000" b="0">
                <a:solidFill>
                  <a:schemeClr val="tx1"/>
                </a:solidFill>
              </a:defRPr>
            </a:lvl1pPr>
            <a:lvl2pPr marL="0" indent="0">
              <a:buNone/>
              <a:defRPr sz="2000" b="0"/>
            </a:lvl2pPr>
            <a:lvl3pPr marL="228600" indent="-228600" defTabSz="804863">
              <a:buClr>
                <a:srgbClr val="056CB2"/>
              </a:buClr>
              <a:defRPr sz="2000"/>
            </a:lvl3pPr>
            <a:lvl4pPr>
              <a:buClr>
                <a:srgbClr val="056CB2"/>
              </a:buClr>
              <a:defRPr sz="2000"/>
            </a:lvl4pPr>
            <a:lvl5pPr>
              <a:buClr>
                <a:srgbClr val="056CB2"/>
              </a:buClr>
              <a:defRPr sz="2000"/>
            </a:lvl5pPr>
          </a:lstStyle>
          <a:p>
            <a:pPr lvl="0"/>
            <a:r>
              <a:rPr lang="en-GB" dirty="0"/>
              <a:t>Website</a:t>
            </a:r>
          </a:p>
        </p:txBody>
      </p:sp>
      <p:sp>
        <p:nvSpPr>
          <p:cNvPr id="25" name="Medway Website">
            <a:extLst>
              <a:ext uri="{FF2B5EF4-FFF2-40B4-BE49-F238E27FC236}">
                <a16:creationId xmlns:a16="http://schemas.microsoft.com/office/drawing/2014/main" id="{88C87937-6ACE-A3AA-4DF7-F3395DEA96CD}"/>
              </a:ext>
            </a:extLst>
          </p:cNvPr>
          <p:cNvSpPr>
            <a:spLocks noGrp="1"/>
          </p:cNvSpPr>
          <p:nvPr>
            <p:ph sz="quarter" idx="24" hasCustomPrompt="1"/>
          </p:nvPr>
        </p:nvSpPr>
        <p:spPr>
          <a:xfrm>
            <a:off x="6308867" y="5949280"/>
            <a:ext cx="4669413" cy="360040"/>
          </a:xfrm>
        </p:spPr>
        <p:txBody>
          <a:bodyPr>
            <a:noAutofit/>
          </a:bodyPr>
          <a:lstStyle>
            <a:lvl1pPr marL="0" indent="0">
              <a:buNone/>
              <a:defRPr sz="2000" b="0">
                <a:solidFill>
                  <a:schemeClr val="tx1"/>
                </a:solidFill>
              </a:defRPr>
            </a:lvl1pPr>
            <a:lvl2pPr marL="0" indent="0">
              <a:buNone/>
              <a:defRPr sz="2000" b="0"/>
            </a:lvl2pPr>
            <a:lvl3pPr marL="228600" indent="-228600" defTabSz="804863">
              <a:buClr>
                <a:srgbClr val="056CB2"/>
              </a:buClr>
              <a:defRPr sz="2000"/>
            </a:lvl3pPr>
            <a:lvl4pPr>
              <a:buClr>
                <a:srgbClr val="056CB2"/>
              </a:buClr>
              <a:defRPr sz="2000"/>
            </a:lvl4pPr>
            <a:lvl5pPr>
              <a:buClr>
                <a:srgbClr val="056CB2"/>
              </a:buClr>
              <a:defRPr sz="2000"/>
            </a:lvl5pPr>
          </a:lstStyle>
          <a:p>
            <a:pPr lvl="0"/>
            <a:r>
              <a:rPr lang="en-GB" dirty="0"/>
              <a:t>Website</a:t>
            </a:r>
          </a:p>
        </p:txBody>
      </p:sp>
      <p:sp>
        <p:nvSpPr>
          <p:cNvPr id="26" name="Medway Email">
            <a:extLst>
              <a:ext uri="{FF2B5EF4-FFF2-40B4-BE49-F238E27FC236}">
                <a16:creationId xmlns:a16="http://schemas.microsoft.com/office/drawing/2014/main" id="{1D188FF4-EF9F-4672-C728-1DD0DB65DEA6}"/>
              </a:ext>
            </a:extLst>
          </p:cNvPr>
          <p:cNvSpPr>
            <a:spLocks noGrp="1"/>
          </p:cNvSpPr>
          <p:nvPr>
            <p:ph sz="quarter" idx="25" hasCustomPrompt="1"/>
          </p:nvPr>
        </p:nvSpPr>
        <p:spPr>
          <a:xfrm>
            <a:off x="6312024" y="6324973"/>
            <a:ext cx="4669413" cy="360040"/>
          </a:xfrm>
        </p:spPr>
        <p:txBody>
          <a:bodyPr>
            <a:noAutofit/>
          </a:bodyPr>
          <a:lstStyle>
            <a:lvl1pPr marL="0" indent="0">
              <a:buNone/>
              <a:defRPr sz="2000" b="0">
                <a:solidFill>
                  <a:schemeClr val="tx1"/>
                </a:solidFill>
              </a:defRPr>
            </a:lvl1pPr>
            <a:lvl2pPr marL="0" indent="0">
              <a:buNone/>
              <a:defRPr sz="2000" b="0"/>
            </a:lvl2pPr>
            <a:lvl3pPr marL="228600" indent="-228600" defTabSz="804863">
              <a:buClr>
                <a:srgbClr val="056CB2"/>
              </a:buClr>
              <a:defRPr sz="2000"/>
            </a:lvl3pPr>
            <a:lvl4pPr>
              <a:buClr>
                <a:srgbClr val="056CB2"/>
              </a:buClr>
              <a:defRPr sz="2000"/>
            </a:lvl4pPr>
            <a:lvl5pPr>
              <a:buClr>
                <a:srgbClr val="056CB2"/>
              </a:buClr>
              <a:defRPr sz="2000"/>
            </a:lvl5pPr>
          </a:lstStyle>
          <a:p>
            <a:pPr lvl="0"/>
            <a:r>
              <a:rPr lang="en-GB" dirty="0"/>
              <a:t>Website</a:t>
            </a:r>
          </a:p>
        </p:txBody>
      </p:sp>
      <p:sp>
        <p:nvSpPr>
          <p:cNvPr id="27" name="Joint Text">
            <a:extLst>
              <a:ext uri="{FF2B5EF4-FFF2-40B4-BE49-F238E27FC236}">
                <a16:creationId xmlns:a16="http://schemas.microsoft.com/office/drawing/2014/main" id="{903F7490-8932-BB46-CB84-676C4866BC21}"/>
              </a:ext>
            </a:extLst>
          </p:cNvPr>
          <p:cNvSpPr>
            <a:spLocks noGrp="1"/>
          </p:cNvSpPr>
          <p:nvPr>
            <p:ph sz="quarter" idx="26"/>
          </p:nvPr>
        </p:nvSpPr>
        <p:spPr>
          <a:xfrm>
            <a:off x="274457" y="1161965"/>
            <a:ext cx="11636771" cy="769189"/>
          </a:xfrm>
        </p:spPr>
        <p:txBody>
          <a:bodyPr>
            <a:normAutofit/>
          </a:bodyPr>
          <a:lstStyle>
            <a:lvl1pPr marL="0" indent="0">
              <a:buNone/>
              <a:defRPr sz="2000" b="1">
                <a:solidFill>
                  <a:schemeClr val="tx1"/>
                </a:solidFill>
              </a:defRPr>
            </a:lvl1pPr>
            <a:lvl2pPr marL="0" indent="0">
              <a:buNone/>
              <a:defRPr sz="2000" b="0"/>
            </a:lvl2pPr>
            <a:lvl3pPr marL="228600" indent="-228600" defTabSz="804863">
              <a:buClr>
                <a:srgbClr val="056CB2"/>
              </a:buClr>
              <a:defRPr sz="2000"/>
            </a:lvl3pPr>
            <a:lvl4pPr marL="1371600" indent="0">
              <a:buClr>
                <a:srgbClr val="056CB2"/>
              </a:buClr>
              <a:buNone/>
              <a:defRPr sz="2000"/>
            </a:lvl4pPr>
            <a:lvl5pPr>
              <a:buClr>
                <a:srgbClr val="056CB2"/>
              </a:buClr>
              <a:defRPr sz="20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97035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20P5 RII Explain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F755CF-5641-82F1-CF67-C11A5788E9D0}"/>
              </a:ext>
            </a:extLst>
          </p:cNvPr>
          <p:cNvSpPr/>
          <p:nvPr userDrawn="1"/>
        </p:nvSpPr>
        <p:spPr>
          <a:xfrm>
            <a:off x="0" y="0"/>
            <a:ext cx="2034000" cy="433386"/>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4CCBFCC-31F9-F528-5DC2-71FADA1D53C4}"/>
              </a:ext>
            </a:extLst>
          </p:cNvPr>
          <p:cNvSpPr/>
          <p:nvPr userDrawn="1"/>
        </p:nvSpPr>
        <p:spPr>
          <a:xfrm>
            <a:off x="2032629" y="-374"/>
            <a:ext cx="2034000" cy="433386"/>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5DA82D9-B3F5-A0C0-3736-62E7B14A2422}"/>
              </a:ext>
            </a:extLst>
          </p:cNvPr>
          <p:cNvSpPr/>
          <p:nvPr userDrawn="1"/>
        </p:nvSpPr>
        <p:spPr>
          <a:xfrm>
            <a:off x="4066629" y="-374"/>
            <a:ext cx="2034000" cy="433386"/>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FCD5708-1499-62E5-C349-E1C9847CC49F}"/>
              </a:ext>
            </a:extLst>
          </p:cNvPr>
          <p:cNvSpPr/>
          <p:nvPr userDrawn="1"/>
        </p:nvSpPr>
        <p:spPr>
          <a:xfrm>
            <a:off x="8133258" y="-134"/>
            <a:ext cx="2034000" cy="433386"/>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4225E16-40A2-BFCA-F22B-7A16E2A668C4}"/>
              </a:ext>
            </a:extLst>
          </p:cNvPr>
          <p:cNvSpPr/>
          <p:nvPr userDrawn="1"/>
        </p:nvSpPr>
        <p:spPr>
          <a:xfrm>
            <a:off x="6096000" y="0"/>
            <a:ext cx="2038789" cy="433386"/>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9A06D86B-7415-3B93-4AC7-71E205965212}"/>
              </a:ext>
            </a:extLst>
          </p:cNvPr>
          <p:cNvSpPr/>
          <p:nvPr userDrawn="1"/>
        </p:nvSpPr>
        <p:spPr>
          <a:xfrm>
            <a:off x="10168629" y="0"/>
            <a:ext cx="2034000" cy="433386"/>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pyright">
            <a:extLst>
              <a:ext uri="{FF2B5EF4-FFF2-40B4-BE49-F238E27FC236}">
                <a16:creationId xmlns:a16="http://schemas.microsoft.com/office/drawing/2014/main" id="{98FB19AB-011C-F416-A2F3-565C79BD4962}"/>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6973670" cy="652933"/>
          </a:xfrm>
        </p:spPr>
        <p:txBody>
          <a:bodyPr/>
          <a:lstStyle>
            <a:lvl1pPr>
              <a:defRPr>
                <a:solidFill>
                  <a:srgbClr val="056CB2"/>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1123" y="1233973"/>
            <a:ext cx="6832990" cy="4965571"/>
          </a:xfrm>
        </p:spPr>
        <p:txBody>
          <a:bodyPr>
            <a:normAutofit/>
          </a:bodyPr>
          <a:lstStyle>
            <a:lvl1pPr marL="0" indent="0">
              <a:buNone/>
              <a:defRPr sz="2000" b="0">
                <a:solidFill>
                  <a:schemeClr val="tx1"/>
                </a:solidFill>
              </a:defRPr>
            </a:lvl1pPr>
            <a:lvl2pPr marL="457200" indent="0">
              <a:buNone/>
              <a:defRPr sz="2000" b="1"/>
            </a:lvl2pPr>
            <a:lvl3pPr marL="712788" indent="-228600" defTabSz="804863">
              <a:buClr>
                <a:srgbClr val="056CB2"/>
              </a:buClr>
              <a:defRPr sz="2000"/>
            </a:lvl3pPr>
            <a:lvl4pPr>
              <a:buClr>
                <a:srgbClr val="056CB2"/>
              </a:buClr>
              <a:defRPr sz="2000"/>
            </a:lvl4pPr>
            <a:lvl5pPr>
              <a:buClr>
                <a:srgbClr val="056CB2"/>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EDE5BF45-D249-2DBE-34E4-F298574AB80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17" name="Deprivation" descr="The bar plot shows the value by deprivation compared to the England average (100.0) in 2019-21. The value for 1 was 177.6, which is worse compared to England. The value for 2 was 170.6, which is worse compared to England. The value for 3 was 140.4, which is worse compared to England. The value for 4 was 79.3, which is similar compared to England. The value for 5 was 78.6, which is better compared to England.">
            <a:extLst>
              <a:ext uri="{FF2B5EF4-FFF2-40B4-BE49-F238E27FC236}">
                <a16:creationId xmlns:a16="http://schemas.microsoft.com/office/drawing/2014/main" id="{6E632D10-C771-5185-AC72-A34FAAE9887D}"/>
              </a:ext>
            </a:extLst>
          </p:cNvPr>
          <p:cNvPicPr>
            <a:picLocks/>
          </p:cNvPicPr>
          <p:nvPr userDrawn="1"/>
        </p:nvPicPr>
        <p:blipFill>
          <a:blip r:embed="rId3" cstate="print"/>
          <a:stretch>
            <a:fillRect/>
          </a:stretch>
        </p:blipFill>
        <p:spPr>
          <a:xfrm>
            <a:off x="7271962" y="517121"/>
            <a:ext cx="4648915" cy="2664890"/>
          </a:xfrm>
          <a:prstGeom prst="rect">
            <a:avLst/>
          </a:prstGeom>
        </p:spPr>
      </p:pic>
      <p:pic>
        <p:nvPicPr>
          <p:cNvPr id="18"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5 in 2013-15 and 0.3 in 2019-21. ">
            <a:extLst>
              <a:ext uri="{FF2B5EF4-FFF2-40B4-BE49-F238E27FC236}">
                <a16:creationId xmlns:a16="http://schemas.microsoft.com/office/drawing/2014/main" id="{B850DA82-1610-F86F-BACF-E26A7AB750F9}"/>
              </a:ext>
            </a:extLst>
          </p:cNvPr>
          <p:cNvPicPr>
            <a:picLocks/>
          </p:cNvPicPr>
          <p:nvPr userDrawn="1"/>
        </p:nvPicPr>
        <p:blipFill>
          <a:blip r:embed="rId4" cstate="print"/>
          <a:stretch>
            <a:fillRect/>
          </a:stretch>
        </p:blipFill>
        <p:spPr>
          <a:xfrm>
            <a:off x="7268626" y="3294789"/>
            <a:ext cx="4648916" cy="2690783"/>
          </a:xfrm>
          <a:prstGeom prst="rect">
            <a:avLst/>
          </a:prstGeom>
        </p:spPr>
      </p:pic>
    </p:spTree>
    <p:extLst>
      <p:ext uri="{BB962C8B-B14F-4D97-AF65-F5344CB8AC3E}">
        <p14:creationId xmlns:p14="http://schemas.microsoft.com/office/powerpoint/2010/main" val="20354311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20P5 Purpose">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396CD4-9277-4BF5-B730-86E7FDA12844}"/>
              </a:ext>
            </a:extLst>
          </p:cNvPr>
          <p:cNvSpPr/>
          <p:nvPr userDrawn="1"/>
        </p:nvSpPr>
        <p:spPr>
          <a:xfrm>
            <a:off x="0" y="0"/>
            <a:ext cx="2034000" cy="433386"/>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4669414" cy="652933"/>
          </a:xfrm>
        </p:spPr>
        <p:txBody>
          <a:bodyPr/>
          <a:lstStyle>
            <a:lvl1pPr>
              <a:defRPr>
                <a:solidFill>
                  <a:srgbClr val="056CB2"/>
                </a:solidFill>
              </a:defRPr>
            </a:lvl1p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9" y="1271741"/>
            <a:ext cx="4669414" cy="4817139"/>
          </a:xfrm>
        </p:spPr>
        <p:txBody>
          <a:bodyPr>
            <a:normAutofit/>
          </a:bodyPr>
          <a:lstStyle>
            <a:lvl1pPr marL="342900" indent="-342900">
              <a:buFont typeface="Wingdings" panose="05000000000000000000" pitchFamily="2" charset="2"/>
              <a:buChar char="§"/>
              <a:defRPr sz="2000"/>
            </a:lvl1pPr>
            <a:lvl2pPr marL="800100" indent="-342900">
              <a:buFont typeface="Wingdings" panose="05000000000000000000" pitchFamily="2" charset="2"/>
              <a:buChar char="§"/>
              <a:defRPr sz="2000"/>
            </a:lvl2pPr>
            <a:lvl3pPr marL="1257300" indent="-342900">
              <a:buFont typeface="Wingdings" panose="05000000000000000000" pitchFamily="2" charset="2"/>
              <a:buChar char="§"/>
              <a:defRPr sz="2000"/>
            </a:lvl3pPr>
            <a:lvl4pPr marL="1714500" indent="-342900">
              <a:buFont typeface="Wingdings" panose="05000000000000000000" pitchFamily="2" charset="2"/>
              <a:buChar char="§"/>
              <a:defRPr sz="2000"/>
            </a:lvl4pPr>
            <a:lvl5pPr marL="2171700" indent="-342900">
              <a:buFont typeface="Wingdings" panose="05000000000000000000" pitchFamily="2" charset="2"/>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Hyperlink 1">
            <a:extLst>
              <a:ext uri="{FF2B5EF4-FFF2-40B4-BE49-F238E27FC236}">
                <a16:creationId xmlns:a16="http://schemas.microsoft.com/office/drawing/2014/main" id="{4EDC9FF1-19AE-4C7A-AD04-0B99A6B65099}"/>
              </a:ext>
            </a:extLst>
          </p:cNvPr>
          <p:cNvSpPr>
            <a:spLocks noGrp="1"/>
          </p:cNvSpPr>
          <p:nvPr>
            <p:ph sz="quarter" idx="15"/>
          </p:nvPr>
        </p:nvSpPr>
        <p:spPr>
          <a:xfrm>
            <a:off x="5375921" y="5517232"/>
            <a:ext cx="5687938" cy="338138"/>
          </a:xfrm>
        </p:spPr>
        <p:txBody>
          <a:bodyPr>
            <a:noAutofit/>
          </a:bodyPr>
          <a:lstStyle>
            <a:lvl1pPr marL="0" indent="0">
              <a:buFontTx/>
              <a:buNone/>
              <a:defRPr sz="18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Click to edit Master text styles</a:t>
            </a:r>
          </a:p>
        </p:txBody>
      </p:sp>
      <p:pic>
        <p:nvPicPr>
          <p:cNvPr id="24" name="Picture 23" descr="A close up of a logo&#10;&#10;Description automatically generated">
            <a:extLst>
              <a:ext uri="{FF2B5EF4-FFF2-40B4-BE49-F238E27FC236}">
                <a16:creationId xmlns:a16="http://schemas.microsoft.com/office/drawing/2014/main" id="{7C891488-1105-B818-A965-4C6A742CFC6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grpSp>
        <p:nvGrpSpPr>
          <p:cNvPr id="54" name="Group 53">
            <a:extLst>
              <a:ext uri="{FF2B5EF4-FFF2-40B4-BE49-F238E27FC236}">
                <a16:creationId xmlns:a16="http://schemas.microsoft.com/office/drawing/2014/main" id="{1E7A53E0-A26C-2ADD-7CF3-B80766C3F5D6}"/>
              </a:ext>
            </a:extLst>
          </p:cNvPr>
          <p:cNvGrpSpPr/>
          <p:nvPr userDrawn="1"/>
        </p:nvGrpSpPr>
        <p:grpSpPr>
          <a:xfrm>
            <a:off x="5371596" y="908720"/>
            <a:ext cx="6707855" cy="4475465"/>
            <a:chOff x="5371596" y="1272893"/>
            <a:chExt cx="6707855" cy="4475465"/>
          </a:xfrm>
        </p:grpSpPr>
        <p:sp>
          <p:nvSpPr>
            <p:cNvPr id="40" name="Rectangle 39">
              <a:extLst>
                <a:ext uri="{FF2B5EF4-FFF2-40B4-BE49-F238E27FC236}">
                  <a16:creationId xmlns:a16="http://schemas.microsoft.com/office/drawing/2014/main" id="{2B85E79E-79D3-2252-467E-F8982E3DE8B3}"/>
                </a:ext>
              </a:extLst>
            </p:cNvPr>
            <p:cNvSpPr/>
            <p:nvPr userDrawn="1"/>
          </p:nvSpPr>
          <p:spPr>
            <a:xfrm>
              <a:off x="9952120" y="4372507"/>
              <a:ext cx="2113328" cy="1371211"/>
            </a:xfrm>
            <a:prstGeom prst="rect">
              <a:avLst/>
            </a:prstGeom>
            <a:solidFill>
              <a:srgbClr val="312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0B5EFAC2-2B47-4D2E-9CE7-2DBDA1DFB7FA}"/>
                </a:ext>
              </a:extLst>
            </p:cNvPr>
            <p:cNvSpPr txBox="1"/>
            <p:nvPr userDrawn="1"/>
          </p:nvSpPr>
          <p:spPr>
            <a:xfrm>
              <a:off x="5375923" y="3745761"/>
              <a:ext cx="2107245" cy="338554"/>
            </a:xfrm>
            <a:prstGeom prst="rect">
              <a:avLst/>
            </a:prstGeom>
            <a:noFill/>
            <a:ln>
              <a:noFill/>
            </a:ln>
          </p:spPr>
          <p:txBody>
            <a:bodyPr wrap="square" rtlCol="0">
              <a:spAutoFit/>
            </a:bodyPr>
            <a:lstStyle/>
            <a:p>
              <a:r>
                <a:rPr lang="en-GB" sz="1600" dirty="0"/>
                <a:t>Respiratory disease</a:t>
              </a:r>
            </a:p>
          </p:txBody>
        </p:sp>
        <p:sp>
          <p:nvSpPr>
            <p:cNvPr id="19" name="TextBox 18">
              <a:extLst>
                <a:ext uri="{FF2B5EF4-FFF2-40B4-BE49-F238E27FC236}">
                  <a16:creationId xmlns:a16="http://schemas.microsoft.com/office/drawing/2014/main" id="{2CA85E95-63BE-40A3-9FDF-5D95AC906BA6}"/>
                </a:ext>
              </a:extLst>
            </p:cNvPr>
            <p:cNvSpPr txBox="1"/>
            <p:nvPr userDrawn="1"/>
          </p:nvSpPr>
          <p:spPr>
            <a:xfrm>
              <a:off x="7672266" y="3743161"/>
              <a:ext cx="2107245" cy="338554"/>
            </a:xfrm>
            <a:prstGeom prst="rect">
              <a:avLst/>
            </a:prstGeom>
            <a:noFill/>
            <a:ln>
              <a:noFill/>
            </a:ln>
          </p:spPr>
          <p:txBody>
            <a:bodyPr wrap="square" rtlCol="0">
              <a:spAutoFit/>
            </a:bodyPr>
            <a:lstStyle/>
            <a:p>
              <a:r>
                <a:rPr lang="en-GB" sz="1600" dirty="0"/>
                <a:t>Cancer</a:t>
              </a:r>
            </a:p>
          </p:txBody>
        </p:sp>
        <p:sp>
          <p:nvSpPr>
            <p:cNvPr id="20" name="TextBox 19">
              <a:extLst>
                <a:ext uri="{FF2B5EF4-FFF2-40B4-BE49-F238E27FC236}">
                  <a16:creationId xmlns:a16="http://schemas.microsoft.com/office/drawing/2014/main" id="{196FB0CB-39C9-4F27-AECC-74D774799B9E}"/>
                </a:ext>
              </a:extLst>
            </p:cNvPr>
            <p:cNvSpPr txBox="1"/>
            <p:nvPr userDrawn="1"/>
          </p:nvSpPr>
          <p:spPr>
            <a:xfrm>
              <a:off x="9968609" y="3743161"/>
              <a:ext cx="2107245" cy="338554"/>
            </a:xfrm>
            <a:prstGeom prst="rect">
              <a:avLst/>
            </a:prstGeom>
            <a:noFill/>
            <a:ln>
              <a:noFill/>
            </a:ln>
          </p:spPr>
          <p:txBody>
            <a:bodyPr wrap="square" rtlCol="0">
              <a:spAutoFit/>
            </a:bodyPr>
            <a:lstStyle/>
            <a:p>
              <a:r>
                <a:rPr lang="en-GB" sz="1600" dirty="0"/>
                <a:t>Cardiovascular disease</a:t>
              </a:r>
            </a:p>
          </p:txBody>
        </p:sp>
        <p:sp>
          <p:nvSpPr>
            <p:cNvPr id="21" name="TextBox 20">
              <a:extLst>
                <a:ext uri="{FF2B5EF4-FFF2-40B4-BE49-F238E27FC236}">
                  <a16:creationId xmlns:a16="http://schemas.microsoft.com/office/drawing/2014/main" id="{7688C18B-7C3F-4E1F-A5ED-C717A73EE949}"/>
                </a:ext>
              </a:extLst>
            </p:cNvPr>
            <p:cNvSpPr txBox="1"/>
            <p:nvPr userDrawn="1"/>
          </p:nvSpPr>
          <p:spPr>
            <a:xfrm>
              <a:off x="5376811" y="1285949"/>
              <a:ext cx="2107245" cy="584775"/>
            </a:xfrm>
            <a:prstGeom prst="rect">
              <a:avLst/>
            </a:prstGeom>
            <a:noFill/>
            <a:ln>
              <a:noFill/>
            </a:ln>
          </p:spPr>
          <p:txBody>
            <a:bodyPr wrap="square" rtlCol="0">
              <a:spAutoFit/>
            </a:bodyPr>
            <a:lstStyle/>
            <a:p>
              <a:r>
                <a:rPr lang="en-GB" sz="1600" dirty="0"/>
                <a:t>Children and Young People</a:t>
              </a:r>
            </a:p>
          </p:txBody>
        </p:sp>
        <p:sp>
          <p:nvSpPr>
            <p:cNvPr id="22" name="TextBox 21">
              <a:extLst>
                <a:ext uri="{FF2B5EF4-FFF2-40B4-BE49-F238E27FC236}">
                  <a16:creationId xmlns:a16="http://schemas.microsoft.com/office/drawing/2014/main" id="{0466A435-D0D6-4FE0-A556-033FAAAA681E}"/>
                </a:ext>
              </a:extLst>
            </p:cNvPr>
            <p:cNvSpPr txBox="1"/>
            <p:nvPr userDrawn="1"/>
          </p:nvSpPr>
          <p:spPr>
            <a:xfrm>
              <a:off x="7672265" y="1285949"/>
              <a:ext cx="2107245" cy="338554"/>
            </a:xfrm>
            <a:prstGeom prst="rect">
              <a:avLst/>
            </a:prstGeom>
            <a:noFill/>
            <a:ln>
              <a:noFill/>
            </a:ln>
          </p:spPr>
          <p:txBody>
            <a:bodyPr wrap="square" rtlCol="0">
              <a:spAutoFit/>
            </a:bodyPr>
            <a:lstStyle/>
            <a:p>
              <a:r>
                <a:rPr lang="en-GB" sz="1600" dirty="0"/>
                <a:t>Maternity</a:t>
              </a:r>
            </a:p>
          </p:txBody>
        </p:sp>
        <p:sp>
          <p:nvSpPr>
            <p:cNvPr id="23" name="TextBox 22">
              <a:extLst>
                <a:ext uri="{FF2B5EF4-FFF2-40B4-BE49-F238E27FC236}">
                  <a16:creationId xmlns:a16="http://schemas.microsoft.com/office/drawing/2014/main" id="{716024C5-27D1-4FEC-A101-E5245F749336}"/>
                </a:ext>
              </a:extLst>
            </p:cNvPr>
            <p:cNvSpPr txBox="1"/>
            <p:nvPr userDrawn="1"/>
          </p:nvSpPr>
          <p:spPr>
            <a:xfrm>
              <a:off x="9967719" y="1285949"/>
              <a:ext cx="2107245" cy="338554"/>
            </a:xfrm>
            <a:prstGeom prst="rect">
              <a:avLst/>
            </a:prstGeom>
            <a:noFill/>
            <a:ln>
              <a:noFill/>
            </a:ln>
          </p:spPr>
          <p:txBody>
            <a:bodyPr wrap="square" rtlCol="0">
              <a:spAutoFit/>
            </a:bodyPr>
            <a:lstStyle/>
            <a:p>
              <a:r>
                <a:rPr lang="en-GB" sz="1600" dirty="0"/>
                <a:t>Severe Mental Illness</a:t>
              </a:r>
            </a:p>
          </p:txBody>
        </p:sp>
        <p:sp>
          <p:nvSpPr>
            <p:cNvPr id="3" name="Rectangle 2">
              <a:extLst>
                <a:ext uri="{FF2B5EF4-FFF2-40B4-BE49-F238E27FC236}">
                  <a16:creationId xmlns:a16="http://schemas.microsoft.com/office/drawing/2014/main" id="{EEB80C97-4A54-A02F-54F5-8F670F3C723B}"/>
                </a:ext>
              </a:extLst>
            </p:cNvPr>
            <p:cNvSpPr/>
            <p:nvPr userDrawn="1"/>
          </p:nvSpPr>
          <p:spPr>
            <a:xfrm>
              <a:off x="5375921" y="1277457"/>
              <a:ext cx="2107247" cy="2008761"/>
            </a:xfrm>
            <a:prstGeom prst="rect">
              <a:avLst/>
            </a:prstGeom>
            <a:noFill/>
            <a:ln w="19050">
              <a:solidFill>
                <a:srgbClr val="189D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41CDF6C2-9C0C-7854-A788-AEBD0E17EAE4}"/>
                </a:ext>
              </a:extLst>
            </p:cNvPr>
            <p:cNvSpPr/>
            <p:nvPr userDrawn="1"/>
          </p:nvSpPr>
          <p:spPr>
            <a:xfrm>
              <a:off x="7671377" y="1274775"/>
              <a:ext cx="2107247" cy="2008761"/>
            </a:xfrm>
            <a:prstGeom prst="rect">
              <a:avLst/>
            </a:prstGeom>
            <a:noFill/>
            <a:ln w="19050">
              <a:solidFill>
                <a:srgbClr val="056C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84C2282-ED2C-FD84-031E-AD8EC395CCD9}"/>
                </a:ext>
              </a:extLst>
            </p:cNvPr>
            <p:cNvSpPr/>
            <p:nvPr userDrawn="1"/>
          </p:nvSpPr>
          <p:spPr>
            <a:xfrm>
              <a:off x="9967717" y="1272893"/>
              <a:ext cx="2107247" cy="2008761"/>
            </a:xfrm>
            <a:prstGeom prst="rect">
              <a:avLst/>
            </a:prstGeom>
            <a:noFill/>
            <a:ln w="19050">
              <a:solidFill>
                <a:srgbClr val="00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7B46941C-E43E-FA09-30BE-A8900048F9F9}"/>
                </a:ext>
              </a:extLst>
            </p:cNvPr>
            <p:cNvSpPr/>
            <p:nvPr userDrawn="1"/>
          </p:nvSpPr>
          <p:spPr>
            <a:xfrm>
              <a:off x="5382002" y="3737268"/>
              <a:ext cx="2107247" cy="2008761"/>
            </a:xfrm>
            <a:prstGeom prst="rect">
              <a:avLst/>
            </a:prstGeom>
            <a:noFill/>
            <a:ln w="19050">
              <a:solidFill>
                <a:srgbClr val="970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A9849346-831B-4295-9738-24952AFBB0CD}"/>
                </a:ext>
              </a:extLst>
            </p:cNvPr>
            <p:cNvSpPr/>
            <p:nvPr userDrawn="1"/>
          </p:nvSpPr>
          <p:spPr>
            <a:xfrm>
              <a:off x="7675305" y="3739597"/>
              <a:ext cx="2107247" cy="2008761"/>
            </a:xfrm>
            <a:prstGeom prst="rect">
              <a:avLst/>
            </a:prstGeom>
            <a:noFill/>
            <a:ln w="19050">
              <a:solidFill>
                <a:srgbClr val="B72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568E9A04-74C3-A44E-BA37-B981936ECA3C}"/>
                </a:ext>
              </a:extLst>
            </p:cNvPr>
            <p:cNvSpPr/>
            <p:nvPr userDrawn="1"/>
          </p:nvSpPr>
          <p:spPr>
            <a:xfrm>
              <a:off x="5382002" y="1915007"/>
              <a:ext cx="2113328" cy="1371211"/>
            </a:xfrm>
            <a:prstGeom prst="rect">
              <a:avLst/>
            </a:prstGeom>
            <a:solidFill>
              <a:srgbClr val="189D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C28CF99E-03D8-387E-A24B-68B90C933C2A}"/>
                </a:ext>
              </a:extLst>
            </p:cNvPr>
            <p:cNvSpPr/>
            <p:nvPr userDrawn="1"/>
          </p:nvSpPr>
          <p:spPr>
            <a:xfrm>
              <a:off x="7672264" y="1912325"/>
              <a:ext cx="2113328" cy="1371211"/>
            </a:xfrm>
            <a:prstGeom prst="rect">
              <a:avLst/>
            </a:prstGeom>
            <a:solidFill>
              <a:srgbClr val="05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AC9B6EFA-4688-4625-25ED-4670B3770B7C}"/>
                </a:ext>
              </a:extLst>
            </p:cNvPr>
            <p:cNvSpPr/>
            <p:nvPr userDrawn="1"/>
          </p:nvSpPr>
          <p:spPr>
            <a:xfrm>
              <a:off x="9966123" y="1918645"/>
              <a:ext cx="2113328" cy="1371211"/>
            </a:xfrm>
            <a:prstGeom prst="rect">
              <a:avLst/>
            </a:prstGeom>
            <a:solidFill>
              <a:srgbClr val="0097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8E9E843E-31A8-6962-1617-41653513C2F8}"/>
                </a:ext>
              </a:extLst>
            </p:cNvPr>
            <p:cNvSpPr/>
            <p:nvPr userDrawn="1"/>
          </p:nvSpPr>
          <p:spPr>
            <a:xfrm>
              <a:off x="5371596" y="4372509"/>
              <a:ext cx="2113328" cy="1371211"/>
            </a:xfrm>
            <a:prstGeom prst="rect">
              <a:avLst/>
            </a:prstGeom>
            <a:solidFill>
              <a:srgbClr val="9709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520CA561-9847-D157-9F57-8C685C3BB9F3}"/>
                </a:ext>
              </a:extLst>
            </p:cNvPr>
            <p:cNvSpPr/>
            <p:nvPr userDrawn="1"/>
          </p:nvSpPr>
          <p:spPr>
            <a:xfrm>
              <a:off x="7672264" y="4372508"/>
              <a:ext cx="2113328" cy="1371211"/>
            </a:xfrm>
            <a:prstGeom prst="rect">
              <a:avLst/>
            </a:prstGeom>
            <a:solidFill>
              <a:srgbClr val="B72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920D25E8-FCBD-0E15-28C3-0AF607B8C278}"/>
                </a:ext>
              </a:extLst>
            </p:cNvPr>
            <p:cNvSpPr/>
            <p:nvPr userDrawn="1"/>
          </p:nvSpPr>
          <p:spPr>
            <a:xfrm>
              <a:off x="9958201" y="3734959"/>
              <a:ext cx="2107247" cy="2008761"/>
            </a:xfrm>
            <a:prstGeom prst="rect">
              <a:avLst/>
            </a:prstGeom>
            <a:noFill/>
            <a:ln w="19050">
              <a:solidFill>
                <a:srgbClr val="312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Graphic 40" descr="Children outline">
              <a:extLst>
                <a:ext uri="{FF2B5EF4-FFF2-40B4-BE49-F238E27FC236}">
                  <a16:creationId xmlns:a16="http://schemas.microsoft.com/office/drawing/2014/main" id="{A11D9784-CAF4-D9C5-7F03-C54D5FDB294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9422" y="1939120"/>
              <a:ext cx="1329142" cy="1329142"/>
            </a:xfrm>
            <a:prstGeom prst="rect">
              <a:avLst/>
            </a:prstGeom>
          </p:spPr>
        </p:pic>
        <p:pic>
          <p:nvPicPr>
            <p:cNvPr id="42" name="Graphic 41" descr="Woman with baby outline">
              <a:extLst>
                <a:ext uri="{FF2B5EF4-FFF2-40B4-BE49-F238E27FC236}">
                  <a16:creationId xmlns:a16="http://schemas.microsoft.com/office/drawing/2014/main" id="{B36ED802-7210-9D76-6EDE-90E83D25B0A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55948" y="2029330"/>
              <a:ext cx="1138990" cy="1138990"/>
            </a:xfrm>
            <a:prstGeom prst="rect">
              <a:avLst/>
            </a:prstGeom>
          </p:spPr>
        </p:pic>
        <p:pic>
          <p:nvPicPr>
            <p:cNvPr id="43" name="Graphic 42" descr="Head with gears outline">
              <a:extLst>
                <a:ext uri="{FF2B5EF4-FFF2-40B4-BE49-F238E27FC236}">
                  <a16:creationId xmlns:a16="http://schemas.microsoft.com/office/drawing/2014/main" id="{D51B521D-E345-60C8-92B6-6252AE29D758}"/>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51285" y="2040490"/>
              <a:ext cx="1140109" cy="1140109"/>
            </a:xfrm>
            <a:prstGeom prst="rect">
              <a:avLst/>
            </a:prstGeom>
          </p:spPr>
        </p:pic>
        <p:pic>
          <p:nvPicPr>
            <p:cNvPr id="44" name="Graphic 43" descr="Lungs outline">
              <a:extLst>
                <a:ext uri="{FF2B5EF4-FFF2-40B4-BE49-F238E27FC236}">
                  <a16:creationId xmlns:a16="http://schemas.microsoft.com/office/drawing/2014/main" id="{CD7ED32C-AC03-6306-0ED2-A510FDE6CBAD}"/>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18142" y="4540629"/>
              <a:ext cx="1034966" cy="1034966"/>
            </a:xfrm>
            <a:prstGeom prst="rect">
              <a:avLst/>
            </a:prstGeom>
          </p:spPr>
        </p:pic>
        <p:pic>
          <p:nvPicPr>
            <p:cNvPr id="45" name="Graphic 44" descr="Germ outline">
              <a:extLst>
                <a:ext uri="{FF2B5EF4-FFF2-40B4-BE49-F238E27FC236}">
                  <a16:creationId xmlns:a16="http://schemas.microsoft.com/office/drawing/2014/main" id="{60A272A1-89CD-2A86-62CB-84C8734A133C}"/>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56226" y="4519326"/>
              <a:ext cx="1052725" cy="1052725"/>
            </a:xfrm>
            <a:prstGeom prst="rect">
              <a:avLst/>
            </a:prstGeom>
          </p:spPr>
        </p:pic>
        <p:pic>
          <p:nvPicPr>
            <p:cNvPr id="46" name="Graphic 45" descr="Heart organ outline">
              <a:extLst>
                <a:ext uri="{FF2B5EF4-FFF2-40B4-BE49-F238E27FC236}">
                  <a16:creationId xmlns:a16="http://schemas.microsoft.com/office/drawing/2014/main" id="{965778A3-25EC-E811-5178-6A3CD23A1B1E}"/>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549224" y="4526818"/>
              <a:ext cx="1029270" cy="1029270"/>
            </a:xfrm>
            <a:prstGeom prst="rect">
              <a:avLst/>
            </a:prstGeom>
          </p:spPr>
        </p:pic>
      </p:grpSp>
      <p:sp>
        <p:nvSpPr>
          <p:cNvPr id="48" name="Rectangle 47">
            <a:extLst>
              <a:ext uri="{FF2B5EF4-FFF2-40B4-BE49-F238E27FC236}">
                <a16:creationId xmlns:a16="http://schemas.microsoft.com/office/drawing/2014/main" id="{14A7FDEB-9CDA-B67D-C77F-70B7718F63BE}"/>
              </a:ext>
            </a:extLst>
          </p:cNvPr>
          <p:cNvSpPr/>
          <p:nvPr userDrawn="1"/>
        </p:nvSpPr>
        <p:spPr>
          <a:xfrm>
            <a:off x="2032629" y="-374"/>
            <a:ext cx="2034000" cy="433386"/>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9D6C1AE5-7CD6-7D30-B5CA-2F74D0A68D44}"/>
              </a:ext>
            </a:extLst>
          </p:cNvPr>
          <p:cNvSpPr/>
          <p:nvPr userDrawn="1"/>
        </p:nvSpPr>
        <p:spPr>
          <a:xfrm>
            <a:off x="4066629" y="-374"/>
            <a:ext cx="2034000" cy="433386"/>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503426CF-0B49-5FAB-62AF-8544AC27E70F}"/>
              </a:ext>
            </a:extLst>
          </p:cNvPr>
          <p:cNvSpPr/>
          <p:nvPr userDrawn="1"/>
        </p:nvSpPr>
        <p:spPr>
          <a:xfrm>
            <a:off x="8133258" y="-134"/>
            <a:ext cx="2034000" cy="433386"/>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4FE726CF-2739-FC75-1060-F4634AF20BDD}"/>
              </a:ext>
            </a:extLst>
          </p:cNvPr>
          <p:cNvSpPr/>
          <p:nvPr userDrawn="1"/>
        </p:nvSpPr>
        <p:spPr>
          <a:xfrm>
            <a:off x="6096000" y="0"/>
            <a:ext cx="2038789" cy="433386"/>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8F12348E-A9D9-A9D2-46B5-D3A8CB53D4F4}"/>
              </a:ext>
            </a:extLst>
          </p:cNvPr>
          <p:cNvSpPr/>
          <p:nvPr userDrawn="1"/>
        </p:nvSpPr>
        <p:spPr>
          <a:xfrm>
            <a:off x="10168629" y="0"/>
            <a:ext cx="2034000" cy="433386"/>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opyright">
            <a:extLst>
              <a:ext uri="{FF2B5EF4-FFF2-40B4-BE49-F238E27FC236}">
                <a16:creationId xmlns:a16="http://schemas.microsoft.com/office/drawing/2014/main" id="{570F5435-DD75-D33D-A86C-7E54D041AB78}"/>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55" name="Hyperlink 2">
            <a:extLst>
              <a:ext uri="{FF2B5EF4-FFF2-40B4-BE49-F238E27FC236}">
                <a16:creationId xmlns:a16="http://schemas.microsoft.com/office/drawing/2014/main" id="{055A4CB8-7DCD-C5F1-FA62-D3A15B7362FE}"/>
              </a:ext>
            </a:extLst>
          </p:cNvPr>
          <p:cNvSpPr>
            <a:spLocks noGrp="1"/>
          </p:cNvSpPr>
          <p:nvPr>
            <p:ph sz="quarter" idx="21"/>
          </p:nvPr>
        </p:nvSpPr>
        <p:spPr>
          <a:xfrm>
            <a:off x="5382002" y="6043190"/>
            <a:ext cx="5687938" cy="338138"/>
          </a:xfrm>
        </p:spPr>
        <p:txBody>
          <a:bodyPr>
            <a:noAutofit/>
          </a:bodyPr>
          <a:lstStyle>
            <a:lvl1pPr marL="0" indent="0">
              <a:buFontTx/>
              <a:buNone/>
              <a:defRPr sz="18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Click to edit Master text styles</a:t>
            </a:r>
          </a:p>
        </p:txBody>
      </p:sp>
    </p:spTree>
    <p:extLst>
      <p:ext uri="{BB962C8B-B14F-4D97-AF65-F5344CB8AC3E}">
        <p14:creationId xmlns:p14="http://schemas.microsoft.com/office/powerpoint/2010/main" val="3812863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7045678" cy="652933"/>
          </a:xfrm>
        </p:spPr>
        <p:txBody>
          <a:bodyPr/>
          <a:lstStyle>
            <a:lvl1pPr>
              <a:defRPr/>
            </a:lvl1pPr>
          </a:lstStyle>
          <a:p>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lvl1pPr>
              <a:defRPr sz="1000">
                <a:solidFill>
                  <a:schemeClr val="tx1"/>
                </a:solidFill>
              </a:defRPr>
            </a:lvl1pPr>
          </a:lstStyle>
          <a:p>
            <a:endParaRPr lang="en-GB" dirty="0"/>
          </a:p>
        </p:txBody>
      </p:sp>
      <p:sp>
        <p:nvSpPr>
          <p:cNvPr id="5" name="LAD map">
            <a:extLst>
              <a:ext uri="{FF2B5EF4-FFF2-40B4-BE49-F238E27FC236}">
                <a16:creationId xmlns:a16="http://schemas.microsoft.com/office/drawing/2014/main" id="{5F385388-F8D2-495F-9084-B3DA0A42DC55}"/>
              </a:ext>
            </a:extLst>
          </p:cNvPr>
          <p:cNvSpPr>
            <a:spLocks noGrp="1"/>
          </p:cNvSpPr>
          <p:nvPr>
            <p:ph sz="quarter" idx="14"/>
          </p:nvPr>
        </p:nvSpPr>
        <p:spPr>
          <a:xfrm>
            <a:off x="919370" y="1271740"/>
            <a:ext cx="6400766"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A6F0FBDD-D20A-912D-6725-028659BB88B0}"/>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7" name="MSOA map">
            <a:extLst>
              <a:ext uri="{FF2B5EF4-FFF2-40B4-BE49-F238E27FC236}">
                <a16:creationId xmlns:a16="http://schemas.microsoft.com/office/drawing/2014/main" id="{D773EC63-0724-C383-979F-8690C71161B6}"/>
              </a:ext>
            </a:extLst>
          </p:cNvPr>
          <p:cNvSpPr>
            <a:spLocks noGrp="1"/>
          </p:cNvSpPr>
          <p:nvPr>
            <p:ph sz="quarter" idx="23"/>
          </p:nvPr>
        </p:nvSpPr>
        <p:spPr>
          <a:xfrm>
            <a:off x="7433243" y="3831944"/>
            <a:ext cx="3410290" cy="246488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LSOA map">
            <a:extLst>
              <a:ext uri="{FF2B5EF4-FFF2-40B4-BE49-F238E27FC236}">
                <a16:creationId xmlns:a16="http://schemas.microsoft.com/office/drawing/2014/main" id="{57D09639-CBDE-64A6-FBC7-93B569A98089}"/>
              </a:ext>
            </a:extLst>
          </p:cNvPr>
          <p:cNvSpPr>
            <a:spLocks noGrp="1"/>
          </p:cNvSpPr>
          <p:nvPr>
            <p:ph sz="quarter" idx="24"/>
          </p:nvPr>
        </p:nvSpPr>
        <p:spPr>
          <a:xfrm>
            <a:off x="7438239" y="1271740"/>
            <a:ext cx="3410289" cy="246488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666160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20P5 Summary">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7" y="509032"/>
            <a:ext cx="5260573" cy="652933"/>
          </a:xfrm>
        </p:spPr>
        <p:txBody>
          <a:bodyPr/>
          <a:lstStyle>
            <a:lvl1pPr>
              <a:defRPr>
                <a:solidFill>
                  <a:srgbClr val="056CB2"/>
                </a:solidFill>
              </a:defRPr>
            </a:lvl1pPr>
          </a:lstStyle>
          <a:p>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a:xfrm>
            <a:off x="274458" y="1365850"/>
            <a:ext cx="11775994" cy="694998"/>
          </a:xfrm>
        </p:spPr>
        <p:txBody>
          <a:bodyPr anchor="t"/>
          <a:lstStyle>
            <a:lvl1pPr>
              <a:defRPr sz="1400">
                <a:solidFill>
                  <a:schemeClr val="tx1"/>
                </a:solidFill>
              </a:defRPr>
            </a:lvl1pPr>
          </a:lstStyle>
          <a:p>
            <a:endParaRPr lang="en-GB" dirty="0"/>
          </a:p>
        </p:txBody>
      </p:sp>
      <p:sp>
        <p:nvSpPr>
          <p:cNvPr id="5" name="Table 1">
            <a:extLst>
              <a:ext uri="{FF2B5EF4-FFF2-40B4-BE49-F238E27FC236}">
                <a16:creationId xmlns:a16="http://schemas.microsoft.com/office/drawing/2014/main" id="{5F385388-F8D2-495F-9084-B3DA0A42DC55}"/>
              </a:ext>
            </a:extLst>
          </p:cNvPr>
          <p:cNvSpPr>
            <a:spLocks noGrp="1"/>
          </p:cNvSpPr>
          <p:nvPr>
            <p:ph sz="quarter" idx="14"/>
          </p:nvPr>
        </p:nvSpPr>
        <p:spPr>
          <a:xfrm>
            <a:off x="274458" y="2276872"/>
            <a:ext cx="5616624" cy="461821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Legend">
            <a:extLst>
              <a:ext uri="{FF2B5EF4-FFF2-40B4-BE49-F238E27FC236}">
                <a16:creationId xmlns:a16="http://schemas.microsoft.com/office/drawing/2014/main" id="{3289BAE3-3FA9-4960-633F-E3FB9DEE9F31}"/>
              </a:ext>
            </a:extLst>
          </p:cNvPr>
          <p:cNvSpPr txBox="1"/>
          <p:nvPr userDrawn="1"/>
        </p:nvSpPr>
        <p:spPr>
          <a:xfrm>
            <a:off x="7464152" y="527385"/>
            <a:ext cx="4608512" cy="600164"/>
          </a:xfrm>
          <a:prstGeom prst="rect">
            <a:avLst/>
          </a:prstGeom>
          <a:noFill/>
          <a:ln>
            <a:solidFill>
              <a:srgbClr val="AAAAAA"/>
            </a:solidFill>
          </a:ln>
        </p:spPr>
        <p:txBody>
          <a:bodyPr wrap="square" rtlCol="0">
            <a:spAutoFit/>
          </a:bodyPr>
          <a:lstStyle/>
          <a:p>
            <a:r>
              <a:rPr lang="en-GB" sz="1100" baseline="0" dirty="0">
                <a:solidFill>
                  <a:srgbClr val="009795"/>
                </a:solidFill>
                <a:sym typeface="Wingdings" panose="05000000000000000000" pitchFamily="2" charset="2"/>
              </a:rPr>
              <a:t></a:t>
            </a:r>
            <a:r>
              <a:rPr lang="en-GB" sz="1100" baseline="0" dirty="0">
                <a:sym typeface="Wingdings" panose="05000000000000000000" pitchFamily="2" charset="2"/>
              </a:rPr>
              <a:t> RII = 1: No inequality.</a:t>
            </a:r>
          </a:p>
          <a:p>
            <a:r>
              <a:rPr lang="en-GB" sz="1100" baseline="0" dirty="0">
                <a:solidFill>
                  <a:srgbClr val="B72373"/>
                </a:solidFill>
                <a:sym typeface="Wingdings" panose="05000000000000000000" pitchFamily="2" charset="2"/>
              </a:rPr>
              <a:t></a:t>
            </a:r>
            <a:r>
              <a:rPr lang="en-GB" sz="1100" baseline="0" dirty="0">
                <a:sym typeface="Wingdings" panose="05000000000000000000" pitchFamily="2" charset="2"/>
              </a:rPr>
              <a:t> RII &lt; 1: Inequality exists. Worse outcomes for those in more deprived areas. </a:t>
            </a:r>
          </a:p>
          <a:p>
            <a:r>
              <a:rPr lang="en-GB" sz="1100" baseline="0" dirty="0">
                <a:solidFill>
                  <a:srgbClr val="312461"/>
                </a:solidFill>
                <a:sym typeface="Wingdings" panose="05000000000000000000" pitchFamily="2" charset="2"/>
              </a:rPr>
              <a:t></a:t>
            </a:r>
            <a:r>
              <a:rPr lang="en-GB" sz="1100" baseline="0" dirty="0">
                <a:sym typeface="Wingdings" panose="05000000000000000000" pitchFamily="2" charset="2"/>
              </a:rPr>
              <a:t> RII &gt; 1: Inequality exists. Worse outcomes for those is less deprived areas. </a:t>
            </a:r>
            <a:endParaRPr lang="en-GB" sz="1100" dirty="0"/>
          </a:p>
        </p:txBody>
      </p:sp>
      <p:sp>
        <p:nvSpPr>
          <p:cNvPr id="12" name="Table 2">
            <a:extLst>
              <a:ext uri="{FF2B5EF4-FFF2-40B4-BE49-F238E27FC236}">
                <a16:creationId xmlns:a16="http://schemas.microsoft.com/office/drawing/2014/main" id="{93246042-11A0-D167-0C29-A40224121938}"/>
              </a:ext>
            </a:extLst>
          </p:cNvPr>
          <p:cNvSpPr>
            <a:spLocks noGrp="1"/>
          </p:cNvSpPr>
          <p:nvPr>
            <p:ph sz="quarter" idx="22"/>
          </p:nvPr>
        </p:nvSpPr>
        <p:spPr>
          <a:xfrm>
            <a:off x="6294974" y="2276872"/>
            <a:ext cx="5622568" cy="461821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3">
            <a:extLst>
              <a:ext uri="{FF2B5EF4-FFF2-40B4-BE49-F238E27FC236}">
                <a16:creationId xmlns:a16="http://schemas.microsoft.com/office/drawing/2014/main" id="{BD438E5A-A7A7-8948-45DD-7A8E0F340D13}"/>
              </a:ext>
            </a:extLst>
          </p:cNvPr>
          <p:cNvSpPr/>
          <p:nvPr userDrawn="1"/>
        </p:nvSpPr>
        <p:spPr>
          <a:xfrm>
            <a:off x="0" y="0"/>
            <a:ext cx="2034000" cy="433386"/>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a:extLst>
              <a:ext uri="{FF2B5EF4-FFF2-40B4-BE49-F238E27FC236}">
                <a16:creationId xmlns:a16="http://schemas.microsoft.com/office/drawing/2014/main" id="{1E60F724-F96D-F1C5-267C-6AA85631053F}"/>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sp>
        <p:nvSpPr>
          <p:cNvPr id="13" name="Rectangle 12">
            <a:extLst>
              <a:ext uri="{FF2B5EF4-FFF2-40B4-BE49-F238E27FC236}">
                <a16:creationId xmlns:a16="http://schemas.microsoft.com/office/drawing/2014/main" id="{0BBF3232-DB67-6070-C289-10937FED448A}"/>
              </a:ext>
            </a:extLst>
          </p:cNvPr>
          <p:cNvSpPr/>
          <p:nvPr userDrawn="1"/>
        </p:nvSpPr>
        <p:spPr>
          <a:xfrm>
            <a:off x="2032629" y="-374"/>
            <a:ext cx="2034000" cy="433386"/>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B46E42A-82AF-7FAD-294D-5CECFA325652}"/>
              </a:ext>
            </a:extLst>
          </p:cNvPr>
          <p:cNvSpPr/>
          <p:nvPr userDrawn="1"/>
        </p:nvSpPr>
        <p:spPr>
          <a:xfrm>
            <a:off x="4066629" y="-374"/>
            <a:ext cx="2034000" cy="433386"/>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E8BD9D7-F0A8-2948-E6DD-9F851FDCF4D6}"/>
              </a:ext>
            </a:extLst>
          </p:cNvPr>
          <p:cNvSpPr/>
          <p:nvPr userDrawn="1"/>
        </p:nvSpPr>
        <p:spPr>
          <a:xfrm>
            <a:off x="8133258" y="-134"/>
            <a:ext cx="2034000" cy="433386"/>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F76E4FC-A41E-54FF-68F6-4CC5AA4EF56D}"/>
              </a:ext>
            </a:extLst>
          </p:cNvPr>
          <p:cNvSpPr/>
          <p:nvPr userDrawn="1"/>
        </p:nvSpPr>
        <p:spPr>
          <a:xfrm>
            <a:off x="6096000" y="0"/>
            <a:ext cx="2038789" cy="433386"/>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0B1B56B6-22B7-3D37-50D4-DC8E67969C70}"/>
              </a:ext>
            </a:extLst>
          </p:cNvPr>
          <p:cNvSpPr/>
          <p:nvPr userDrawn="1"/>
        </p:nvSpPr>
        <p:spPr>
          <a:xfrm>
            <a:off x="10168629" y="0"/>
            <a:ext cx="2034000" cy="433386"/>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opyright">
            <a:extLst>
              <a:ext uri="{FF2B5EF4-FFF2-40B4-BE49-F238E27FC236}">
                <a16:creationId xmlns:a16="http://schemas.microsoft.com/office/drawing/2014/main" id="{7C1EA082-C061-9E04-88D6-289E928E2AA3}"/>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9" name="Legend">
            <a:extLst>
              <a:ext uri="{FF2B5EF4-FFF2-40B4-BE49-F238E27FC236}">
                <a16:creationId xmlns:a16="http://schemas.microsoft.com/office/drawing/2014/main" id="{DAFD514D-895A-9948-790A-47ADCC8D6EF6}"/>
              </a:ext>
            </a:extLst>
          </p:cNvPr>
          <p:cNvSpPr txBox="1"/>
          <p:nvPr userDrawn="1"/>
        </p:nvSpPr>
        <p:spPr>
          <a:xfrm>
            <a:off x="5599492" y="527385"/>
            <a:ext cx="1800199" cy="600164"/>
          </a:xfrm>
          <a:prstGeom prst="rect">
            <a:avLst/>
          </a:prstGeom>
          <a:noFill/>
          <a:ln>
            <a:solidFill>
              <a:srgbClr val="AAAAAA"/>
            </a:solidFill>
          </a:ln>
        </p:spPr>
        <p:txBody>
          <a:bodyPr wrap="square" rtlCol="0">
            <a:spAutoFit/>
          </a:bodyPr>
          <a:lstStyle/>
          <a:p>
            <a:r>
              <a:rPr lang="en-GB" sz="1100" dirty="0"/>
              <a:t>Latest value </a:t>
            </a:r>
          </a:p>
          <a:p>
            <a:r>
              <a:rPr lang="en-GB" sz="1100" dirty="0"/>
              <a:t>compared</a:t>
            </a:r>
            <a:r>
              <a:rPr lang="en-GB" sz="1100" baseline="0" dirty="0"/>
              <a:t> with England: </a:t>
            </a:r>
          </a:p>
          <a:p>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a:t>
            </a:r>
            <a:endParaRPr lang="en-GB" sz="1100" dirty="0"/>
          </a:p>
        </p:txBody>
      </p:sp>
    </p:spTree>
    <p:extLst>
      <p:ext uri="{BB962C8B-B14F-4D97-AF65-F5344CB8AC3E}">
        <p14:creationId xmlns:p14="http://schemas.microsoft.com/office/powerpoint/2010/main" val="32403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20P5 Indicator slide explaine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56703FC-3564-2F8A-E734-43A51E9B774F}"/>
              </a:ext>
            </a:extLst>
          </p:cNvPr>
          <p:cNvSpPr>
            <a:spLocks noGrp="1"/>
          </p:cNvSpPr>
          <p:nvPr>
            <p:ph type="title"/>
          </p:nvPr>
        </p:nvSpPr>
        <p:spPr/>
        <p:txBody>
          <a:bodyPr/>
          <a:lstStyle>
            <a:lvl1pPr>
              <a:defRPr>
                <a:solidFill>
                  <a:srgbClr val="056CB2"/>
                </a:solidFill>
              </a:defRPr>
            </a:lvl1pPr>
          </a:lstStyle>
          <a:p>
            <a:endParaRPr lang="en-GB" dirty="0"/>
          </a:p>
        </p:txBody>
      </p:sp>
      <p:sp>
        <p:nvSpPr>
          <p:cNvPr id="25" name="TextBox 24">
            <a:extLst>
              <a:ext uri="{FF2B5EF4-FFF2-40B4-BE49-F238E27FC236}">
                <a16:creationId xmlns:a16="http://schemas.microsoft.com/office/drawing/2014/main" id="{1EA27795-917E-BE4B-A5A6-92842D43C8E3}"/>
              </a:ext>
            </a:extLst>
          </p:cNvPr>
          <p:cNvSpPr txBox="1"/>
          <p:nvPr userDrawn="1"/>
        </p:nvSpPr>
        <p:spPr>
          <a:xfrm>
            <a:off x="268237" y="1191146"/>
            <a:ext cx="11643084" cy="646331"/>
          </a:xfrm>
          <a:prstGeom prst="rect">
            <a:avLst/>
          </a:prstGeom>
          <a:noFill/>
        </p:spPr>
        <p:txBody>
          <a:bodyPr wrap="square" rtlCol="0">
            <a:spAutoFit/>
          </a:bodyPr>
          <a:lstStyle/>
          <a:p>
            <a:r>
              <a:rPr lang="en-GB" dirty="0"/>
              <a:t>The latest value and trend are presented for each indicator, along with a breakdown by sex, age group, and deprivation. The Relative Index of Inequality (RII) is also presented for each indicator.</a:t>
            </a:r>
          </a:p>
        </p:txBody>
      </p:sp>
      <p:grpSp>
        <p:nvGrpSpPr>
          <p:cNvPr id="5" name="Group 4">
            <a:extLst>
              <a:ext uri="{FF2B5EF4-FFF2-40B4-BE49-F238E27FC236}">
                <a16:creationId xmlns:a16="http://schemas.microsoft.com/office/drawing/2014/main" id="{B12CB17D-C3A8-2FFA-64C3-296585D6D542}"/>
              </a:ext>
            </a:extLst>
          </p:cNvPr>
          <p:cNvGrpSpPr/>
          <p:nvPr userDrawn="1"/>
        </p:nvGrpSpPr>
        <p:grpSpPr>
          <a:xfrm>
            <a:off x="147577" y="1981887"/>
            <a:ext cx="1930331" cy="967557"/>
            <a:chOff x="268236" y="2051586"/>
            <a:chExt cx="2051223" cy="967557"/>
          </a:xfrm>
        </p:grpSpPr>
        <p:sp>
          <p:nvSpPr>
            <p:cNvPr id="22" name="TextBox 21">
              <a:extLst>
                <a:ext uri="{FF2B5EF4-FFF2-40B4-BE49-F238E27FC236}">
                  <a16:creationId xmlns:a16="http://schemas.microsoft.com/office/drawing/2014/main" id="{7CB51D9B-BF4B-2F31-4113-E05B4026377F}"/>
                </a:ext>
              </a:extLst>
            </p:cNvPr>
            <p:cNvSpPr txBox="1"/>
            <p:nvPr userDrawn="1"/>
          </p:nvSpPr>
          <p:spPr>
            <a:xfrm>
              <a:off x="268236" y="2077243"/>
              <a:ext cx="1841369" cy="369332"/>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Number grid</a:t>
              </a:r>
            </a:p>
          </p:txBody>
        </p:sp>
        <p:sp>
          <p:nvSpPr>
            <p:cNvPr id="23" name="TextBox 22">
              <a:extLst>
                <a:ext uri="{FF2B5EF4-FFF2-40B4-BE49-F238E27FC236}">
                  <a16:creationId xmlns:a16="http://schemas.microsoft.com/office/drawing/2014/main" id="{4A812200-3C1E-09D0-DA74-B897BCA8D8C5}"/>
                </a:ext>
              </a:extLst>
            </p:cNvPr>
            <p:cNvSpPr txBox="1"/>
            <p:nvPr userDrawn="1"/>
          </p:nvSpPr>
          <p:spPr>
            <a:xfrm>
              <a:off x="274458" y="2372812"/>
              <a:ext cx="2045001" cy="646331"/>
            </a:xfrm>
            <a:prstGeom prst="rect">
              <a:avLst/>
            </a:prstGeom>
            <a:noFill/>
          </p:spPr>
          <p:txBody>
            <a:bodyPr wrap="square" numCol="1" rtlCol="0">
              <a:spAutoFit/>
            </a:bodyPr>
            <a:lstStyle/>
            <a:p>
              <a:pPr algn="l"/>
              <a:r>
                <a:rPr lang="en-GB" sz="1200" dirty="0"/>
                <a:t>Latest values for the focus area and England with </a:t>
              </a:r>
            </a:p>
            <a:p>
              <a:pPr algn="l"/>
              <a:r>
                <a:rPr lang="en-GB" sz="1200" dirty="0"/>
                <a:t>RAG rating.</a:t>
              </a:r>
            </a:p>
          </p:txBody>
        </p:sp>
        <p:sp>
          <p:nvSpPr>
            <p:cNvPr id="3" name="Rectangle 2">
              <a:extLst>
                <a:ext uri="{FF2B5EF4-FFF2-40B4-BE49-F238E27FC236}">
                  <a16:creationId xmlns:a16="http://schemas.microsoft.com/office/drawing/2014/main" id="{5BB9933D-8EE7-FCE8-E827-41D886CEE5B4}"/>
                </a:ext>
              </a:extLst>
            </p:cNvPr>
            <p:cNvSpPr/>
            <p:nvPr userDrawn="1"/>
          </p:nvSpPr>
          <p:spPr>
            <a:xfrm>
              <a:off x="268237" y="2051586"/>
              <a:ext cx="1886926" cy="962579"/>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030F8200-8465-E4E8-5A27-544BF0636D93}"/>
              </a:ext>
            </a:extLst>
          </p:cNvPr>
          <p:cNvGrpSpPr/>
          <p:nvPr userDrawn="1"/>
        </p:nvGrpSpPr>
        <p:grpSpPr>
          <a:xfrm>
            <a:off x="147577" y="3573017"/>
            <a:ext cx="1934747" cy="3408196"/>
            <a:chOff x="134895" y="3497652"/>
            <a:chExt cx="1934747" cy="3882988"/>
          </a:xfrm>
        </p:grpSpPr>
        <p:sp>
          <p:nvSpPr>
            <p:cNvPr id="15" name="TextBox 14">
              <a:extLst>
                <a:ext uri="{FF2B5EF4-FFF2-40B4-BE49-F238E27FC236}">
                  <a16:creationId xmlns:a16="http://schemas.microsoft.com/office/drawing/2014/main" id="{B0585B2F-74EA-F6E8-B30C-9510C7E9D296}"/>
                </a:ext>
              </a:extLst>
            </p:cNvPr>
            <p:cNvSpPr txBox="1"/>
            <p:nvPr userDrawn="1"/>
          </p:nvSpPr>
          <p:spPr>
            <a:xfrm>
              <a:off x="139311" y="3803984"/>
              <a:ext cx="1930331" cy="3576656"/>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Focus area and England values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Line colour: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Blue =  Focus area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Black =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Point colour. RAG rating: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Red = Worse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Amber = Similar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Green = Better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Grey = Not compared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Black =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t>
              </a:r>
            </a:p>
          </p:txBody>
        </p:sp>
        <p:sp>
          <p:nvSpPr>
            <p:cNvPr id="19" name="TextBox 18">
              <a:extLst>
                <a:ext uri="{FF2B5EF4-FFF2-40B4-BE49-F238E27FC236}">
                  <a16:creationId xmlns:a16="http://schemas.microsoft.com/office/drawing/2014/main" id="{C48066A3-647B-602B-366B-B6B96EA367B2}"/>
                </a:ext>
              </a:extLst>
            </p:cNvPr>
            <p:cNvSpPr txBox="1"/>
            <p:nvPr userDrawn="1"/>
          </p:nvSpPr>
          <p:spPr>
            <a:xfrm>
              <a:off x="134895" y="3497652"/>
              <a:ext cx="1325435" cy="369332"/>
            </a:xfrm>
            <a:prstGeom prst="rect">
              <a:avLst/>
            </a:prstGeom>
            <a:noFill/>
          </p:spPr>
          <p:txBody>
            <a:bodyPr wrap="square" numCol="1" rtlCol="0">
              <a:spAutoFit/>
            </a:bodyPr>
            <a:lstStyle/>
            <a:p>
              <a:r>
                <a:rPr lang="en-GB" sz="1800" dirty="0"/>
                <a:t>Trend plot</a:t>
              </a:r>
            </a:p>
          </p:txBody>
        </p:sp>
        <p:sp>
          <p:nvSpPr>
            <p:cNvPr id="26" name="Rectangle 25">
              <a:extLst>
                <a:ext uri="{FF2B5EF4-FFF2-40B4-BE49-F238E27FC236}">
                  <a16:creationId xmlns:a16="http://schemas.microsoft.com/office/drawing/2014/main" id="{8AF10E23-0B20-90F8-1EA9-342A5763E88E}"/>
                </a:ext>
              </a:extLst>
            </p:cNvPr>
            <p:cNvSpPr/>
            <p:nvPr userDrawn="1"/>
          </p:nvSpPr>
          <p:spPr>
            <a:xfrm>
              <a:off x="134895" y="3519552"/>
              <a:ext cx="1882473" cy="3125365"/>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a:extLst>
              <a:ext uri="{FF2B5EF4-FFF2-40B4-BE49-F238E27FC236}">
                <a16:creationId xmlns:a16="http://schemas.microsoft.com/office/drawing/2014/main" id="{961FBF71-502A-F1DA-0ADD-F6856E4FD69E}"/>
              </a:ext>
            </a:extLst>
          </p:cNvPr>
          <p:cNvSpPr/>
          <p:nvPr userDrawn="1"/>
        </p:nvSpPr>
        <p:spPr>
          <a:xfrm>
            <a:off x="0" y="0"/>
            <a:ext cx="2034000" cy="433386"/>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a:extLst>
              <a:ext uri="{FF2B5EF4-FFF2-40B4-BE49-F238E27FC236}">
                <a16:creationId xmlns:a16="http://schemas.microsoft.com/office/drawing/2014/main" id="{826F930F-D93E-F244-6614-17E6F72972EA}"/>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sp>
        <p:nvSpPr>
          <p:cNvPr id="11" name="Rectangle 10">
            <a:extLst>
              <a:ext uri="{FF2B5EF4-FFF2-40B4-BE49-F238E27FC236}">
                <a16:creationId xmlns:a16="http://schemas.microsoft.com/office/drawing/2014/main" id="{257AC639-3CE2-E929-116E-3570E5D9E53C}"/>
              </a:ext>
            </a:extLst>
          </p:cNvPr>
          <p:cNvSpPr/>
          <p:nvPr userDrawn="1"/>
        </p:nvSpPr>
        <p:spPr>
          <a:xfrm>
            <a:off x="2032629" y="-374"/>
            <a:ext cx="2034000" cy="433386"/>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289CA30-FEDA-7BFB-76E8-C58637502411}"/>
              </a:ext>
            </a:extLst>
          </p:cNvPr>
          <p:cNvSpPr/>
          <p:nvPr userDrawn="1"/>
        </p:nvSpPr>
        <p:spPr>
          <a:xfrm>
            <a:off x="4066629" y="-374"/>
            <a:ext cx="2034000" cy="433386"/>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BEA2FDF-086D-F466-2D55-9C8B2E876702}"/>
              </a:ext>
            </a:extLst>
          </p:cNvPr>
          <p:cNvSpPr/>
          <p:nvPr userDrawn="1"/>
        </p:nvSpPr>
        <p:spPr>
          <a:xfrm>
            <a:off x="8133258" y="-134"/>
            <a:ext cx="2034000" cy="433386"/>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AE48A403-CDB1-DBA3-797E-DE3A3D6C2174}"/>
              </a:ext>
            </a:extLst>
          </p:cNvPr>
          <p:cNvSpPr/>
          <p:nvPr userDrawn="1"/>
        </p:nvSpPr>
        <p:spPr>
          <a:xfrm>
            <a:off x="6096000" y="0"/>
            <a:ext cx="2038789" cy="433386"/>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7B9860D3-E603-5BBE-7F9F-1B89509BC4BD}"/>
              </a:ext>
            </a:extLst>
          </p:cNvPr>
          <p:cNvSpPr/>
          <p:nvPr userDrawn="1"/>
        </p:nvSpPr>
        <p:spPr>
          <a:xfrm>
            <a:off x="10168629" y="0"/>
            <a:ext cx="2034000" cy="433386"/>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opyright">
            <a:extLst>
              <a:ext uri="{FF2B5EF4-FFF2-40B4-BE49-F238E27FC236}">
                <a16:creationId xmlns:a16="http://schemas.microsoft.com/office/drawing/2014/main" id="{2FB11E1B-FD03-5415-8E12-B46FD701F4BF}"/>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4" name="Picture 23" descr="A close up of a logo&#10;&#10;Description automatically generated">
            <a:extLst>
              <a:ext uri="{FF2B5EF4-FFF2-40B4-BE49-F238E27FC236}">
                <a16:creationId xmlns:a16="http://schemas.microsoft.com/office/drawing/2014/main" id="{A4A6A56A-D300-1661-C08F-C941CA02370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28" name="Picture 27">
            <a:extLst>
              <a:ext uri="{FF2B5EF4-FFF2-40B4-BE49-F238E27FC236}">
                <a16:creationId xmlns:a16="http://schemas.microsoft.com/office/drawing/2014/main" id="{87C922BE-CADC-B030-E2AE-93DAC028D83B}"/>
              </a:ext>
            </a:extLst>
          </p:cNvPr>
          <p:cNvPicPr>
            <a:picLocks noChangeAspect="1"/>
          </p:cNvPicPr>
          <p:nvPr userDrawn="1"/>
        </p:nvPicPr>
        <p:blipFill>
          <a:blip r:embed="rId3"/>
          <a:stretch>
            <a:fillRect/>
          </a:stretch>
        </p:blipFill>
        <p:spPr>
          <a:xfrm>
            <a:off x="2376007" y="2566399"/>
            <a:ext cx="7099216" cy="3597720"/>
          </a:xfrm>
          <a:prstGeom prst="rect">
            <a:avLst/>
          </a:prstGeom>
        </p:spPr>
      </p:pic>
      <p:sp>
        <p:nvSpPr>
          <p:cNvPr id="29" name="Rectangle 28">
            <a:extLst>
              <a:ext uri="{FF2B5EF4-FFF2-40B4-BE49-F238E27FC236}">
                <a16:creationId xmlns:a16="http://schemas.microsoft.com/office/drawing/2014/main" id="{F30E69FA-6BE1-9F25-E649-D157B7A97348}"/>
              </a:ext>
            </a:extLst>
          </p:cNvPr>
          <p:cNvSpPr/>
          <p:nvPr userDrawn="1"/>
        </p:nvSpPr>
        <p:spPr>
          <a:xfrm>
            <a:off x="8832306" y="2376876"/>
            <a:ext cx="642917" cy="41630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22DC395C-F25B-A710-BAC4-AA7D9EF0CC45}"/>
              </a:ext>
            </a:extLst>
          </p:cNvPr>
          <p:cNvSpPr/>
          <p:nvPr userDrawn="1"/>
        </p:nvSpPr>
        <p:spPr>
          <a:xfrm>
            <a:off x="2144328" y="2463176"/>
            <a:ext cx="7552063" cy="3731877"/>
          </a:xfrm>
          <a:prstGeom prst="rect">
            <a:avLst/>
          </a:prstGeom>
          <a:noFill/>
          <a:ln w="12700">
            <a:solidFill>
              <a:srgbClr val="312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3" name="Elbow Connector 20">
            <a:extLst>
              <a:ext uri="{FF2B5EF4-FFF2-40B4-BE49-F238E27FC236}">
                <a16:creationId xmlns:a16="http://schemas.microsoft.com/office/drawing/2014/main" id="{8B98DA80-2CF2-AA7F-0212-C12D25262D71}"/>
              </a:ext>
            </a:extLst>
          </p:cNvPr>
          <p:cNvCxnSpPr>
            <a:cxnSpLocks/>
            <a:stCxn id="3" idx="2"/>
          </p:cNvCxnSpPr>
          <p:nvPr userDrawn="1"/>
        </p:nvCxnSpPr>
        <p:spPr>
          <a:xfrm rot="16200000" flipH="1">
            <a:off x="1463454" y="2516448"/>
            <a:ext cx="484536" cy="134057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20">
            <a:extLst>
              <a:ext uri="{FF2B5EF4-FFF2-40B4-BE49-F238E27FC236}">
                <a16:creationId xmlns:a16="http://schemas.microsoft.com/office/drawing/2014/main" id="{80D37C52-5E34-EF38-F199-7D39F6020811}"/>
              </a:ext>
            </a:extLst>
          </p:cNvPr>
          <p:cNvCxnSpPr>
            <a:cxnSpLocks/>
          </p:cNvCxnSpPr>
          <p:nvPr userDrawn="1"/>
        </p:nvCxnSpPr>
        <p:spPr>
          <a:xfrm>
            <a:off x="2024742" y="4869413"/>
            <a:ext cx="398850"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20">
            <a:extLst>
              <a:ext uri="{FF2B5EF4-FFF2-40B4-BE49-F238E27FC236}">
                <a16:creationId xmlns:a16="http://schemas.microsoft.com/office/drawing/2014/main" id="{81F10785-B727-C4AD-C887-10DA33EED8F7}"/>
              </a:ext>
            </a:extLst>
          </p:cNvPr>
          <p:cNvCxnSpPr>
            <a:cxnSpLocks/>
          </p:cNvCxnSpPr>
          <p:nvPr userDrawn="1"/>
        </p:nvCxnSpPr>
        <p:spPr>
          <a:xfrm flipH="1">
            <a:off x="5445382" y="2192210"/>
            <a:ext cx="4395034" cy="0"/>
          </a:xfrm>
          <a:prstGeom prst="straightConnector1">
            <a:avLst/>
          </a:prstGeom>
          <a:ln w="381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Elbow Connector 20">
            <a:extLst>
              <a:ext uri="{FF2B5EF4-FFF2-40B4-BE49-F238E27FC236}">
                <a16:creationId xmlns:a16="http://schemas.microsoft.com/office/drawing/2014/main" id="{E8055EB3-3655-6086-BF05-D619A8D10723}"/>
              </a:ext>
            </a:extLst>
          </p:cNvPr>
          <p:cNvCxnSpPr>
            <a:cxnSpLocks/>
          </p:cNvCxnSpPr>
          <p:nvPr userDrawn="1"/>
        </p:nvCxnSpPr>
        <p:spPr>
          <a:xfrm>
            <a:off x="7986647" y="2181944"/>
            <a:ext cx="0" cy="76123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Elbow Connector 20">
            <a:extLst>
              <a:ext uri="{FF2B5EF4-FFF2-40B4-BE49-F238E27FC236}">
                <a16:creationId xmlns:a16="http://schemas.microsoft.com/office/drawing/2014/main" id="{5D6FF054-4DB8-5792-A6BF-2CE00BE9ABD3}"/>
              </a:ext>
            </a:extLst>
          </p:cNvPr>
          <p:cNvCxnSpPr>
            <a:cxnSpLocks/>
          </p:cNvCxnSpPr>
          <p:nvPr userDrawn="1"/>
        </p:nvCxnSpPr>
        <p:spPr>
          <a:xfrm>
            <a:off x="5445382" y="2173431"/>
            <a:ext cx="0" cy="785936"/>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E4EEAED2-1162-A10B-6A56-A94CF468B355}"/>
              </a:ext>
            </a:extLst>
          </p:cNvPr>
          <p:cNvSpPr txBox="1"/>
          <p:nvPr userDrawn="1"/>
        </p:nvSpPr>
        <p:spPr>
          <a:xfrm>
            <a:off x="9815993" y="3767290"/>
            <a:ext cx="2091279" cy="2954655"/>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Represents how much the indicator varies across the whole gradient of deprivation.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Point colour: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Aqua: RII = 1: No inequality.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Magenta: RII &lt; 1: Inequality exists. Worse outcomes (e.g. higher rate/percentage) for those in more deprived areas.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Purple: RII &gt; 1: Inequality exists. Worse outcomes for those in less deprived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t>
            </a:r>
          </a:p>
        </p:txBody>
      </p:sp>
      <p:sp>
        <p:nvSpPr>
          <p:cNvPr id="75" name="TextBox 74">
            <a:extLst>
              <a:ext uri="{FF2B5EF4-FFF2-40B4-BE49-F238E27FC236}">
                <a16:creationId xmlns:a16="http://schemas.microsoft.com/office/drawing/2014/main" id="{068AEBD5-8296-BE59-93D4-BC8749DA1829}"/>
              </a:ext>
            </a:extLst>
          </p:cNvPr>
          <p:cNvSpPr txBox="1"/>
          <p:nvPr userDrawn="1"/>
        </p:nvSpPr>
        <p:spPr>
          <a:xfrm>
            <a:off x="9810669" y="3218480"/>
            <a:ext cx="2198034" cy="646331"/>
          </a:xfrm>
          <a:prstGeom prst="rect">
            <a:avLst/>
          </a:prstGeom>
          <a:noFill/>
        </p:spPr>
        <p:txBody>
          <a:bodyPr wrap="square" numCol="1" rtlCol="0">
            <a:spAutoFit/>
          </a:bodyPr>
          <a:lstStyle/>
          <a:p>
            <a:r>
              <a:rPr lang="en-GB" sz="1800" dirty="0"/>
              <a:t>Relative Index of Inequality (RII) trend</a:t>
            </a:r>
          </a:p>
        </p:txBody>
      </p:sp>
      <p:sp>
        <p:nvSpPr>
          <p:cNvPr id="76" name="Rectangle 75">
            <a:extLst>
              <a:ext uri="{FF2B5EF4-FFF2-40B4-BE49-F238E27FC236}">
                <a16:creationId xmlns:a16="http://schemas.microsoft.com/office/drawing/2014/main" id="{CA0A7C1D-0B53-EC36-410F-16D977E498EC}"/>
              </a:ext>
            </a:extLst>
          </p:cNvPr>
          <p:cNvSpPr/>
          <p:nvPr userDrawn="1"/>
        </p:nvSpPr>
        <p:spPr>
          <a:xfrm>
            <a:off x="9810669" y="3210886"/>
            <a:ext cx="2100651" cy="3058060"/>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7" name="Elbow Connector 20">
            <a:extLst>
              <a:ext uri="{FF2B5EF4-FFF2-40B4-BE49-F238E27FC236}">
                <a16:creationId xmlns:a16="http://schemas.microsoft.com/office/drawing/2014/main" id="{4B3D3DEB-47F9-8248-2CAE-D09AF7230C0A}"/>
              </a:ext>
            </a:extLst>
          </p:cNvPr>
          <p:cNvCxnSpPr>
            <a:cxnSpLocks/>
          </p:cNvCxnSpPr>
          <p:nvPr userDrawn="1"/>
        </p:nvCxnSpPr>
        <p:spPr>
          <a:xfrm flipH="1">
            <a:off x="9150258" y="5125947"/>
            <a:ext cx="675815"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79BA3B8E-4187-1F9A-7257-E4A9632240A7}"/>
              </a:ext>
            </a:extLst>
          </p:cNvPr>
          <p:cNvGrpSpPr/>
          <p:nvPr userDrawn="1"/>
        </p:nvGrpSpPr>
        <p:grpSpPr>
          <a:xfrm>
            <a:off x="3576277" y="6335450"/>
            <a:ext cx="5040003" cy="656633"/>
            <a:chOff x="268236" y="2051586"/>
            <a:chExt cx="1886927" cy="1635367"/>
          </a:xfrm>
        </p:grpSpPr>
        <p:sp>
          <p:nvSpPr>
            <p:cNvPr id="82" name="TextBox 81">
              <a:extLst>
                <a:ext uri="{FF2B5EF4-FFF2-40B4-BE49-F238E27FC236}">
                  <a16:creationId xmlns:a16="http://schemas.microsoft.com/office/drawing/2014/main" id="{49FCF40F-A318-6504-D904-10C73D8D3C69}"/>
                </a:ext>
              </a:extLst>
            </p:cNvPr>
            <p:cNvSpPr txBox="1"/>
            <p:nvPr userDrawn="1"/>
          </p:nvSpPr>
          <p:spPr>
            <a:xfrm>
              <a:off x="268236" y="2077243"/>
              <a:ext cx="1841369" cy="1609710"/>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Metadata: </a:t>
              </a:r>
              <a:r>
                <a:rPr lang="en-GB" sz="1200" dirty="0"/>
                <a:t>Includes data definition, value type, source, and caveats.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 </a:t>
              </a:r>
            </a:p>
          </p:txBody>
        </p:sp>
        <p:sp>
          <p:nvSpPr>
            <p:cNvPr id="84" name="Rectangle 83">
              <a:extLst>
                <a:ext uri="{FF2B5EF4-FFF2-40B4-BE49-F238E27FC236}">
                  <a16:creationId xmlns:a16="http://schemas.microsoft.com/office/drawing/2014/main" id="{4AD5E8A9-A23F-E0BF-7ADC-7773520508FD}"/>
                </a:ext>
              </a:extLst>
            </p:cNvPr>
            <p:cNvSpPr/>
            <p:nvPr userDrawn="1"/>
          </p:nvSpPr>
          <p:spPr>
            <a:xfrm>
              <a:off x="268237" y="2051586"/>
              <a:ext cx="1886926" cy="962579"/>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87" name="Elbow Connector 20">
            <a:extLst>
              <a:ext uri="{FF2B5EF4-FFF2-40B4-BE49-F238E27FC236}">
                <a16:creationId xmlns:a16="http://schemas.microsoft.com/office/drawing/2014/main" id="{542E41AD-EE34-D546-39E3-95232EF0A450}"/>
              </a:ext>
            </a:extLst>
          </p:cNvPr>
          <p:cNvCxnSpPr>
            <a:cxnSpLocks/>
            <a:stCxn id="84" idx="1"/>
          </p:cNvCxnSpPr>
          <p:nvPr userDrawn="1"/>
        </p:nvCxnSpPr>
        <p:spPr>
          <a:xfrm rot="10800000">
            <a:off x="3292118" y="6021288"/>
            <a:ext cx="284163" cy="507410"/>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5C19D8B-2316-880C-D3BB-F79DAA9C45F5}"/>
              </a:ext>
            </a:extLst>
          </p:cNvPr>
          <p:cNvSpPr txBox="1"/>
          <p:nvPr userDrawn="1"/>
        </p:nvSpPr>
        <p:spPr>
          <a:xfrm>
            <a:off x="9830541" y="1845497"/>
            <a:ext cx="2080777" cy="1292662"/>
          </a:xfrm>
          <a:prstGeom prst="rect">
            <a:avLst/>
          </a:prstGeom>
          <a:solidFill>
            <a:schemeClr val="bg1"/>
          </a:solidFill>
          <a:ln>
            <a:solidFill>
              <a:schemeClr val="bg1">
                <a:lumMod val="50000"/>
              </a:schemeClr>
            </a:solidFill>
          </a:ln>
        </p:spPr>
        <p:txBody>
          <a:bodyPr wrap="square" rtlCol="0">
            <a:spAutoFit/>
          </a:bodyPr>
          <a:lstStyle/>
          <a:p>
            <a:r>
              <a:rPr lang="en-GB" sz="1800" dirty="0"/>
              <a:t>Bar plots </a:t>
            </a:r>
          </a:p>
          <a:p>
            <a:r>
              <a:rPr lang="en-GB" sz="1200" dirty="0"/>
              <a:t>Latest values broken down by sex, age group and deprivation for the focus area compared to England (dotted line) with RAG rating.</a:t>
            </a:r>
          </a:p>
        </p:txBody>
      </p:sp>
    </p:spTree>
    <p:extLst>
      <p:ext uri="{BB962C8B-B14F-4D97-AF65-F5344CB8AC3E}">
        <p14:creationId xmlns:p14="http://schemas.microsoft.com/office/powerpoint/2010/main" val="12490511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20P5 overarching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0"/>
            <a:ext cx="12192000" cy="57683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3" name="AutoShape 2">
            <a:extLst>
              <a:ext uri="{FF2B5EF4-FFF2-40B4-BE49-F238E27FC236}">
                <a16:creationId xmlns:a16="http://schemas.microsoft.com/office/drawing/2014/main" id="{CAC432E2-7229-1FEB-958B-08021FB1EFF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Slide Number">
            <a:extLst>
              <a:ext uri="{FF2B5EF4-FFF2-40B4-BE49-F238E27FC236}">
                <a16:creationId xmlns:a16="http://schemas.microsoft.com/office/drawing/2014/main" id="{CF4B5C8E-EEEA-649B-C9E8-2B305642ADD4}"/>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pic>
        <p:nvPicPr>
          <p:cNvPr id="10" name="Graphic 9" descr="Heart with pulse outline">
            <a:extLst>
              <a:ext uri="{FF2B5EF4-FFF2-40B4-BE49-F238E27FC236}">
                <a16:creationId xmlns:a16="http://schemas.microsoft.com/office/drawing/2014/main" id="{70C0AF8C-417E-B12C-74ED-80267271B9B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86908" y="3212976"/>
            <a:ext cx="2113384" cy="2113384"/>
          </a:xfrm>
          <a:prstGeom prst="rect">
            <a:avLst/>
          </a:prstGeom>
        </p:spPr>
      </p:pic>
    </p:spTree>
    <p:extLst>
      <p:ext uri="{BB962C8B-B14F-4D97-AF65-F5344CB8AC3E}">
        <p14:creationId xmlns:p14="http://schemas.microsoft.com/office/powerpoint/2010/main" val="36066641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20P5 overarching inequalities">
    <p:spTree>
      <p:nvGrpSpPr>
        <p:cNvPr id="1" name=""/>
        <p:cNvGrpSpPr/>
        <p:nvPr/>
      </p:nvGrpSpPr>
      <p:grpSpPr>
        <a:xfrm>
          <a:off x="0" y="0"/>
          <a:ext cx="0" cy="0"/>
          <a:chOff x="0" y="0"/>
          <a:chExt cx="0" cy="0"/>
        </a:xfrm>
      </p:grpSpPr>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chemeClr val="accent4">
                    <a:lumMod val="75000"/>
                  </a:schemeClr>
                </a:solidFill>
              </a:defRPr>
            </a:lvl1pPr>
          </a:lstStyle>
          <a:p>
            <a:r>
              <a:rPr lang="en-US" dirty="0"/>
              <a:t>Click to edit Master title style</a:t>
            </a:r>
            <a:endParaRPr lang="en-GB" dirty="0"/>
          </a:p>
        </p:txBody>
      </p:sp>
      <p:sp>
        <p:nvSpPr>
          <p:cNvPr id="14" name="Slide Number">
            <a:extLst>
              <a:ext uri="{FF2B5EF4-FFF2-40B4-BE49-F238E27FC236}">
                <a16:creationId xmlns:a16="http://schemas.microsoft.com/office/drawing/2014/main" id="{FBEA0224-5B9D-A6A6-A71C-8C4F3FA3DEEF}"/>
              </a:ext>
            </a:extLst>
          </p:cNvPr>
          <p:cNvSpPr>
            <a:spLocks noGrp="1"/>
          </p:cNvSpPr>
          <p:nvPr>
            <p:ph type="sldNum" sz="quarter" idx="12"/>
          </p:nvPr>
        </p:nvSpPr>
        <p:spPr>
          <a:xfrm>
            <a:off x="479536" y="42079"/>
            <a:ext cx="1440000" cy="365125"/>
          </a:xfrm>
        </p:spPr>
        <p:txBody>
          <a:bodyPr/>
          <a:lstStyle/>
          <a:p>
            <a:fld id="{8DADB20D-508E-4C6D-A9E4-257D5607B0F6}" type="slidenum">
              <a:rPr lang="en-GB" smtClean="0"/>
              <a:t>‹#›</a:t>
            </a:fld>
            <a:endParaRPr lang="en-GB" dirty="0"/>
          </a:p>
        </p:txBody>
      </p:sp>
      <p:sp>
        <p:nvSpPr>
          <p:cNvPr id="6" name="Trend 2">
            <a:extLst>
              <a:ext uri="{FF2B5EF4-FFF2-40B4-BE49-F238E27FC236}">
                <a16:creationId xmlns:a16="http://schemas.microsoft.com/office/drawing/2014/main" id="{294B8602-681F-D856-3E8C-7BEA40C677EB}"/>
              </a:ext>
            </a:extLst>
          </p:cNvPr>
          <p:cNvSpPr>
            <a:spLocks noGrp="1"/>
          </p:cNvSpPr>
          <p:nvPr>
            <p:ph sz="quarter" idx="21"/>
          </p:nvPr>
        </p:nvSpPr>
        <p:spPr>
          <a:xfrm>
            <a:off x="5413929" y="3114872"/>
            <a:ext cx="5152459" cy="3625474"/>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8" name="Battenberg 1">
            <a:extLst>
              <a:ext uri="{FF2B5EF4-FFF2-40B4-BE49-F238E27FC236}">
                <a16:creationId xmlns:a16="http://schemas.microsoft.com/office/drawing/2014/main" id="{13070D34-B881-EF5C-D140-0E549DD6A714}"/>
              </a:ext>
            </a:extLst>
          </p:cNvPr>
          <p:cNvSpPr>
            <a:spLocks noGrp="1"/>
          </p:cNvSpPr>
          <p:nvPr>
            <p:ph sz="quarter" idx="22"/>
          </p:nvPr>
        </p:nvSpPr>
        <p:spPr>
          <a:xfrm>
            <a:off x="407367" y="1219892"/>
            <a:ext cx="4741421"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5" name="Battenberg 2">
            <a:extLst>
              <a:ext uri="{FF2B5EF4-FFF2-40B4-BE49-F238E27FC236}">
                <a16:creationId xmlns:a16="http://schemas.microsoft.com/office/drawing/2014/main" id="{7428C0C0-CF0B-D6E3-F97D-73AD55902C24}"/>
              </a:ext>
            </a:extLst>
          </p:cNvPr>
          <p:cNvSpPr>
            <a:spLocks noGrp="1"/>
          </p:cNvSpPr>
          <p:nvPr>
            <p:ph sz="quarter" idx="23"/>
          </p:nvPr>
        </p:nvSpPr>
        <p:spPr>
          <a:xfrm>
            <a:off x="5807968" y="1219892"/>
            <a:ext cx="4680520"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7" name="Metadata">
            <a:extLst>
              <a:ext uri="{FF2B5EF4-FFF2-40B4-BE49-F238E27FC236}">
                <a16:creationId xmlns:a16="http://schemas.microsoft.com/office/drawing/2014/main" id="{074A3795-BCE6-F3F8-6078-04E5D4BF7FB4}"/>
              </a:ext>
            </a:extLst>
          </p:cNvPr>
          <p:cNvSpPr>
            <a:spLocks noGrp="1"/>
          </p:cNvSpPr>
          <p:nvPr>
            <p:ph sz="quarter" idx="19"/>
          </p:nvPr>
        </p:nvSpPr>
        <p:spPr>
          <a:xfrm>
            <a:off x="10676404" y="1594560"/>
            <a:ext cx="1396255" cy="1762432"/>
          </a:xfrm>
        </p:spPr>
        <p:txBody>
          <a:bodyPr>
            <a:normAutofit/>
          </a:bodyPr>
          <a:lstStyle>
            <a:lvl1pPr marL="0" indent="0">
              <a:buFontTx/>
              <a:buNone/>
              <a:defRPr sz="850"/>
            </a:lvl1pPr>
            <a:lvl2pPr marL="457200" indent="0">
              <a:buFontTx/>
              <a:buNone/>
              <a:defRPr sz="850"/>
            </a:lvl2pPr>
            <a:lvl3pPr marL="914400" indent="0">
              <a:buFontTx/>
              <a:buNone/>
              <a:defRPr sz="850"/>
            </a:lvl3pPr>
            <a:lvl4pPr marL="1371600" indent="0">
              <a:buFontTx/>
              <a:buNone/>
              <a:defRPr sz="850"/>
            </a:lvl4pPr>
            <a:lvl5pPr marL="1828800" indent="0">
              <a:buFontTx/>
              <a:buNone/>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Graphic 4" descr="Heart with pulse outline">
            <a:extLst>
              <a:ext uri="{FF2B5EF4-FFF2-40B4-BE49-F238E27FC236}">
                <a16:creationId xmlns:a16="http://schemas.microsoft.com/office/drawing/2014/main" id="{A78A2461-9AB8-E80E-9387-47068A864870}"/>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83" y="490"/>
            <a:ext cx="450616" cy="450616"/>
          </a:xfrm>
          <a:prstGeom prst="rect">
            <a:avLst/>
          </a:prstGeom>
        </p:spPr>
      </p:pic>
      <p:sp>
        <p:nvSpPr>
          <p:cNvPr id="4" name="Trend 1">
            <a:extLst>
              <a:ext uri="{FF2B5EF4-FFF2-40B4-BE49-F238E27FC236}">
                <a16:creationId xmlns:a16="http://schemas.microsoft.com/office/drawing/2014/main" id="{F92AA3A1-A052-C7A5-1BF0-920E9B0D3EFB}"/>
              </a:ext>
            </a:extLst>
          </p:cNvPr>
          <p:cNvSpPr>
            <a:spLocks noGrp="1"/>
          </p:cNvSpPr>
          <p:nvPr>
            <p:ph sz="quarter" idx="24"/>
          </p:nvPr>
        </p:nvSpPr>
        <p:spPr>
          <a:xfrm>
            <a:off x="39555" y="3114872"/>
            <a:ext cx="5152458" cy="3625474"/>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cxnSp>
        <p:nvCxnSpPr>
          <p:cNvPr id="11" name="Straight Connector 10">
            <a:extLst>
              <a:ext uri="{FF2B5EF4-FFF2-40B4-BE49-F238E27FC236}">
                <a16:creationId xmlns:a16="http://schemas.microsoft.com/office/drawing/2014/main" id="{2B87AE42-C58A-8370-445A-5D92F4207884}"/>
              </a:ext>
            </a:extLst>
          </p:cNvPr>
          <p:cNvCxnSpPr/>
          <p:nvPr userDrawn="1"/>
        </p:nvCxnSpPr>
        <p:spPr>
          <a:xfrm>
            <a:off x="5303912" y="1219892"/>
            <a:ext cx="0" cy="56376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EED3279A-D825-124A-7B0A-7B638D58B410}"/>
              </a:ext>
            </a:extLst>
          </p:cNvPr>
          <p:cNvPicPr>
            <a:picLocks noChangeAspect="1"/>
          </p:cNvPicPr>
          <p:nvPr userDrawn="1"/>
        </p:nvPicPr>
        <p:blipFill>
          <a:blip r:embed="rId5"/>
          <a:stretch>
            <a:fillRect/>
          </a:stretch>
        </p:blipFill>
        <p:spPr>
          <a:xfrm>
            <a:off x="10791874" y="5205584"/>
            <a:ext cx="1165829" cy="1534762"/>
          </a:xfrm>
          <a:prstGeom prst="rect">
            <a:avLst/>
          </a:prstGeom>
        </p:spPr>
      </p:pic>
    </p:spTree>
    <p:extLst>
      <p:ext uri="{BB962C8B-B14F-4D97-AF65-F5344CB8AC3E}">
        <p14:creationId xmlns:p14="http://schemas.microsoft.com/office/powerpoint/2010/main" val="34000277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20P5 cyp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0"/>
            <a:ext cx="12192000" cy="5768368"/>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3" name="AutoShape 2">
            <a:extLst>
              <a:ext uri="{FF2B5EF4-FFF2-40B4-BE49-F238E27FC236}">
                <a16:creationId xmlns:a16="http://schemas.microsoft.com/office/drawing/2014/main" id="{CAC432E2-7229-1FEB-958B-08021FB1EFF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Slide Number">
            <a:extLst>
              <a:ext uri="{FF2B5EF4-FFF2-40B4-BE49-F238E27FC236}">
                <a16:creationId xmlns:a16="http://schemas.microsoft.com/office/drawing/2014/main" id="{CF4B5C8E-EEEA-649B-C9E8-2B305642ADD4}"/>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pic>
        <p:nvPicPr>
          <p:cNvPr id="8" name="Graphic 7" descr="Children outline">
            <a:extLst>
              <a:ext uri="{FF2B5EF4-FFF2-40B4-BE49-F238E27FC236}">
                <a16:creationId xmlns:a16="http://schemas.microsoft.com/office/drawing/2014/main" id="{6A3CA845-0459-43B3-E603-380AAC35E48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29559" y="2977790"/>
            <a:ext cx="2790577" cy="2790577"/>
          </a:xfrm>
          <a:prstGeom prst="rect">
            <a:avLst/>
          </a:prstGeom>
        </p:spPr>
      </p:pic>
    </p:spTree>
    <p:extLst>
      <p:ext uri="{BB962C8B-B14F-4D97-AF65-F5344CB8AC3E}">
        <p14:creationId xmlns:p14="http://schemas.microsoft.com/office/powerpoint/2010/main" val="25029821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20P5 cyp inequalities">
    <p:spTree>
      <p:nvGrpSpPr>
        <p:cNvPr id="1" name=""/>
        <p:cNvGrpSpPr/>
        <p:nvPr/>
      </p:nvGrpSpPr>
      <p:grpSpPr>
        <a:xfrm>
          <a:off x="0" y="0"/>
          <a:ext cx="0" cy="0"/>
          <a:chOff x="0" y="0"/>
          <a:chExt cx="0" cy="0"/>
        </a:xfrm>
      </p:grpSpPr>
      <p:sp>
        <p:nvSpPr>
          <p:cNvPr id="10" name="SII">
            <a:extLst>
              <a:ext uri="{FF2B5EF4-FFF2-40B4-BE49-F238E27FC236}">
                <a16:creationId xmlns:a16="http://schemas.microsoft.com/office/drawing/2014/main" id="{930C3E00-E2AC-37E4-A0EE-E993CC8E3D5E}"/>
              </a:ext>
            </a:extLst>
          </p:cNvPr>
          <p:cNvSpPr>
            <a:spLocks noGrp="1"/>
          </p:cNvSpPr>
          <p:nvPr>
            <p:ph sz="quarter" idx="25"/>
          </p:nvPr>
        </p:nvSpPr>
        <p:spPr>
          <a:xfrm>
            <a:off x="7348402" y="4052411"/>
            <a:ext cx="4648916" cy="2690783"/>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5" name="Deprivation">
            <a:extLst>
              <a:ext uri="{FF2B5EF4-FFF2-40B4-BE49-F238E27FC236}">
                <a16:creationId xmlns:a16="http://schemas.microsoft.com/office/drawing/2014/main" id="{44C952EA-FBF7-3423-6DF5-42F308B393C0}"/>
              </a:ext>
            </a:extLst>
          </p:cNvPr>
          <p:cNvSpPr>
            <a:spLocks noGrp="1"/>
          </p:cNvSpPr>
          <p:nvPr>
            <p:ph sz="quarter" idx="24"/>
          </p:nvPr>
        </p:nvSpPr>
        <p:spPr>
          <a:xfrm>
            <a:off x="7351738" y="1274743"/>
            <a:ext cx="4648915" cy="266489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Age">
            <a:extLst>
              <a:ext uri="{FF2B5EF4-FFF2-40B4-BE49-F238E27FC236}">
                <a16:creationId xmlns:a16="http://schemas.microsoft.com/office/drawing/2014/main" id="{9DCCAEAB-DD89-BC4F-487E-ACF8197CDBF9}"/>
              </a:ext>
            </a:extLst>
          </p:cNvPr>
          <p:cNvSpPr>
            <a:spLocks noGrp="1"/>
          </p:cNvSpPr>
          <p:nvPr>
            <p:ph sz="quarter" idx="23"/>
          </p:nvPr>
        </p:nvSpPr>
        <p:spPr>
          <a:xfrm>
            <a:off x="3670254" y="2996955"/>
            <a:ext cx="3474265" cy="3745159"/>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Sex">
            <a:extLst>
              <a:ext uri="{FF2B5EF4-FFF2-40B4-BE49-F238E27FC236}">
                <a16:creationId xmlns:a16="http://schemas.microsoft.com/office/drawing/2014/main" id="{7D734339-9B26-05B6-1DE6-55B689E8ADEE}"/>
              </a:ext>
            </a:extLst>
          </p:cNvPr>
          <p:cNvSpPr>
            <a:spLocks noGrp="1"/>
          </p:cNvSpPr>
          <p:nvPr>
            <p:ph sz="quarter" idx="22"/>
          </p:nvPr>
        </p:nvSpPr>
        <p:spPr>
          <a:xfrm>
            <a:off x="3675191" y="1272038"/>
            <a:ext cx="3469328" cy="1580896"/>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115182" y="5229200"/>
            <a:ext cx="3382772" cy="1512911"/>
          </a:xfrm>
        </p:spPr>
        <p:txBody>
          <a:bodyPr>
            <a:normAutofit/>
          </a:bodyPr>
          <a:lstStyle>
            <a:lvl1pPr marL="0" indent="0">
              <a:buFontTx/>
              <a:buNone/>
              <a:defRPr sz="850"/>
            </a:lvl1pPr>
            <a:lvl2pPr marL="457200" indent="0">
              <a:buFontTx/>
              <a:buNone/>
              <a:defRPr sz="850"/>
            </a:lvl2pPr>
            <a:lvl3pPr marL="914400" indent="0">
              <a:buFontTx/>
              <a:buNone/>
              <a:defRPr sz="850"/>
            </a:lvl3pPr>
            <a:lvl4pPr marL="1371600" indent="0">
              <a:buFontTx/>
              <a:buNone/>
              <a:defRPr sz="850"/>
            </a:lvl4pPr>
            <a:lvl5pPr marL="1828800" indent="0">
              <a:buFontTx/>
              <a:buNone/>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136" y="3144543"/>
            <a:ext cx="3382774" cy="2024278"/>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20136" y="1272038"/>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189DD2"/>
                </a:solidFill>
              </a:defRPr>
            </a:lvl1p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E9EDBF3D-1D03-E7EF-62BA-9F60BE4D8E3A}"/>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3EF1BA-1A8A-42A7-F595-AC19BA1AF8DA}"/>
              </a:ext>
            </a:extLst>
          </p:cNvPr>
          <p:cNvCxnSpPr>
            <a:cxnSpLocks/>
          </p:cNvCxnSpPr>
          <p:nvPr userDrawn="1"/>
        </p:nvCxnSpPr>
        <p:spPr>
          <a:xfrm>
            <a:off x="7248128"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EBB875-2025-55C8-2102-BB8CB3F5FA97}"/>
              </a:ext>
            </a:extLst>
          </p:cNvPr>
          <p:cNvCxnSpPr>
            <a:cxnSpLocks/>
          </p:cNvCxnSpPr>
          <p:nvPr userDrawn="1"/>
        </p:nvCxnSpPr>
        <p:spPr>
          <a:xfrm flipH="1">
            <a:off x="3575720" y="2924944"/>
            <a:ext cx="36724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Graphic 8" descr="Children outline">
            <a:extLst>
              <a:ext uri="{FF2B5EF4-FFF2-40B4-BE49-F238E27FC236}">
                <a16:creationId xmlns:a16="http://schemas.microsoft.com/office/drawing/2014/main" id="{94733A74-2432-35A6-8B2E-D38F609BDE55}"/>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72" y="11079"/>
            <a:ext cx="457993" cy="457993"/>
          </a:xfrm>
          <a:prstGeom prst="rect">
            <a:avLst/>
          </a:prstGeom>
        </p:spPr>
      </p:pic>
      <p:sp>
        <p:nvSpPr>
          <p:cNvPr id="14" name="Slide Number">
            <a:extLst>
              <a:ext uri="{FF2B5EF4-FFF2-40B4-BE49-F238E27FC236}">
                <a16:creationId xmlns:a16="http://schemas.microsoft.com/office/drawing/2014/main" id="{FBEA0224-5B9D-A6A6-A71C-8C4F3FA3DEEF}"/>
              </a:ext>
            </a:extLst>
          </p:cNvPr>
          <p:cNvSpPr>
            <a:spLocks noGrp="1"/>
          </p:cNvSpPr>
          <p:nvPr>
            <p:ph type="sldNum" sz="quarter" idx="12"/>
          </p:nvPr>
        </p:nvSpPr>
        <p:spPr>
          <a:xfrm>
            <a:off x="479536" y="42079"/>
            <a:ext cx="1440000" cy="365125"/>
          </a:xfrm>
        </p:spPr>
        <p:txBody>
          <a:bodyPr/>
          <a:lstStyle/>
          <a:p>
            <a:fld id="{8DADB20D-508E-4C6D-A9E4-257D5607B0F6}" type="slidenum">
              <a:rPr lang="en-GB" smtClean="0"/>
              <a:t>‹#›</a:t>
            </a:fld>
            <a:endParaRPr lang="en-GB"/>
          </a:p>
        </p:txBody>
      </p:sp>
    </p:spTree>
    <p:extLst>
      <p:ext uri="{BB962C8B-B14F-4D97-AF65-F5344CB8AC3E}">
        <p14:creationId xmlns:p14="http://schemas.microsoft.com/office/powerpoint/2010/main" val="10645788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20P5 maternity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1"/>
            <a:ext cx="12192000" cy="5768369"/>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Slide Number">
            <a:extLst>
              <a:ext uri="{FF2B5EF4-FFF2-40B4-BE49-F238E27FC236}">
                <a16:creationId xmlns:a16="http://schemas.microsoft.com/office/drawing/2014/main" id="{C36B7A3B-4C19-9E39-B23F-F3C534651902}"/>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pic>
        <p:nvPicPr>
          <p:cNvPr id="5" name="Graphic 4" descr="Woman with baby outline">
            <a:extLst>
              <a:ext uri="{FF2B5EF4-FFF2-40B4-BE49-F238E27FC236}">
                <a16:creationId xmlns:a16="http://schemas.microsoft.com/office/drawing/2014/main" id="{19CD1035-392C-4E76-0FFF-680F8BF60A7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2187" y="3212976"/>
            <a:ext cx="2327625" cy="2327625"/>
          </a:xfrm>
          <a:prstGeom prst="rect">
            <a:avLst/>
          </a:prstGeom>
        </p:spPr>
      </p:pic>
    </p:spTree>
    <p:extLst>
      <p:ext uri="{BB962C8B-B14F-4D97-AF65-F5344CB8AC3E}">
        <p14:creationId xmlns:p14="http://schemas.microsoft.com/office/powerpoint/2010/main" val="3973773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20P5 maternity inequalities">
    <p:spTree>
      <p:nvGrpSpPr>
        <p:cNvPr id="1" name=""/>
        <p:cNvGrpSpPr/>
        <p:nvPr/>
      </p:nvGrpSpPr>
      <p:grpSpPr>
        <a:xfrm>
          <a:off x="0" y="0"/>
          <a:ext cx="0" cy="0"/>
          <a:chOff x="0" y="0"/>
          <a:chExt cx="0" cy="0"/>
        </a:xfrm>
      </p:grpSpPr>
      <p:sp>
        <p:nvSpPr>
          <p:cNvPr id="10" name="SII">
            <a:extLst>
              <a:ext uri="{FF2B5EF4-FFF2-40B4-BE49-F238E27FC236}">
                <a16:creationId xmlns:a16="http://schemas.microsoft.com/office/drawing/2014/main" id="{930C3E00-E2AC-37E4-A0EE-E993CC8E3D5E}"/>
              </a:ext>
            </a:extLst>
          </p:cNvPr>
          <p:cNvSpPr>
            <a:spLocks noGrp="1"/>
          </p:cNvSpPr>
          <p:nvPr>
            <p:ph sz="quarter" idx="25"/>
          </p:nvPr>
        </p:nvSpPr>
        <p:spPr>
          <a:xfrm>
            <a:off x="7348402" y="4052411"/>
            <a:ext cx="4648916" cy="2690783"/>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5" name="Deprivation">
            <a:extLst>
              <a:ext uri="{FF2B5EF4-FFF2-40B4-BE49-F238E27FC236}">
                <a16:creationId xmlns:a16="http://schemas.microsoft.com/office/drawing/2014/main" id="{44C952EA-FBF7-3423-6DF5-42F308B393C0}"/>
              </a:ext>
            </a:extLst>
          </p:cNvPr>
          <p:cNvSpPr>
            <a:spLocks noGrp="1"/>
          </p:cNvSpPr>
          <p:nvPr>
            <p:ph sz="quarter" idx="24"/>
          </p:nvPr>
        </p:nvSpPr>
        <p:spPr>
          <a:xfrm>
            <a:off x="7351738" y="1274743"/>
            <a:ext cx="4648915" cy="266489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Age">
            <a:extLst>
              <a:ext uri="{FF2B5EF4-FFF2-40B4-BE49-F238E27FC236}">
                <a16:creationId xmlns:a16="http://schemas.microsoft.com/office/drawing/2014/main" id="{9DCCAEAB-DD89-BC4F-487E-ACF8197CDBF9}"/>
              </a:ext>
            </a:extLst>
          </p:cNvPr>
          <p:cNvSpPr>
            <a:spLocks noGrp="1"/>
          </p:cNvSpPr>
          <p:nvPr>
            <p:ph sz="quarter" idx="23"/>
          </p:nvPr>
        </p:nvSpPr>
        <p:spPr>
          <a:xfrm>
            <a:off x="3670254" y="2996955"/>
            <a:ext cx="3474265" cy="3745159"/>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Sex">
            <a:extLst>
              <a:ext uri="{FF2B5EF4-FFF2-40B4-BE49-F238E27FC236}">
                <a16:creationId xmlns:a16="http://schemas.microsoft.com/office/drawing/2014/main" id="{7D734339-9B26-05B6-1DE6-55B689E8ADEE}"/>
              </a:ext>
            </a:extLst>
          </p:cNvPr>
          <p:cNvSpPr>
            <a:spLocks noGrp="1"/>
          </p:cNvSpPr>
          <p:nvPr>
            <p:ph sz="quarter" idx="22"/>
          </p:nvPr>
        </p:nvSpPr>
        <p:spPr>
          <a:xfrm>
            <a:off x="3675191" y="1272038"/>
            <a:ext cx="3469328" cy="1580896"/>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115182" y="5229200"/>
            <a:ext cx="3382772" cy="1512911"/>
          </a:xfrm>
        </p:spPr>
        <p:txBody>
          <a:bodyPr>
            <a:normAutofit/>
          </a:bodyPr>
          <a:lstStyle>
            <a:lvl1pPr marL="0" indent="0">
              <a:buFontTx/>
              <a:buNone/>
              <a:defRPr sz="850"/>
            </a:lvl1pPr>
            <a:lvl2pPr marL="457200" indent="0">
              <a:buFontTx/>
              <a:buNone/>
              <a:defRPr sz="850"/>
            </a:lvl2pPr>
            <a:lvl3pPr marL="914400" indent="0">
              <a:buFontTx/>
              <a:buNone/>
              <a:defRPr sz="850"/>
            </a:lvl3pPr>
            <a:lvl4pPr marL="1371600" indent="0">
              <a:buFontTx/>
              <a:buNone/>
              <a:defRPr sz="850"/>
            </a:lvl4pPr>
            <a:lvl5pPr marL="1828800" indent="0">
              <a:buFontTx/>
              <a:buNone/>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136" y="3144543"/>
            <a:ext cx="3382774" cy="2024278"/>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20136" y="1272038"/>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056CB2"/>
                </a:solidFill>
              </a:defRPr>
            </a:lvl1p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E9EDBF3D-1D03-E7EF-62BA-9F60BE4D8E3A}"/>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3EF1BA-1A8A-42A7-F595-AC19BA1AF8DA}"/>
              </a:ext>
            </a:extLst>
          </p:cNvPr>
          <p:cNvCxnSpPr>
            <a:cxnSpLocks/>
          </p:cNvCxnSpPr>
          <p:nvPr userDrawn="1"/>
        </p:nvCxnSpPr>
        <p:spPr>
          <a:xfrm>
            <a:off x="7248128"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EBB875-2025-55C8-2102-BB8CB3F5FA97}"/>
              </a:ext>
            </a:extLst>
          </p:cNvPr>
          <p:cNvCxnSpPr>
            <a:cxnSpLocks/>
          </p:cNvCxnSpPr>
          <p:nvPr userDrawn="1"/>
        </p:nvCxnSpPr>
        <p:spPr>
          <a:xfrm flipH="1">
            <a:off x="3575720" y="2924944"/>
            <a:ext cx="36724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Graphic 8" descr="Woman with baby outline">
            <a:extLst>
              <a:ext uri="{FF2B5EF4-FFF2-40B4-BE49-F238E27FC236}">
                <a16:creationId xmlns:a16="http://schemas.microsoft.com/office/drawing/2014/main" id="{9E6E1EC0-1ACF-A84A-B349-8A626803D525}"/>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205" y="42079"/>
            <a:ext cx="365126" cy="365126"/>
          </a:xfrm>
          <a:prstGeom prst="rect">
            <a:avLst/>
          </a:prstGeom>
        </p:spPr>
      </p:pic>
      <p:sp>
        <p:nvSpPr>
          <p:cNvPr id="14" name="Slide Number">
            <a:extLst>
              <a:ext uri="{FF2B5EF4-FFF2-40B4-BE49-F238E27FC236}">
                <a16:creationId xmlns:a16="http://schemas.microsoft.com/office/drawing/2014/main" id="{5FF1538F-8319-F5C1-677D-2D1B0F0606D0}"/>
              </a:ext>
            </a:extLst>
          </p:cNvPr>
          <p:cNvSpPr>
            <a:spLocks noGrp="1"/>
          </p:cNvSpPr>
          <p:nvPr>
            <p:ph type="sldNum" sz="quarter" idx="12"/>
          </p:nvPr>
        </p:nvSpPr>
        <p:spPr>
          <a:xfrm>
            <a:off x="479536" y="42079"/>
            <a:ext cx="1440000" cy="365125"/>
          </a:xfrm>
        </p:spPr>
        <p:txBody>
          <a:bodyPr/>
          <a:lstStyle/>
          <a:p>
            <a:fld id="{8DADB20D-508E-4C6D-A9E4-257D5607B0F6}" type="slidenum">
              <a:rPr lang="en-GB" smtClean="0"/>
              <a:t>‹#›</a:t>
            </a:fld>
            <a:endParaRPr lang="en-GB"/>
          </a:p>
        </p:txBody>
      </p:sp>
    </p:spTree>
    <p:extLst>
      <p:ext uri="{BB962C8B-B14F-4D97-AF65-F5344CB8AC3E}">
        <p14:creationId xmlns:p14="http://schemas.microsoft.com/office/powerpoint/2010/main" val="37343164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20P5 smi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10433" y="0"/>
            <a:ext cx="12192000" cy="6021288"/>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3" name="Slide Number">
            <a:extLst>
              <a:ext uri="{FF2B5EF4-FFF2-40B4-BE49-F238E27FC236}">
                <a16:creationId xmlns:a16="http://schemas.microsoft.com/office/drawing/2014/main" id="{FAAB41EA-37A6-ACD6-5EDB-E4D5C427372F}"/>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pic>
        <p:nvPicPr>
          <p:cNvPr id="7" name="Graphic 6" descr="Head with gears outline">
            <a:extLst>
              <a:ext uri="{FF2B5EF4-FFF2-40B4-BE49-F238E27FC236}">
                <a16:creationId xmlns:a16="http://schemas.microsoft.com/office/drawing/2014/main" id="{9EE611F9-2FD1-39BE-6E47-C0A1348828D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67300" y="3352775"/>
            <a:ext cx="2257400" cy="2257400"/>
          </a:xfrm>
          <a:prstGeom prst="rect">
            <a:avLst/>
          </a:prstGeom>
        </p:spPr>
      </p:pic>
    </p:spTree>
    <p:extLst>
      <p:ext uri="{BB962C8B-B14F-4D97-AF65-F5344CB8AC3E}">
        <p14:creationId xmlns:p14="http://schemas.microsoft.com/office/powerpoint/2010/main" val="29438430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20P5 smi inequalities">
    <p:spTree>
      <p:nvGrpSpPr>
        <p:cNvPr id="1" name=""/>
        <p:cNvGrpSpPr/>
        <p:nvPr/>
      </p:nvGrpSpPr>
      <p:grpSpPr>
        <a:xfrm>
          <a:off x="0" y="0"/>
          <a:ext cx="0" cy="0"/>
          <a:chOff x="0" y="0"/>
          <a:chExt cx="0" cy="0"/>
        </a:xfrm>
      </p:grpSpPr>
      <p:sp>
        <p:nvSpPr>
          <p:cNvPr id="10" name="SII">
            <a:extLst>
              <a:ext uri="{FF2B5EF4-FFF2-40B4-BE49-F238E27FC236}">
                <a16:creationId xmlns:a16="http://schemas.microsoft.com/office/drawing/2014/main" id="{930C3E00-E2AC-37E4-A0EE-E993CC8E3D5E}"/>
              </a:ext>
            </a:extLst>
          </p:cNvPr>
          <p:cNvSpPr>
            <a:spLocks noGrp="1"/>
          </p:cNvSpPr>
          <p:nvPr>
            <p:ph sz="quarter" idx="25"/>
          </p:nvPr>
        </p:nvSpPr>
        <p:spPr>
          <a:xfrm>
            <a:off x="7348402" y="4052411"/>
            <a:ext cx="4648916" cy="2690783"/>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5" name="Deprivation">
            <a:extLst>
              <a:ext uri="{FF2B5EF4-FFF2-40B4-BE49-F238E27FC236}">
                <a16:creationId xmlns:a16="http://schemas.microsoft.com/office/drawing/2014/main" id="{44C952EA-FBF7-3423-6DF5-42F308B393C0}"/>
              </a:ext>
            </a:extLst>
          </p:cNvPr>
          <p:cNvSpPr>
            <a:spLocks noGrp="1"/>
          </p:cNvSpPr>
          <p:nvPr>
            <p:ph sz="quarter" idx="24"/>
          </p:nvPr>
        </p:nvSpPr>
        <p:spPr>
          <a:xfrm>
            <a:off x="7351738" y="1274743"/>
            <a:ext cx="4648915" cy="266489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Age">
            <a:extLst>
              <a:ext uri="{FF2B5EF4-FFF2-40B4-BE49-F238E27FC236}">
                <a16:creationId xmlns:a16="http://schemas.microsoft.com/office/drawing/2014/main" id="{9DCCAEAB-DD89-BC4F-487E-ACF8197CDBF9}"/>
              </a:ext>
            </a:extLst>
          </p:cNvPr>
          <p:cNvSpPr>
            <a:spLocks noGrp="1"/>
          </p:cNvSpPr>
          <p:nvPr>
            <p:ph sz="quarter" idx="23"/>
          </p:nvPr>
        </p:nvSpPr>
        <p:spPr>
          <a:xfrm>
            <a:off x="3670254" y="2996955"/>
            <a:ext cx="3474265" cy="3745159"/>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Sex">
            <a:extLst>
              <a:ext uri="{FF2B5EF4-FFF2-40B4-BE49-F238E27FC236}">
                <a16:creationId xmlns:a16="http://schemas.microsoft.com/office/drawing/2014/main" id="{7D734339-9B26-05B6-1DE6-55B689E8ADEE}"/>
              </a:ext>
            </a:extLst>
          </p:cNvPr>
          <p:cNvSpPr>
            <a:spLocks noGrp="1"/>
          </p:cNvSpPr>
          <p:nvPr>
            <p:ph sz="quarter" idx="22"/>
          </p:nvPr>
        </p:nvSpPr>
        <p:spPr>
          <a:xfrm>
            <a:off x="3675191" y="1272038"/>
            <a:ext cx="3469328" cy="1580896"/>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115182" y="5229200"/>
            <a:ext cx="3382772" cy="1512911"/>
          </a:xfrm>
        </p:spPr>
        <p:txBody>
          <a:bodyPr>
            <a:normAutofit/>
          </a:bodyPr>
          <a:lstStyle>
            <a:lvl1pPr marL="0" indent="0">
              <a:buFontTx/>
              <a:buNone/>
              <a:defRPr sz="850"/>
            </a:lvl1pPr>
            <a:lvl2pPr marL="457200" indent="0">
              <a:buFontTx/>
              <a:buNone/>
              <a:defRPr sz="850"/>
            </a:lvl2pPr>
            <a:lvl3pPr marL="914400" indent="0">
              <a:buFontTx/>
              <a:buNone/>
              <a:defRPr sz="850"/>
            </a:lvl3pPr>
            <a:lvl4pPr marL="1371600" indent="0">
              <a:buFontTx/>
              <a:buNone/>
              <a:defRPr sz="850"/>
            </a:lvl4pPr>
            <a:lvl5pPr marL="1828800" indent="0">
              <a:buFontTx/>
              <a:buNone/>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136" y="3144543"/>
            <a:ext cx="3382774" cy="2024278"/>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20136" y="1272038"/>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009795"/>
                </a:solidFill>
              </a:defRPr>
            </a:lvl1p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E9EDBF3D-1D03-E7EF-62BA-9F60BE4D8E3A}"/>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3EF1BA-1A8A-42A7-F595-AC19BA1AF8DA}"/>
              </a:ext>
            </a:extLst>
          </p:cNvPr>
          <p:cNvCxnSpPr>
            <a:cxnSpLocks/>
          </p:cNvCxnSpPr>
          <p:nvPr userDrawn="1"/>
        </p:nvCxnSpPr>
        <p:spPr>
          <a:xfrm>
            <a:off x="7248128"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EBB875-2025-55C8-2102-BB8CB3F5FA97}"/>
              </a:ext>
            </a:extLst>
          </p:cNvPr>
          <p:cNvCxnSpPr>
            <a:cxnSpLocks/>
          </p:cNvCxnSpPr>
          <p:nvPr userDrawn="1"/>
        </p:nvCxnSpPr>
        <p:spPr>
          <a:xfrm flipH="1">
            <a:off x="3575720" y="2924944"/>
            <a:ext cx="36724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Head with gears outline">
            <a:extLst>
              <a:ext uri="{FF2B5EF4-FFF2-40B4-BE49-F238E27FC236}">
                <a16:creationId xmlns:a16="http://schemas.microsoft.com/office/drawing/2014/main" id="{34FFB546-FDD5-5874-862B-FAD108B021C0}"/>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810" y="12016"/>
            <a:ext cx="411917" cy="411917"/>
          </a:xfrm>
          <a:prstGeom prst="rect">
            <a:avLst/>
          </a:prstGeom>
        </p:spPr>
      </p:pic>
      <p:sp>
        <p:nvSpPr>
          <p:cNvPr id="15" name="Slide Number">
            <a:extLst>
              <a:ext uri="{FF2B5EF4-FFF2-40B4-BE49-F238E27FC236}">
                <a16:creationId xmlns:a16="http://schemas.microsoft.com/office/drawing/2014/main" id="{19C04D29-740D-9B55-49BD-25310386D145}"/>
              </a:ext>
            </a:extLst>
          </p:cNvPr>
          <p:cNvSpPr>
            <a:spLocks noGrp="1"/>
          </p:cNvSpPr>
          <p:nvPr>
            <p:ph type="sldNum" sz="quarter" idx="12"/>
          </p:nvPr>
        </p:nvSpPr>
        <p:spPr>
          <a:xfrm>
            <a:off x="479537" y="42080"/>
            <a:ext cx="1440000" cy="365125"/>
          </a:xfrm>
        </p:spPr>
        <p:txBody>
          <a:bodyPr/>
          <a:lstStyle/>
          <a:p>
            <a:fld id="{8DADB20D-508E-4C6D-A9E4-257D5607B0F6}" type="slidenum">
              <a:rPr lang="en-GB" smtClean="0"/>
              <a:t>‹#›</a:t>
            </a:fld>
            <a:endParaRPr lang="en-GB"/>
          </a:p>
        </p:txBody>
      </p:sp>
    </p:spTree>
    <p:extLst>
      <p:ext uri="{BB962C8B-B14F-4D97-AF65-F5344CB8AC3E}">
        <p14:creationId xmlns:p14="http://schemas.microsoft.com/office/powerpoint/2010/main" val="1398600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8773870" cy="652933"/>
          </a:xfrm>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a:xfrm>
            <a:off x="274458" y="1196752"/>
            <a:ext cx="11643084" cy="720080"/>
          </a:xfrm>
        </p:spPr>
        <p:txBody>
          <a:bodyPr anchor="t"/>
          <a:lstStyle>
            <a:lvl1pPr>
              <a:defRPr sz="1400">
                <a:solidFill>
                  <a:schemeClr val="tx1"/>
                </a:solidFill>
              </a:defRPr>
            </a:lvl1pPr>
          </a:lstStyle>
          <a:p>
            <a:r>
              <a:rPr lang="en-GB" dirty="0"/>
              <a:t>Footer</a:t>
            </a:r>
          </a:p>
          <a:p>
            <a:endParaRPr lang="en-GB" dirty="0"/>
          </a:p>
        </p:txBody>
      </p:sp>
      <p:sp>
        <p:nvSpPr>
          <p:cNvPr id="5" name="Table 1">
            <a:extLst>
              <a:ext uri="{FF2B5EF4-FFF2-40B4-BE49-F238E27FC236}">
                <a16:creationId xmlns:a16="http://schemas.microsoft.com/office/drawing/2014/main" id="{5F385388-F8D2-495F-9084-B3DA0A42DC55}"/>
              </a:ext>
            </a:extLst>
          </p:cNvPr>
          <p:cNvSpPr>
            <a:spLocks noGrp="1"/>
          </p:cNvSpPr>
          <p:nvPr>
            <p:ph sz="quarter" idx="14"/>
          </p:nvPr>
        </p:nvSpPr>
        <p:spPr>
          <a:xfrm>
            <a:off x="119336" y="1916832"/>
            <a:ext cx="3877326"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Legend">
            <a:extLst>
              <a:ext uri="{FF2B5EF4-FFF2-40B4-BE49-F238E27FC236}">
                <a16:creationId xmlns:a16="http://schemas.microsoft.com/office/drawing/2014/main" id="{3289BAE3-3FA9-4960-633F-E3FB9DEE9F31}"/>
              </a:ext>
            </a:extLst>
          </p:cNvPr>
          <p:cNvSpPr txBox="1"/>
          <p:nvPr userDrawn="1"/>
        </p:nvSpPr>
        <p:spPr>
          <a:xfrm>
            <a:off x="9120336" y="527385"/>
            <a:ext cx="2952328" cy="600164"/>
          </a:xfrm>
          <a:prstGeom prst="rect">
            <a:avLst/>
          </a:prstGeom>
          <a:noFill/>
          <a:ln>
            <a:solidFill>
              <a:srgbClr val="AAAAAA"/>
            </a:solidFill>
          </a:ln>
        </p:spPr>
        <p:txBody>
          <a:bodyPr wrap="square" rtlCol="0">
            <a:spAutoFit/>
          </a:bodyPr>
          <a:lstStyle/>
          <a:p>
            <a:r>
              <a:rPr lang="en-GB" sz="1100" dirty="0"/>
              <a:t>Compared</a:t>
            </a:r>
            <a:r>
              <a:rPr lang="en-GB" sz="1100" baseline="0" dirty="0"/>
              <a:t> with England or goal: </a:t>
            </a:r>
          </a:p>
          <a:p>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 (x) </a:t>
            </a:r>
          </a:p>
          <a:p>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9" name="Copyright">
            <a:extLst>
              <a:ext uri="{FF2B5EF4-FFF2-40B4-BE49-F238E27FC236}">
                <a16:creationId xmlns:a16="http://schemas.microsoft.com/office/drawing/2014/main" id="{265C757D-8151-C1EA-CE2B-89274310721C}"/>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able 2">
            <a:extLst>
              <a:ext uri="{FF2B5EF4-FFF2-40B4-BE49-F238E27FC236}">
                <a16:creationId xmlns:a16="http://schemas.microsoft.com/office/drawing/2014/main" id="{BDCB874E-F7B0-85B0-10E2-5D9026A6CF07}"/>
              </a:ext>
            </a:extLst>
          </p:cNvPr>
          <p:cNvSpPr>
            <a:spLocks noGrp="1"/>
          </p:cNvSpPr>
          <p:nvPr>
            <p:ph sz="quarter" idx="21"/>
          </p:nvPr>
        </p:nvSpPr>
        <p:spPr>
          <a:xfrm>
            <a:off x="4155285" y="1919813"/>
            <a:ext cx="3881429"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able 3">
            <a:extLst>
              <a:ext uri="{FF2B5EF4-FFF2-40B4-BE49-F238E27FC236}">
                <a16:creationId xmlns:a16="http://schemas.microsoft.com/office/drawing/2014/main" id="{93246042-11A0-D167-0C29-A40224121938}"/>
              </a:ext>
            </a:extLst>
          </p:cNvPr>
          <p:cNvSpPr>
            <a:spLocks noGrp="1"/>
          </p:cNvSpPr>
          <p:nvPr>
            <p:ph sz="quarter" idx="22"/>
          </p:nvPr>
        </p:nvSpPr>
        <p:spPr>
          <a:xfrm>
            <a:off x="8191235" y="1919813"/>
            <a:ext cx="3881429"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59604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20P5 respiratory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0"/>
            <a:ext cx="12192000" cy="5768368"/>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3" name="Slide Number">
            <a:extLst>
              <a:ext uri="{FF2B5EF4-FFF2-40B4-BE49-F238E27FC236}">
                <a16:creationId xmlns:a16="http://schemas.microsoft.com/office/drawing/2014/main" id="{7EDA788C-A614-3912-66F5-E46149087D33}"/>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pic>
        <p:nvPicPr>
          <p:cNvPr id="7" name="Graphic 6" descr="Lungs outline">
            <a:extLst>
              <a:ext uri="{FF2B5EF4-FFF2-40B4-BE49-F238E27FC236}">
                <a16:creationId xmlns:a16="http://schemas.microsoft.com/office/drawing/2014/main" id="{E5BD9743-858A-8EB0-7BFB-45B6ED5412B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67300" y="3212976"/>
            <a:ext cx="2257400" cy="2257400"/>
          </a:xfrm>
          <a:prstGeom prst="rect">
            <a:avLst/>
          </a:prstGeom>
        </p:spPr>
      </p:pic>
    </p:spTree>
    <p:extLst>
      <p:ext uri="{BB962C8B-B14F-4D97-AF65-F5344CB8AC3E}">
        <p14:creationId xmlns:p14="http://schemas.microsoft.com/office/powerpoint/2010/main" val="40750393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20P5 respiratory inequalities">
    <p:spTree>
      <p:nvGrpSpPr>
        <p:cNvPr id="1" name=""/>
        <p:cNvGrpSpPr/>
        <p:nvPr/>
      </p:nvGrpSpPr>
      <p:grpSpPr>
        <a:xfrm>
          <a:off x="0" y="0"/>
          <a:ext cx="0" cy="0"/>
          <a:chOff x="0" y="0"/>
          <a:chExt cx="0" cy="0"/>
        </a:xfrm>
      </p:grpSpPr>
      <p:sp>
        <p:nvSpPr>
          <p:cNvPr id="10" name="SII">
            <a:extLst>
              <a:ext uri="{FF2B5EF4-FFF2-40B4-BE49-F238E27FC236}">
                <a16:creationId xmlns:a16="http://schemas.microsoft.com/office/drawing/2014/main" id="{930C3E00-E2AC-37E4-A0EE-E993CC8E3D5E}"/>
              </a:ext>
            </a:extLst>
          </p:cNvPr>
          <p:cNvSpPr>
            <a:spLocks noGrp="1"/>
          </p:cNvSpPr>
          <p:nvPr>
            <p:ph sz="quarter" idx="25"/>
          </p:nvPr>
        </p:nvSpPr>
        <p:spPr>
          <a:xfrm>
            <a:off x="7348402" y="4052411"/>
            <a:ext cx="4648916" cy="2690783"/>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5" name="Deprivation">
            <a:extLst>
              <a:ext uri="{FF2B5EF4-FFF2-40B4-BE49-F238E27FC236}">
                <a16:creationId xmlns:a16="http://schemas.microsoft.com/office/drawing/2014/main" id="{44C952EA-FBF7-3423-6DF5-42F308B393C0}"/>
              </a:ext>
            </a:extLst>
          </p:cNvPr>
          <p:cNvSpPr>
            <a:spLocks noGrp="1"/>
          </p:cNvSpPr>
          <p:nvPr>
            <p:ph sz="quarter" idx="24"/>
          </p:nvPr>
        </p:nvSpPr>
        <p:spPr>
          <a:xfrm>
            <a:off x="7351738" y="1274743"/>
            <a:ext cx="4648915" cy="266489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Age">
            <a:extLst>
              <a:ext uri="{FF2B5EF4-FFF2-40B4-BE49-F238E27FC236}">
                <a16:creationId xmlns:a16="http://schemas.microsoft.com/office/drawing/2014/main" id="{9DCCAEAB-DD89-BC4F-487E-ACF8197CDBF9}"/>
              </a:ext>
            </a:extLst>
          </p:cNvPr>
          <p:cNvSpPr>
            <a:spLocks noGrp="1"/>
          </p:cNvSpPr>
          <p:nvPr>
            <p:ph sz="quarter" idx="23"/>
          </p:nvPr>
        </p:nvSpPr>
        <p:spPr>
          <a:xfrm>
            <a:off x="3670254" y="2996955"/>
            <a:ext cx="3474265" cy="3745159"/>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Sex">
            <a:extLst>
              <a:ext uri="{FF2B5EF4-FFF2-40B4-BE49-F238E27FC236}">
                <a16:creationId xmlns:a16="http://schemas.microsoft.com/office/drawing/2014/main" id="{7D734339-9B26-05B6-1DE6-55B689E8ADEE}"/>
              </a:ext>
            </a:extLst>
          </p:cNvPr>
          <p:cNvSpPr>
            <a:spLocks noGrp="1"/>
          </p:cNvSpPr>
          <p:nvPr>
            <p:ph sz="quarter" idx="22"/>
          </p:nvPr>
        </p:nvSpPr>
        <p:spPr>
          <a:xfrm>
            <a:off x="3675191" y="1272038"/>
            <a:ext cx="3469328" cy="1580896"/>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115182" y="5229200"/>
            <a:ext cx="3382772" cy="1512911"/>
          </a:xfrm>
        </p:spPr>
        <p:txBody>
          <a:bodyPr>
            <a:normAutofit/>
          </a:bodyPr>
          <a:lstStyle>
            <a:lvl1pPr marL="0" indent="0">
              <a:buFontTx/>
              <a:buNone/>
              <a:defRPr sz="850"/>
            </a:lvl1pPr>
            <a:lvl2pPr marL="457200" indent="0">
              <a:buFontTx/>
              <a:buNone/>
              <a:defRPr sz="850"/>
            </a:lvl2pPr>
            <a:lvl3pPr marL="914400" indent="0">
              <a:buFontTx/>
              <a:buNone/>
              <a:defRPr sz="850"/>
            </a:lvl3pPr>
            <a:lvl4pPr marL="1371600" indent="0">
              <a:buFontTx/>
              <a:buNone/>
              <a:defRPr sz="850"/>
            </a:lvl4pPr>
            <a:lvl5pPr marL="1828800" indent="0">
              <a:buFontTx/>
              <a:buNone/>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136" y="3144543"/>
            <a:ext cx="3382774" cy="2024278"/>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20136" y="1272038"/>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970944"/>
                </a:solidFill>
              </a:defRPr>
            </a:lvl1p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E9EDBF3D-1D03-E7EF-62BA-9F60BE4D8E3A}"/>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3EF1BA-1A8A-42A7-F595-AC19BA1AF8DA}"/>
              </a:ext>
            </a:extLst>
          </p:cNvPr>
          <p:cNvCxnSpPr>
            <a:cxnSpLocks/>
          </p:cNvCxnSpPr>
          <p:nvPr userDrawn="1"/>
        </p:nvCxnSpPr>
        <p:spPr>
          <a:xfrm>
            <a:off x="7248128"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EBB875-2025-55C8-2102-BB8CB3F5FA97}"/>
              </a:ext>
            </a:extLst>
          </p:cNvPr>
          <p:cNvCxnSpPr>
            <a:cxnSpLocks/>
          </p:cNvCxnSpPr>
          <p:nvPr userDrawn="1"/>
        </p:nvCxnSpPr>
        <p:spPr>
          <a:xfrm flipH="1">
            <a:off x="3575720" y="2924944"/>
            <a:ext cx="36724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Lungs outline">
            <a:extLst>
              <a:ext uri="{FF2B5EF4-FFF2-40B4-BE49-F238E27FC236}">
                <a16:creationId xmlns:a16="http://schemas.microsoft.com/office/drawing/2014/main" id="{F99227C4-AA10-D94B-0898-89E6F4BE3246}"/>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520" y="24428"/>
            <a:ext cx="394945" cy="394945"/>
          </a:xfrm>
          <a:prstGeom prst="rect">
            <a:avLst/>
          </a:prstGeom>
        </p:spPr>
      </p:pic>
      <p:sp>
        <p:nvSpPr>
          <p:cNvPr id="14" name="Slide Number">
            <a:extLst>
              <a:ext uri="{FF2B5EF4-FFF2-40B4-BE49-F238E27FC236}">
                <a16:creationId xmlns:a16="http://schemas.microsoft.com/office/drawing/2014/main" id="{CF9C1C07-87ED-0B1E-5809-368CA27E988A}"/>
              </a:ext>
            </a:extLst>
          </p:cNvPr>
          <p:cNvSpPr>
            <a:spLocks noGrp="1"/>
          </p:cNvSpPr>
          <p:nvPr>
            <p:ph type="sldNum" sz="quarter" idx="12"/>
          </p:nvPr>
        </p:nvSpPr>
        <p:spPr>
          <a:xfrm>
            <a:off x="479536" y="42079"/>
            <a:ext cx="1440000" cy="365125"/>
          </a:xfrm>
        </p:spPr>
        <p:txBody>
          <a:bodyPr/>
          <a:lstStyle/>
          <a:p>
            <a:fld id="{8DADB20D-508E-4C6D-A9E4-257D5607B0F6}" type="slidenum">
              <a:rPr lang="en-GB" smtClean="0"/>
              <a:t>‹#›</a:t>
            </a:fld>
            <a:endParaRPr lang="en-GB" dirty="0"/>
          </a:p>
        </p:txBody>
      </p:sp>
    </p:spTree>
    <p:extLst>
      <p:ext uri="{BB962C8B-B14F-4D97-AF65-F5344CB8AC3E}">
        <p14:creationId xmlns:p14="http://schemas.microsoft.com/office/powerpoint/2010/main" val="20091576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20P5 cancer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1"/>
            <a:ext cx="12192000" cy="5768369"/>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3" name="Slide Number">
            <a:extLst>
              <a:ext uri="{FF2B5EF4-FFF2-40B4-BE49-F238E27FC236}">
                <a16:creationId xmlns:a16="http://schemas.microsoft.com/office/drawing/2014/main" id="{1539D994-2D73-3500-EAF5-65DD98CBB65C}"/>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pic>
        <p:nvPicPr>
          <p:cNvPr id="7" name="Graphic 6" descr="Germ outline">
            <a:extLst>
              <a:ext uri="{FF2B5EF4-FFF2-40B4-BE49-F238E27FC236}">
                <a16:creationId xmlns:a16="http://schemas.microsoft.com/office/drawing/2014/main" id="{5465B772-AEE0-9091-D48D-42F225F9352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03304" y="3221886"/>
            <a:ext cx="2185392" cy="2185392"/>
          </a:xfrm>
          <a:prstGeom prst="rect">
            <a:avLst/>
          </a:prstGeom>
        </p:spPr>
      </p:pic>
    </p:spTree>
    <p:extLst>
      <p:ext uri="{BB962C8B-B14F-4D97-AF65-F5344CB8AC3E}">
        <p14:creationId xmlns:p14="http://schemas.microsoft.com/office/powerpoint/2010/main" val="4078489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20P5 cancer inequalities">
    <p:spTree>
      <p:nvGrpSpPr>
        <p:cNvPr id="1" name=""/>
        <p:cNvGrpSpPr/>
        <p:nvPr/>
      </p:nvGrpSpPr>
      <p:grpSpPr>
        <a:xfrm>
          <a:off x="0" y="0"/>
          <a:ext cx="0" cy="0"/>
          <a:chOff x="0" y="0"/>
          <a:chExt cx="0" cy="0"/>
        </a:xfrm>
      </p:grpSpPr>
      <p:sp>
        <p:nvSpPr>
          <p:cNvPr id="10" name="SII">
            <a:extLst>
              <a:ext uri="{FF2B5EF4-FFF2-40B4-BE49-F238E27FC236}">
                <a16:creationId xmlns:a16="http://schemas.microsoft.com/office/drawing/2014/main" id="{930C3E00-E2AC-37E4-A0EE-E993CC8E3D5E}"/>
              </a:ext>
            </a:extLst>
          </p:cNvPr>
          <p:cNvSpPr>
            <a:spLocks noGrp="1"/>
          </p:cNvSpPr>
          <p:nvPr>
            <p:ph sz="quarter" idx="25"/>
          </p:nvPr>
        </p:nvSpPr>
        <p:spPr>
          <a:xfrm>
            <a:off x="7348402" y="4052411"/>
            <a:ext cx="4648916" cy="2690783"/>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5" name="Deprivation">
            <a:extLst>
              <a:ext uri="{FF2B5EF4-FFF2-40B4-BE49-F238E27FC236}">
                <a16:creationId xmlns:a16="http://schemas.microsoft.com/office/drawing/2014/main" id="{44C952EA-FBF7-3423-6DF5-42F308B393C0}"/>
              </a:ext>
            </a:extLst>
          </p:cNvPr>
          <p:cNvSpPr>
            <a:spLocks noGrp="1"/>
          </p:cNvSpPr>
          <p:nvPr>
            <p:ph sz="quarter" idx="24"/>
          </p:nvPr>
        </p:nvSpPr>
        <p:spPr>
          <a:xfrm>
            <a:off x="7351738" y="1274743"/>
            <a:ext cx="4648915" cy="266489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Age">
            <a:extLst>
              <a:ext uri="{FF2B5EF4-FFF2-40B4-BE49-F238E27FC236}">
                <a16:creationId xmlns:a16="http://schemas.microsoft.com/office/drawing/2014/main" id="{9DCCAEAB-DD89-BC4F-487E-ACF8197CDBF9}"/>
              </a:ext>
            </a:extLst>
          </p:cNvPr>
          <p:cNvSpPr>
            <a:spLocks noGrp="1"/>
          </p:cNvSpPr>
          <p:nvPr>
            <p:ph sz="quarter" idx="23"/>
          </p:nvPr>
        </p:nvSpPr>
        <p:spPr>
          <a:xfrm>
            <a:off x="3670254" y="2996955"/>
            <a:ext cx="3474265" cy="3745159"/>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Sex">
            <a:extLst>
              <a:ext uri="{FF2B5EF4-FFF2-40B4-BE49-F238E27FC236}">
                <a16:creationId xmlns:a16="http://schemas.microsoft.com/office/drawing/2014/main" id="{7D734339-9B26-05B6-1DE6-55B689E8ADEE}"/>
              </a:ext>
            </a:extLst>
          </p:cNvPr>
          <p:cNvSpPr>
            <a:spLocks noGrp="1"/>
          </p:cNvSpPr>
          <p:nvPr>
            <p:ph sz="quarter" idx="22"/>
          </p:nvPr>
        </p:nvSpPr>
        <p:spPr>
          <a:xfrm>
            <a:off x="3675191" y="1272038"/>
            <a:ext cx="3469328" cy="1580896"/>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115182" y="5229200"/>
            <a:ext cx="3382772" cy="1512911"/>
          </a:xfrm>
        </p:spPr>
        <p:txBody>
          <a:bodyPr>
            <a:normAutofit/>
          </a:bodyPr>
          <a:lstStyle>
            <a:lvl1pPr marL="0" indent="0">
              <a:buFontTx/>
              <a:buNone/>
              <a:defRPr sz="850"/>
            </a:lvl1pPr>
            <a:lvl2pPr marL="457200" indent="0">
              <a:buFontTx/>
              <a:buNone/>
              <a:defRPr sz="850"/>
            </a:lvl2pPr>
            <a:lvl3pPr marL="914400" indent="0">
              <a:buFontTx/>
              <a:buNone/>
              <a:defRPr sz="850"/>
            </a:lvl3pPr>
            <a:lvl4pPr marL="1371600" indent="0">
              <a:buFontTx/>
              <a:buNone/>
              <a:defRPr sz="850"/>
            </a:lvl4pPr>
            <a:lvl5pPr marL="1828800" indent="0">
              <a:buFontTx/>
              <a:buNone/>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136" y="3144543"/>
            <a:ext cx="3382774" cy="2024278"/>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20136" y="1272038"/>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B72373"/>
                </a:solidFill>
              </a:defRPr>
            </a:lvl1p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E9EDBF3D-1D03-E7EF-62BA-9F60BE4D8E3A}"/>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3EF1BA-1A8A-42A7-F595-AC19BA1AF8DA}"/>
              </a:ext>
            </a:extLst>
          </p:cNvPr>
          <p:cNvCxnSpPr>
            <a:cxnSpLocks/>
          </p:cNvCxnSpPr>
          <p:nvPr userDrawn="1"/>
        </p:nvCxnSpPr>
        <p:spPr>
          <a:xfrm>
            <a:off x="7248128"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EBB875-2025-55C8-2102-BB8CB3F5FA97}"/>
              </a:ext>
            </a:extLst>
          </p:cNvPr>
          <p:cNvCxnSpPr>
            <a:cxnSpLocks/>
          </p:cNvCxnSpPr>
          <p:nvPr userDrawn="1"/>
        </p:nvCxnSpPr>
        <p:spPr>
          <a:xfrm flipH="1">
            <a:off x="3575720" y="2924944"/>
            <a:ext cx="36724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Germ outline">
            <a:extLst>
              <a:ext uri="{FF2B5EF4-FFF2-40B4-BE49-F238E27FC236}">
                <a16:creationId xmlns:a16="http://schemas.microsoft.com/office/drawing/2014/main" id="{EE9E7634-AB38-2A7B-288A-9B757D70C931}"/>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752" y="38625"/>
            <a:ext cx="372032" cy="372032"/>
          </a:xfrm>
          <a:prstGeom prst="rect">
            <a:avLst/>
          </a:prstGeom>
        </p:spPr>
      </p:pic>
      <p:sp>
        <p:nvSpPr>
          <p:cNvPr id="14" name="Slide Number">
            <a:extLst>
              <a:ext uri="{FF2B5EF4-FFF2-40B4-BE49-F238E27FC236}">
                <a16:creationId xmlns:a16="http://schemas.microsoft.com/office/drawing/2014/main" id="{F57AF2E5-E753-F93A-1302-1D6F498079A1}"/>
              </a:ext>
            </a:extLst>
          </p:cNvPr>
          <p:cNvSpPr>
            <a:spLocks noGrp="1"/>
          </p:cNvSpPr>
          <p:nvPr>
            <p:ph type="sldNum" sz="quarter" idx="12"/>
          </p:nvPr>
        </p:nvSpPr>
        <p:spPr>
          <a:xfrm>
            <a:off x="479536" y="42079"/>
            <a:ext cx="1440000" cy="365125"/>
          </a:xfrm>
        </p:spPr>
        <p:txBody>
          <a:bodyPr/>
          <a:lstStyle/>
          <a:p>
            <a:fld id="{8DADB20D-508E-4C6D-A9E4-257D5607B0F6}" type="slidenum">
              <a:rPr lang="en-GB" smtClean="0"/>
              <a:t>‹#›</a:t>
            </a:fld>
            <a:endParaRPr lang="en-GB"/>
          </a:p>
        </p:txBody>
      </p:sp>
    </p:spTree>
    <p:extLst>
      <p:ext uri="{BB962C8B-B14F-4D97-AF65-F5344CB8AC3E}">
        <p14:creationId xmlns:p14="http://schemas.microsoft.com/office/powerpoint/2010/main" val="27836718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20P5 cvd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1"/>
            <a:ext cx="12192000" cy="5768369"/>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3" name="Slide Number">
            <a:extLst>
              <a:ext uri="{FF2B5EF4-FFF2-40B4-BE49-F238E27FC236}">
                <a16:creationId xmlns:a16="http://schemas.microsoft.com/office/drawing/2014/main" id="{297D80D2-B0D3-C812-A428-4D0E55314E74}"/>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pic>
        <p:nvPicPr>
          <p:cNvPr id="7" name="Graphic 6" descr="Heart organ outline">
            <a:extLst>
              <a:ext uri="{FF2B5EF4-FFF2-40B4-BE49-F238E27FC236}">
                <a16:creationId xmlns:a16="http://schemas.microsoft.com/office/drawing/2014/main" id="{25682371-172B-BEB4-7983-3F5881B6EAF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67300" y="3210755"/>
            <a:ext cx="2257400" cy="2257400"/>
          </a:xfrm>
          <a:prstGeom prst="rect">
            <a:avLst/>
          </a:prstGeom>
        </p:spPr>
      </p:pic>
    </p:spTree>
    <p:extLst>
      <p:ext uri="{BB962C8B-B14F-4D97-AF65-F5344CB8AC3E}">
        <p14:creationId xmlns:p14="http://schemas.microsoft.com/office/powerpoint/2010/main" val="27533440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20P5 cvd inequalities">
    <p:spTree>
      <p:nvGrpSpPr>
        <p:cNvPr id="1" name=""/>
        <p:cNvGrpSpPr/>
        <p:nvPr/>
      </p:nvGrpSpPr>
      <p:grpSpPr>
        <a:xfrm>
          <a:off x="0" y="0"/>
          <a:ext cx="0" cy="0"/>
          <a:chOff x="0" y="0"/>
          <a:chExt cx="0" cy="0"/>
        </a:xfrm>
      </p:grpSpPr>
      <p:sp>
        <p:nvSpPr>
          <p:cNvPr id="10" name="SII">
            <a:extLst>
              <a:ext uri="{FF2B5EF4-FFF2-40B4-BE49-F238E27FC236}">
                <a16:creationId xmlns:a16="http://schemas.microsoft.com/office/drawing/2014/main" id="{930C3E00-E2AC-37E4-A0EE-E993CC8E3D5E}"/>
              </a:ext>
            </a:extLst>
          </p:cNvPr>
          <p:cNvSpPr>
            <a:spLocks noGrp="1"/>
          </p:cNvSpPr>
          <p:nvPr>
            <p:ph sz="quarter" idx="25"/>
          </p:nvPr>
        </p:nvSpPr>
        <p:spPr>
          <a:xfrm>
            <a:off x="7348402" y="4052411"/>
            <a:ext cx="4648916" cy="2690783"/>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5" name="Deprivation">
            <a:extLst>
              <a:ext uri="{FF2B5EF4-FFF2-40B4-BE49-F238E27FC236}">
                <a16:creationId xmlns:a16="http://schemas.microsoft.com/office/drawing/2014/main" id="{44C952EA-FBF7-3423-6DF5-42F308B393C0}"/>
              </a:ext>
            </a:extLst>
          </p:cNvPr>
          <p:cNvSpPr>
            <a:spLocks noGrp="1"/>
          </p:cNvSpPr>
          <p:nvPr>
            <p:ph sz="quarter" idx="24"/>
          </p:nvPr>
        </p:nvSpPr>
        <p:spPr>
          <a:xfrm>
            <a:off x="7351738" y="1274743"/>
            <a:ext cx="4648915" cy="266489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Age">
            <a:extLst>
              <a:ext uri="{FF2B5EF4-FFF2-40B4-BE49-F238E27FC236}">
                <a16:creationId xmlns:a16="http://schemas.microsoft.com/office/drawing/2014/main" id="{9DCCAEAB-DD89-BC4F-487E-ACF8197CDBF9}"/>
              </a:ext>
            </a:extLst>
          </p:cNvPr>
          <p:cNvSpPr>
            <a:spLocks noGrp="1"/>
          </p:cNvSpPr>
          <p:nvPr>
            <p:ph sz="quarter" idx="23"/>
          </p:nvPr>
        </p:nvSpPr>
        <p:spPr>
          <a:xfrm>
            <a:off x="3670254" y="2996955"/>
            <a:ext cx="3474265" cy="3745159"/>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Sex">
            <a:extLst>
              <a:ext uri="{FF2B5EF4-FFF2-40B4-BE49-F238E27FC236}">
                <a16:creationId xmlns:a16="http://schemas.microsoft.com/office/drawing/2014/main" id="{7D734339-9B26-05B6-1DE6-55B689E8ADEE}"/>
              </a:ext>
            </a:extLst>
          </p:cNvPr>
          <p:cNvSpPr>
            <a:spLocks noGrp="1"/>
          </p:cNvSpPr>
          <p:nvPr>
            <p:ph sz="quarter" idx="22"/>
          </p:nvPr>
        </p:nvSpPr>
        <p:spPr>
          <a:xfrm>
            <a:off x="3675191" y="1272038"/>
            <a:ext cx="3469328" cy="1580896"/>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115182" y="5229200"/>
            <a:ext cx="3382772" cy="1512911"/>
          </a:xfrm>
        </p:spPr>
        <p:txBody>
          <a:bodyPr>
            <a:normAutofit/>
          </a:bodyPr>
          <a:lstStyle>
            <a:lvl1pPr marL="0" indent="0">
              <a:buFontTx/>
              <a:buNone/>
              <a:defRPr sz="850"/>
            </a:lvl1pPr>
            <a:lvl2pPr marL="457200" indent="0">
              <a:buFontTx/>
              <a:buNone/>
              <a:defRPr sz="850"/>
            </a:lvl2pPr>
            <a:lvl3pPr marL="914400" indent="0">
              <a:buFontTx/>
              <a:buNone/>
              <a:defRPr sz="850"/>
            </a:lvl3pPr>
            <a:lvl4pPr marL="1371600" indent="0">
              <a:buFontTx/>
              <a:buNone/>
              <a:defRPr sz="850"/>
            </a:lvl4pPr>
            <a:lvl5pPr marL="1828800" indent="0">
              <a:buFontTx/>
              <a:buNone/>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136" y="3144543"/>
            <a:ext cx="3382774" cy="2024278"/>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20136" y="1272038"/>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312461"/>
                </a:solidFill>
              </a:defRPr>
            </a:lvl1p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E9EDBF3D-1D03-E7EF-62BA-9F60BE4D8E3A}"/>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3EF1BA-1A8A-42A7-F595-AC19BA1AF8DA}"/>
              </a:ext>
            </a:extLst>
          </p:cNvPr>
          <p:cNvCxnSpPr>
            <a:cxnSpLocks/>
          </p:cNvCxnSpPr>
          <p:nvPr userDrawn="1"/>
        </p:nvCxnSpPr>
        <p:spPr>
          <a:xfrm>
            <a:off x="7248128"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EBB875-2025-55C8-2102-BB8CB3F5FA97}"/>
              </a:ext>
            </a:extLst>
          </p:cNvPr>
          <p:cNvCxnSpPr>
            <a:cxnSpLocks/>
          </p:cNvCxnSpPr>
          <p:nvPr userDrawn="1"/>
        </p:nvCxnSpPr>
        <p:spPr>
          <a:xfrm flipH="1">
            <a:off x="3575720" y="2924944"/>
            <a:ext cx="36724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Heart organ outline">
            <a:extLst>
              <a:ext uri="{FF2B5EF4-FFF2-40B4-BE49-F238E27FC236}">
                <a16:creationId xmlns:a16="http://schemas.microsoft.com/office/drawing/2014/main" id="{FB20371A-EFA0-DE63-05FD-1EEF9FC77D63}"/>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84" y="12483"/>
            <a:ext cx="407369" cy="407369"/>
          </a:xfrm>
          <a:prstGeom prst="rect">
            <a:avLst/>
          </a:prstGeom>
        </p:spPr>
      </p:pic>
      <p:sp>
        <p:nvSpPr>
          <p:cNvPr id="14" name="Slide Number">
            <a:extLst>
              <a:ext uri="{FF2B5EF4-FFF2-40B4-BE49-F238E27FC236}">
                <a16:creationId xmlns:a16="http://schemas.microsoft.com/office/drawing/2014/main" id="{5DE1918F-D698-00F3-C637-D3D4E6CD5F30}"/>
              </a:ext>
            </a:extLst>
          </p:cNvPr>
          <p:cNvSpPr>
            <a:spLocks noGrp="1"/>
          </p:cNvSpPr>
          <p:nvPr>
            <p:ph type="sldNum" sz="quarter" idx="12"/>
          </p:nvPr>
        </p:nvSpPr>
        <p:spPr>
          <a:xfrm>
            <a:off x="479536" y="42079"/>
            <a:ext cx="1440000" cy="365125"/>
          </a:xfrm>
        </p:spPr>
        <p:txBody>
          <a:bodyPr/>
          <a:lstStyle/>
          <a:p>
            <a:fld id="{8DADB20D-508E-4C6D-A9E4-257D5607B0F6}" type="slidenum">
              <a:rPr lang="en-GB" smtClean="0"/>
              <a:t>‹#›</a:t>
            </a:fld>
            <a:endParaRPr lang="en-GB"/>
          </a:p>
        </p:txBody>
      </p:sp>
    </p:spTree>
    <p:extLst>
      <p:ext uri="{BB962C8B-B14F-4D97-AF65-F5344CB8AC3E}">
        <p14:creationId xmlns:p14="http://schemas.microsoft.com/office/powerpoint/2010/main" val="321907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HWS Intro">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lvl1p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9" y="1271741"/>
            <a:ext cx="4669414" cy="4817139"/>
          </a:xfrm>
        </p:spPr>
        <p:txBody>
          <a:bodyPr>
            <a:normAutofit/>
          </a:bodyPr>
          <a:lstStyle>
            <a:lvl1pPr marL="342900" indent="-342900">
              <a:buFont typeface="Wingdings" panose="05000000000000000000" pitchFamily="2" charset="2"/>
              <a:buChar char="§"/>
              <a:defRPr sz="2000"/>
            </a:lvl1pPr>
            <a:lvl2pPr marL="800100" indent="-342900">
              <a:buFont typeface="Wingdings" panose="05000000000000000000" pitchFamily="2" charset="2"/>
              <a:buChar char="§"/>
              <a:defRPr sz="2000"/>
            </a:lvl2pPr>
            <a:lvl3pPr marL="1257300" indent="-342900">
              <a:buFont typeface="Wingdings" panose="05000000000000000000" pitchFamily="2" charset="2"/>
              <a:buChar char="§"/>
              <a:defRPr sz="2000"/>
            </a:lvl3pPr>
            <a:lvl4pPr marL="1714500" indent="-342900">
              <a:buFont typeface="Wingdings" panose="05000000000000000000" pitchFamily="2" charset="2"/>
              <a:buChar char="§"/>
              <a:defRPr sz="2000"/>
            </a:lvl4pPr>
            <a:lvl5pPr marL="2171700" indent="-342900">
              <a:buFont typeface="Wingdings" panose="05000000000000000000" pitchFamily="2" charset="2"/>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Hyperlink">
            <a:extLst>
              <a:ext uri="{FF2B5EF4-FFF2-40B4-BE49-F238E27FC236}">
                <a16:creationId xmlns:a16="http://schemas.microsoft.com/office/drawing/2014/main" id="{4EDC9FF1-19AE-4C7A-AD04-0B99A6B65099}"/>
              </a:ext>
            </a:extLst>
          </p:cNvPr>
          <p:cNvSpPr>
            <a:spLocks noGrp="1"/>
          </p:cNvSpPr>
          <p:nvPr>
            <p:ph sz="quarter" idx="15"/>
          </p:nvPr>
        </p:nvSpPr>
        <p:spPr>
          <a:xfrm>
            <a:off x="5375921" y="5876803"/>
            <a:ext cx="5687938" cy="338138"/>
          </a:xfrm>
        </p:spPr>
        <p:txBody>
          <a:bodyPr>
            <a:noAutofit/>
          </a:bodyPr>
          <a:lstStyle>
            <a:lvl1pPr marL="0" indent="0">
              <a:buFontTx/>
              <a:buNone/>
              <a:defRPr sz="18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4" name="Picture 23" descr="A close up of a logo&#10;&#10;Description automatically generated">
            <a:extLst>
              <a:ext uri="{FF2B5EF4-FFF2-40B4-BE49-F238E27FC236}">
                <a16:creationId xmlns:a16="http://schemas.microsoft.com/office/drawing/2014/main" id="{7C891488-1105-B818-A965-4C6A742CFC6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25" name="Copyright">
            <a:extLst>
              <a:ext uri="{FF2B5EF4-FFF2-40B4-BE49-F238E27FC236}">
                <a16:creationId xmlns:a16="http://schemas.microsoft.com/office/drawing/2014/main" id="{C2F3464C-58D9-22EE-29C5-9B3C41BC042E}"/>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grpSp>
        <p:nvGrpSpPr>
          <p:cNvPr id="4" name="Group 3">
            <a:extLst>
              <a:ext uri="{FF2B5EF4-FFF2-40B4-BE49-F238E27FC236}">
                <a16:creationId xmlns:a16="http://schemas.microsoft.com/office/drawing/2014/main" id="{E6C5F5CE-F5F7-60CD-F48F-9743E3C3C8EF}"/>
              </a:ext>
            </a:extLst>
          </p:cNvPr>
          <p:cNvGrpSpPr/>
          <p:nvPr userDrawn="1"/>
        </p:nvGrpSpPr>
        <p:grpSpPr>
          <a:xfrm>
            <a:off x="5375921" y="1272893"/>
            <a:ext cx="6699935" cy="4485513"/>
            <a:chOff x="5372729" y="1615744"/>
            <a:chExt cx="6699935" cy="4485513"/>
          </a:xfrm>
        </p:grpSpPr>
        <p:sp>
          <p:nvSpPr>
            <p:cNvPr id="18" name="TextBox 17">
              <a:extLst>
                <a:ext uri="{FF2B5EF4-FFF2-40B4-BE49-F238E27FC236}">
                  <a16:creationId xmlns:a16="http://schemas.microsoft.com/office/drawing/2014/main" id="{0B5EFAC2-2B47-4D2E-9CE7-2DBDA1DFB7FA}"/>
                </a:ext>
              </a:extLst>
            </p:cNvPr>
            <p:cNvSpPr txBox="1"/>
            <p:nvPr userDrawn="1"/>
          </p:nvSpPr>
          <p:spPr>
            <a:xfrm>
              <a:off x="5372731" y="4088612"/>
              <a:ext cx="2107245" cy="584775"/>
            </a:xfrm>
            <a:prstGeom prst="rect">
              <a:avLst/>
            </a:prstGeom>
            <a:noFill/>
            <a:ln>
              <a:noFill/>
            </a:ln>
          </p:spPr>
          <p:txBody>
            <a:bodyPr wrap="square" rtlCol="0">
              <a:spAutoFit/>
            </a:bodyPr>
            <a:lstStyle/>
            <a:p>
              <a:r>
                <a:rPr lang="en-GB" sz="1600" dirty="0"/>
                <a:t>Increasing years of </a:t>
              </a:r>
            </a:p>
            <a:p>
              <a:r>
                <a:rPr lang="en-GB" sz="1600" dirty="0"/>
                <a:t>healthy life</a:t>
              </a:r>
            </a:p>
          </p:txBody>
        </p:sp>
        <p:pic>
          <p:nvPicPr>
            <p:cNvPr id="7" name="Picture 6" descr="Icon&#10;&#10;Description automatically generated">
              <a:extLst>
                <a:ext uri="{FF2B5EF4-FFF2-40B4-BE49-F238E27FC236}">
                  <a16:creationId xmlns:a16="http://schemas.microsoft.com/office/drawing/2014/main" id="{492467DF-6A6C-41FE-A8CF-3BB621506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69074" y="4726718"/>
              <a:ext cx="2107247" cy="1371211"/>
            </a:xfrm>
            <a:prstGeom prst="rect">
              <a:avLst/>
            </a:prstGeom>
          </p:spPr>
        </p:pic>
        <p:pic>
          <p:nvPicPr>
            <p:cNvPr id="9" name="Picture 8" descr="Icon&#10;&#10;Description automatically generated">
              <a:extLst>
                <a:ext uri="{FF2B5EF4-FFF2-40B4-BE49-F238E27FC236}">
                  <a16:creationId xmlns:a16="http://schemas.microsoft.com/office/drawing/2014/main" id="{5ECC11E7-B311-4243-B5F1-B8B444A28CB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7669074" y="2257858"/>
              <a:ext cx="2107247" cy="1371211"/>
            </a:xfrm>
            <a:prstGeom prst="rect">
              <a:avLst/>
            </a:prstGeom>
          </p:spPr>
        </p:pic>
        <p:pic>
          <p:nvPicPr>
            <p:cNvPr id="11" name="Picture 10" descr="Icon&#10;&#10;Description automatically generated">
              <a:extLst>
                <a:ext uri="{FF2B5EF4-FFF2-40B4-BE49-F238E27FC236}">
                  <a16:creationId xmlns:a16="http://schemas.microsoft.com/office/drawing/2014/main" id="{60C8749A-AFBD-4A7E-AD7C-B684801A3C3C}"/>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9965417" y="2257858"/>
              <a:ext cx="2107247" cy="1371211"/>
            </a:xfrm>
            <a:prstGeom prst="rect">
              <a:avLst/>
            </a:prstGeom>
          </p:spPr>
        </p:pic>
        <p:pic>
          <p:nvPicPr>
            <p:cNvPr id="13" name="Picture 12" descr="Shape, arrow&#10;&#10;Description automatically generated">
              <a:extLst>
                <a:ext uri="{FF2B5EF4-FFF2-40B4-BE49-F238E27FC236}">
                  <a16:creationId xmlns:a16="http://schemas.microsoft.com/office/drawing/2014/main" id="{89764DAF-85F4-49D6-86BB-786278D926E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5372731" y="4717670"/>
              <a:ext cx="2107245" cy="1371210"/>
            </a:xfrm>
            <a:prstGeom prst="rect">
              <a:avLst/>
            </a:prstGeom>
          </p:spPr>
        </p:pic>
        <p:pic>
          <p:nvPicPr>
            <p:cNvPr id="15" name="Picture 14" descr="Icon&#10;&#10;Description automatically generated">
              <a:extLst>
                <a:ext uri="{FF2B5EF4-FFF2-40B4-BE49-F238E27FC236}">
                  <a16:creationId xmlns:a16="http://schemas.microsoft.com/office/drawing/2014/main" id="{8DB49490-FEC1-4241-A715-D7C340B9FCFE}"/>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5372731" y="2257858"/>
              <a:ext cx="2107245" cy="1372411"/>
            </a:xfrm>
            <a:prstGeom prst="rect">
              <a:avLst/>
            </a:prstGeom>
          </p:spPr>
        </p:pic>
        <p:pic>
          <p:nvPicPr>
            <p:cNvPr id="17" name="Picture 16" descr="Icon&#10;&#10;Description automatically generated">
              <a:extLst>
                <a:ext uri="{FF2B5EF4-FFF2-40B4-BE49-F238E27FC236}">
                  <a16:creationId xmlns:a16="http://schemas.microsoft.com/office/drawing/2014/main" id="{A826121E-0790-4B07-98AC-FE821860A842}"/>
                </a:ext>
              </a:extLst>
            </p:cNvPr>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9965419" y="4728846"/>
              <a:ext cx="2107245" cy="1372411"/>
            </a:xfrm>
            <a:prstGeom prst="rect">
              <a:avLst/>
            </a:prstGeom>
          </p:spPr>
        </p:pic>
        <p:sp>
          <p:nvSpPr>
            <p:cNvPr id="19" name="TextBox 18">
              <a:extLst>
                <a:ext uri="{FF2B5EF4-FFF2-40B4-BE49-F238E27FC236}">
                  <a16:creationId xmlns:a16="http://schemas.microsoft.com/office/drawing/2014/main" id="{2CA85E95-63BE-40A3-9FDF-5D95AC906BA6}"/>
                </a:ext>
              </a:extLst>
            </p:cNvPr>
            <p:cNvSpPr txBox="1"/>
            <p:nvPr userDrawn="1"/>
          </p:nvSpPr>
          <p:spPr>
            <a:xfrm>
              <a:off x="7669074" y="4086012"/>
              <a:ext cx="2107245" cy="338554"/>
            </a:xfrm>
            <a:prstGeom prst="rect">
              <a:avLst/>
            </a:prstGeom>
            <a:noFill/>
            <a:ln>
              <a:noFill/>
            </a:ln>
          </p:spPr>
          <p:txBody>
            <a:bodyPr wrap="square" rtlCol="0">
              <a:spAutoFit/>
            </a:bodyPr>
            <a:lstStyle/>
            <a:p>
              <a:r>
                <a:rPr lang="en-GB" sz="1600" dirty="0"/>
                <a:t>Ageing well</a:t>
              </a:r>
            </a:p>
          </p:txBody>
        </p:sp>
        <p:sp>
          <p:nvSpPr>
            <p:cNvPr id="20" name="TextBox 19">
              <a:extLst>
                <a:ext uri="{FF2B5EF4-FFF2-40B4-BE49-F238E27FC236}">
                  <a16:creationId xmlns:a16="http://schemas.microsoft.com/office/drawing/2014/main" id="{196FB0CB-39C9-4F27-AECC-74D774799B9E}"/>
                </a:ext>
              </a:extLst>
            </p:cNvPr>
            <p:cNvSpPr txBox="1"/>
            <p:nvPr userDrawn="1"/>
          </p:nvSpPr>
          <p:spPr>
            <a:xfrm>
              <a:off x="9965417" y="4086012"/>
              <a:ext cx="2107245" cy="584775"/>
            </a:xfrm>
            <a:prstGeom prst="rect">
              <a:avLst/>
            </a:prstGeom>
            <a:noFill/>
            <a:ln>
              <a:noFill/>
            </a:ln>
          </p:spPr>
          <p:txBody>
            <a:bodyPr wrap="square" rtlCol="0">
              <a:spAutoFit/>
            </a:bodyPr>
            <a:lstStyle/>
            <a:p>
              <a:r>
                <a:rPr lang="en-GB" sz="1600" dirty="0"/>
                <a:t>Reducing health inequalities </a:t>
              </a:r>
            </a:p>
          </p:txBody>
        </p:sp>
        <p:sp>
          <p:nvSpPr>
            <p:cNvPr id="21" name="TextBox 20">
              <a:extLst>
                <a:ext uri="{FF2B5EF4-FFF2-40B4-BE49-F238E27FC236}">
                  <a16:creationId xmlns:a16="http://schemas.microsoft.com/office/drawing/2014/main" id="{7688C18B-7C3F-4E1F-A5ED-C717A73EE949}"/>
                </a:ext>
              </a:extLst>
            </p:cNvPr>
            <p:cNvSpPr txBox="1"/>
            <p:nvPr userDrawn="1"/>
          </p:nvSpPr>
          <p:spPr>
            <a:xfrm>
              <a:off x="5373619" y="1628800"/>
              <a:ext cx="2107245" cy="338554"/>
            </a:xfrm>
            <a:prstGeom prst="rect">
              <a:avLst/>
            </a:prstGeom>
            <a:noFill/>
            <a:ln>
              <a:noFill/>
            </a:ln>
          </p:spPr>
          <p:txBody>
            <a:bodyPr wrap="square" rtlCol="0">
              <a:spAutoFit/>
            </a:bodyPr>
            <a:lstStyle/>
            <a:p>
              <a:r>
                <a:rPr lang="en-GB" sz="1600" dirty="0"/>
                <a:t>People and place</a:t>
              </a:r>
            </a:p>
          </p:txBody>
        </p:sp>
        <p:sp>
          <p:nvSpPr>
            <p:cNvPr id="22" name="TextBox 21">
              <a:extLst>
                <a:ext uri="{FF2B5EF4-FFF2-40B4-BE49-F238E27FC236}">
                  <a16:creationId xmlns:a16="http://schemas.microsoft.com/office/drawing/2014/main" id="{0466A435-D0D6-4FE0-A556-033FAAAA681E}"/>
                </a:ext>
              </a:extLst>
            </p:cNvPr>
            <p:cNvSpPr txBox="1"/>
            <p:nvPr userDrawn="1"/>
          </p:nvSpPr>
          <p:spPr>
            <a:xfrm>
              <a:off x="7669073" y="1628800"/>
              <a:ext cx="2107245" cy="338554"/>
            </a:xfrm>
            <a:prstGeom prst="rect">
              <a:avLst/>
            </a:prstGeom>
            <a:noFill/>
            <a:ln>
              <a:noFill/>
            </a:ln>
          </p:spPr>
          <p:txBody>
            <a:bodyPr wrap="square" rtlCol="0">
              <a:spAutoFit/>
            </a:bodyPr>
            <a:lstStyle/>
            <a:p>
              <a:r>
                <a:rPr lang="en-GB" sz="1600" dirty="0"/>
                <a:t>Best start in life</a:t>
              </a:r>
            </a:p>
          </p:txBody>
        </p:sp>
        <p:sp>
          <p:nvSpPr>
            <p:cNvPr id="23" name="TextBox 22">
              <a:extLst>
                <a:ext uri="{FF2B5EF4-FFF2-40B4-BE49-F238E27FC236}">
                  <a16:creationId xmlns:a16="http://schemas.microsoft.com/office/drawing/2014/main" id="{716024C5-27D1-4FEC-A101-E5245F749336}"/>
                </a:ext>
              </a:extLst>
            </p:cNvPr>
            <p:cNvSpPr txBox="1"/>
            <p:nvPr userDrawn="1"/>
          </p:nvSpPr>
          <p:spPr>
            <a:xfrm>
              <a:off x="9964527" y="1628800"/>
              <a:ext cx="2107245" cy="584775"/>
            </a:xfrm>
            <a:prstGeom prst="rect">
              <a:avLst/>
            </a:prstGeom>
            <a:noFill/>
            <a:ln>
              <a:noFill/>
            </a:ln>
          </p:spPr>
          <p:txBody>
            <a:bodyPr wrap="square" rtlCol="0">
              <a:spAutoFit/>
            </a:bodyPr>
            <a:lstStyle/>
            <a:p>
              <a:r>
                <a:rPr lang="en-GB" sz="1600" dirty="0"/>
                <a:t>Improving health and wellbeing</a:t>
              </a:r>
            </a:p>
          </p:txBody>
        </p:sp>
        <p:sp>
          <p:nvSpPr>
            <p:cNvPr id="3" name="Rectangle 2">
              <a:extLst>
                <a:ext uri="{FF2B5EF4-FFF2-40B4-BE49-F238E27FC236}">
                  <a16:creationId xmlns:a16="http://schemas.microsoft.com/office/drawing/2014/main" id="{EEB80C97-4A54-A02F-54F5-8F670F3C723B}"/>
                </a:ext>
              </a:extLst>
            </p:cNvPr>
            <p:cNvSpPr/>
            <p:nvPr userDrawn="1"/>
          </p:nvSpPr>
          <p:spPr>
            <a:xfrm>
              <a:off x="5372729" y="1620308"/>
              <a:ext cx="2107247" cy="2008761"/>
            </a:xfrm>
            <a:prstGeom prst="rect">
              <a:avLst/>
            </a:prstGeom>
            <a:noFill/>
            <a:ln w="19050">
              <a:solidFill>
                <a:srgbClr val="215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41CDF6C2-9C0C-7854-A788-AEBD0E17EAE4}"/>
                </a:ext>
              </a:extLst>
            </p:cNvPr>
            <p:cNvSpPr/>
            <p:nvPr userDrawn="1"/>
          </p:nvSpPr>
          <p:spPr>
            <a:xfrm>
              <a:off x="7668185" y="1617626"/>
              <a:ext cx="2107247" cy="2008761"/>
            </a:xfrm>
            <a:prstGeom prst="rect">
              <a:avLst/>
            </a:prstGeom>
            <a:noFill/>
            <a:ln w="19050">
              <a:solidFill>
                <a:srgbClr val="444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84C2282-ED2C-FD84-031E-AD8EC395CCD9}"/>
                </a:ext>
              </a:extLst>
            </p:cNvPr>
            <p:cNvSpPr/>
            <p:nvPr userDrawn="1"/>
          </p:nvSpPr>
          <p:spPr>
            <a:xfrm>
              <a:off x="9964525" y="1615744"/>
              <a:ext cx="2107247" cy="2008761"/>
            </a:xfrm>
            <a:prstGeom prst="rect">
              <a:avLst/>
            </a:prstGeom>
            <a:noFill/>
            <a:ln w="19050">
              <a:solidFill>
                <a:srgbClr val="955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7B46941C-E43E-FA09-30BE-A8900048F9F9}"/>
                </a:ext>
              </a:extLst>
            </p:cNvPr>
            <p:cNvSpPr/>
            <p:nvPr userDrawn="1"/>
          </p:nvSpPr>
          <p:spPr>
            <a:xfrm>
              <a:off x="5378810" y="4080119"/>
              <a:ext cx="2107247" cy="2008761"/>
            </a:xfrm>
            <a:prstGeom prst="rect">
              <a:avLst/>
            </a:prstGeom>
            <a:noFill/>
            <a:ln w="19050">
              <a:solidFill>
                <a:srgbClr val="D34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A9849346-831B-4295-9738-24952AFBB0CD}"/>
                </a:ext>
              </a:extLst>
            </p:cNvPr>
            <p:cNvSpPr/>
            <p:nvPr userDrawn="1"/>
          </p:nvSpPr>
          <p:spPr>
            <a:xfrm>
              <a:off x="7672113" y="4082448"/>
              <a:ext cx="2107247" cy="2008761"/>
            </a:xfrm>
            <a:prstGeom prst="rect">
              <a:avLst/>
            </a:prstGeom>
            <a:noFill/>
            <a:ln w="19050">
              <a:solidFill>
                <a:srgbClr val="F753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920D25E8-FCBD-0E15-28C3-0AF607B8C278}"/>
                </a:ext>
              </a:extLst>
            </p:cNvPr>
            <p:cNvSpPr/>
            <p:nvPr userDrawn="1"/>
          </p:nvSpPr>
          <p:spPr>
            <a:xfrm>
              <a:off x="9955009" y="4077810"/>
              <a:ext cx="2107247" cy="2008761"/>
            </a:xfrm>
            <a:prstGeom prst="rect">
              <a:avLst/>
            </a:prstGeom>
            <a:noFill/>
            <a:ln w="19050">
              <a:solidFill>
                <a:srgbClr val="F666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46252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icator slide explaine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6D5408-2AE9-E8FF-144B-FD4D6DF6F515}"/>
              </a:ext>
            </a:extLst>
          </p:cNvPr>
          <p:cNvPicPr>
            <a:picLocks noChangeAspect="1"/>
          </p:cNvPicPr>
          <p:nvPr userDrawn="1"/>
        </p:nvPicPr>
        <p:blipFill>
          <a:blip r:embed="rId2"/>
          <a:stretch>
            <a:fillRect/>
          </a:stretch>
        </p:blipFill>
        <p:spPr>
          <a:xfrm>
            <a:off x="2614780" y="2662317"/>
            <a:ext cx="6831893" cy="3466706"/>
          </a:xfrm>
          <a:prstGeom prst="rect">
            <a:avLst/>
          </a:prstGeom>
        </p:spPr>
      </p:pic>
      <p:sp>
        <p:nvSpPr>
          <p:cNvPr id="2" name="Title">
            <a:extLst>
              <a:ext uri="{FF2B5EF4-FFF2-40B4-BE49-F238E27FC236}">
                <a16:creationId xmlns:a16="http://schemas.microsoft.com/office/drawing/2014/main" id="{D56703FC-3564-2F8A-E734-43A51E9B774F}"/>
              </a:ext>
            </a:extLst>
          </p:cNvPr>
          <p:cNvSpPr>
            <a:spLocks noGrp="1"/>
          </p:cNvSpPr>
          <p:nvPr>
            <p:ph type="title"/>
          </p:nvPr>
        </p:nvSpPr>
        <p:spPr/>
        <p:txBody>
          <a:bodyPr/>
          <a:lstStyle>
            <a:lvl1pPr>
              <a:defRPr/>
            </a:lvl1pPr>
          </a:lstStyle>
          <a:p>
            <a:endParaRPr lang="en-GB" dirty="0"/>
          </a:p>
        </p:txBody>
      </p:sp>
      <p:sp>
        <p:nvSpPr>
          <p:cNvPr id="4" name="Slide Number">
            <a:extLst>
              <a:ext uri="{FF2B5EF4-FFF2-40B4-BE49-F238E27FC236}">
                <a16:creationId xmlns:a16="http://schemas.microsoft.com/office/drawing/2014/main" id="{9682A993-5C50-2ADB-182A-1EC3F744A43E}"/>
              </a:ext>
            </a:extLst>
          </p:cNvPr>
          <p:cNvSpPr>
            <a:spLocks noGrp="1"/>
          </p:cNvSpPr>
          <p:nvPr>
            <p:ph type="sldNum" sz="quarter" idx="11"/>
          </p:nvPr>
        </p:nvSpPr>
        <p:spPr/>
        <p:txBody>
          <a:bodyPr/>
          <a:lstStyle/>
          <a:p>
            <a:fld id="{8DADB20D-508E-4C6D-A9E4-257D5607B0F6}" type="slidenum">
              <a:rPr lang="en-GB" smtClean="0"/>
              <a:pPr/>
              <a:t>‹#›</a:t>
            </a:fld>
            <a:endParaRPr lang="en-GB"/>
          </a:p>
        </p:txBody>
      </p:sp>
      <p:sp>
        <p:nvSpPr>
          <p:cNvPr id="10" name="TextBox 9">
            <a:extLst>
              <a:ext uri="{FF2B5EF4-FFF2-40B4-BE49-F238E27FC236}">
                <a16:creationId xmlns:a16="http://schemas.microsoft.com/office/drawing/2014/main" id="{5D18A4D1-B3B3-5063-A019-1AF0FF0E75EB}"/>
              </a:ext>
            </a:extLst>
          </p:cNvPr>
          <p:cNvSpPr txBox="1"/>
          <p:nvPr userDrawn="1"/>
        </p:nvSpPr>
        <p:spPr>
          <a:xfrm>
            <a:off x="129760" y="2793870"/>
            <a:ext cx="1978362" cy="3447098"/>
          </a:xfrm>
          <a:prstGeom prst="rect">
            <a:avLst/>
          </a:prstGeom>
          <a:noFill/>
          <a:ln>
            <a:solidFill>
              <a:schemeClr val="bg1">
                <a:lumMod val="50000"/>
              </a:schemeClr>
            </a:solidFill>
          </a:ln>
        </p:spPr>
        <p:txBody>
          <a:bodyPr wrap="square" rtlCol="0">
            <a:spAutoFit/>
          </a:bodyPr>
          <a:lstStyle/>
          <a:p>
            <a:r>
              <a:rPr lang="en-GB" sz="1800" dirty="0"/>
              <a:t>Bar plot</a:t>
            </a:r>
          </a:p>
          <a:p>
            <a:r>
              <a:rPr lang="en-GB" sz="1200" dirty="0"/>
              <a:t>Compares ward and Medway values to England.</a:t>
            </a:r>
          </a:p>
          <a:p>
            <a:r>
              <a:rPr lang="en-GB" sz="800" dirty="0"/>
              <a:t> </a:t>
            </a:r>
          </a:p>
          <a:p>
            <a:r>
              <a:rPr lang="en-GB" sz="1200" dirty="0"/>
              <a:t>Bar for focus ward outlined in black. </a:t>
            </a:r>
          </a:p>
          <a:p>
            <a:r>
              <a:rPr lang="en-GB" sz="800" dirty="0"/>
              <a:t> </a:t>
            </a:r>
          </a:p>
          <a:p>
            <a:r>
              <a:rPr lang="en-GB" sz="1200" dirty="0"/>
              <a:t>Wards ordered from </a:t>
            </a:r>
          </a:p>
          <a:p>
            <a:r>
              <a:rPr lang="en-GB" sz="1200" dirty="0"/>
              <a:t>worst (1) to best (24).</a:t>
            </a:r>
          </a:p>
          <a:p>
            <a:r>
              <a:rPr lang="en-GB" sz="800" dirty="0"/>
              <a:t>  </a:t>
            </a:r>
          </a:p>
          <a:p>
            <a:r>
              <a:rPr lang="en-GB" sz="1200" dirty="0"/>
              <a:t>RAG rating applied. </a:t>
            </a:r>
          </a:p>
          <a:p>
            <a:r>
              <a:rPr lang="en-GB" sz="1200" dirty="0"/>
              <a:t>Compared to England. </a:t>
            </a:r>
          </a:p>
          <a:p>
            <a:r>
              <a:rPr lang="en-GB" sz="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Red = Worse</a:t>
            </a:r>
          </a:p>
          <a:p>
            <a:r>
              <a:rPr lang="en-GB" sz="1200" dirty="0"/>
              <a:t>Amber = Similar</a:t>
            </a:r>
          </a:p>
          <a:p>
            <a:r>
              <a:rPr lang="en-GB" sz="1200" dirty="0"/>
              <a:t>Green = Better</a:t>
            </a:r>
          </a:p>
          <a:p>
            <a:r>
              <a:rPr lang="en-GB" sz="1200" dirty="0"/>
              <a:t>Dark blue = Lower</a:t>
            </a:r>
          </a:p>
          <a:p>
            <a:r>
              <a:rPr lang="en-GB" sz="1200" dirty="0"/>
              <a:t>Light blue = Higher</a:t>
            </a:r>
          </a:p>
          <a:p>
            <a:r>
              <a:rPr lang="en-GB" sz="1200" dirty="0"/>
              <a:t>Grey = Not compared</a:t>
            </a:r>
          </a:p>
        </p:txBody>
      </p:sp>
      <p:sp>
        <p:nvSpPr>
          <p:cNvPr id="13" name="TextBox 12">
            <a:extLst>
              <a:ext uri="{FF2B5EF4-FFF2-40B4-BE49-F238E27FC236}">
                <a16:creationId xmlns:a16="http://schemas.microsoft.com/office/drawing/2014/main" id="{45C19D8B-2316-880C-D3BB-F79DAA9C45F5}"/>
              </a:ext>
            </a:extLst>
          </p:cNvPr>
          <p:cNvSpPr txBox="1"/>
          <p:nvPr userDrawn="1"/>
        </p:nvSpPr>
        <p:spPr>
          <a:xfrm>
            <a:off x="10272464" y="2745177"/>
            <a:ext cx="1789095" cy="3262432"/>
          </a:xfrm>
          <a:prstGeom prst="rect">
            <a:avLst/>
          </a:prstGeom>
          <a:noFill/>
          <a:ln>
            <a:solidFill>
              <a:schemeClr val="bg1">
                <a:lumMod val="50000"/>
              </a:schemeClr>
            </a:solidFill>
          </a:ln>
        </p:spPr>
        <p:txBody>
          <a:bodyPr wrap="square" rtlCol="0">
            <a:spAutoFit/>
          </a:bodyPr>
          <a:lstStyle/>
          <a:p>
            <a:r>
              <a:rPr lang="en-GB" sz="1800" dirty="0"/>
              <a:t>Map</a:t>
            </a:r>
          </a:p>
          <a:p>
            <a:r>
              <a:rPr lang="en-GB" sz="1200" dirty="0"/>
              <a:t>Boundaries are either LSOA or MSOA.</a:t>
            </a:r>
          </a:p>
          <a:p>
            <a:r>
              <a:rPr lang="en-GB" sz="800" dirty="0"/>
              <a:t> </a:t>
            </a:r>
          </a:p>
          <a:p>
            <a:r>
              <a:rPr lang="en-GB" sz="1200" dirty="0"/>
              <a:t>Coloured either by: </a:t>
            </a:r>
          </a:p>
          <a:p>
            <a:endParaRPr lang="en-GB" sz="1200" dirty="0"/>
          </a:p>
          <a:p>
            <a:r>
              <a:rPr lang="en-GB" sz="1200" dirty="0"/>
              <a:t>1) Scale:</a:t>
            </a:r>
          </a:p>
          <a:p>
            <a:r>
              <a:rPr lang="en-GB" sz="1200" dirty="0"/>
              <a:t>- Lighter = Best </a:t>
            </a:r>
          </a:p>
          <a:p>
            <a:pPr marL="0" indent="0">
              <a:buFontTx/>
              <a:buNone/>
            </a:pPr>
            <a:r>
              <a:rPr lang="en-GB" sz="1200" dirty="0"/>
              <a:t>- Darker = Worst </a:t>
            </a:r>
          </a:p>
          <a:p>
            <a:pPr marL="0" indent="0">
              <a:buFontTx/>
              <a:buNone/>
            </a:pPr>
            <a:r>
              <a:rPr lang="en-GB" sz="1200" dirty="0"/>
              <a:t> </a:t>
            </a:r>
          </a:p>
          <a:p>
            <a:r>
              <a:rPr lang="en-GB" sz="1200" dirty="0"/>
              <a:t>2) RAG rating: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Red = Worse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Amber = Similar</a:t>
            </a:r>
          </a:p>
          <a:p>
            <a:pPr marL="0" indent="0">
              <a:buFontTx/>
              <a:buNone/>
            </a:pPr>
            <a:r>
              <a:rPr lang="en-GB" sz="1200" dirty="0"/>
              <a:t>- Green = Better</a:t>
            </a:r>
          </a:p>
          <a:p>
            <a:r>
              <a:rPr lang="en-GB" sz="1200" dirty="0"/>
              <a:t>- Dark blue = Lower</a:t>
            </a:r>
          </a:p>
          <a:p>
            <a:r>
              <a:rPr lang="en-GB" sz="1200" dirty="0"/>
              <a:t>- Light blue = Higher</a:t>
            </a:r>
          </a:p>
          <a:p>
            <a:r>
              <a:rPr lang="en-GB" sz="1200" dirty="0"/>
              <a:t>- Grey = Not compared</a:t>
            </a:r>
          </a:p>
        </p:txBody>
      </p:sp>
      <p:sp>
        <p:nvSpPr>
          <p:cNvPr id="25" name="TextBox 24">
            <a:extLst>
              <a:ext uri="{FF2B5EF4-FFF2-40B4-BE49-F238E27FC236}">
                <a16:creationId xmlns:a16="http://schemas.microsoft.com/office/drawing/2014/main" id="{1EA27795-917E-BE4B-A5A6-92842D43C8E3}"/>
              </a:ext>
            </a:extLst>
          </p:cNvPr>
          <p:cNvSpPr txBox="1"/>
          <p:nvPr userDrawn="1"/>
        </p:nvSpPr>
        <p:spPr>
          <a:xfrm>
            <a:off x="268237" y="1191146"/>
            <a:ext cx="10202529" cy="369332"/>
          </a:xfrm>
          <a:prstGeom prst="rect">
            <a:avLst/>
          </a:prstGeom>
          <a:noFill/>
        </p:spPr>
        <p:txBody>
          <a:bodyPr wrap="square" rtlCol="0">
            <a:spAutoFit/>
          </a:bodyPr>
          <a:lstStyle/>
          <a:p>
            <a:r>
              <a:rPr lang="en-GB" dirty="0"/>
              <a:t>Each indicator slide is split into 3 sections:</a:t>
            </a:r>
          </a:p>
        </p:txBody>
      </p:sp>
      <p:sp>
        <p:nvSpPr>
          <p:cNvPr id="30" name="TextBox 29">
            <a:extLst>
              <a:ext uri="{FF2B5EF4-FFF2-40B4-BE49-F238E27FC236}">
                <a16:creationId xmlns:a16="http://schemas.microsoft.com/office/drawing/2014/main" id="{832874FA-8CB0-D747-5873-A787568F6336}"/>
              </a:ext>
            </a:extLst>
          </p:cNvPr>
          <p:cNvSpPr txBox="1"/>
          <p:nvPr userDrawn="1"/>
        </p:nvSpPr>
        <p:spPr>
          <a:xfrm>
            <a:off x="2279576" y="1661745"/>
            <a:ext cx="2602054" cy="830997"/>
          </a:xfrm>
          <a:prstGeom prst="rect">
            <a:avLst/>
          </a:prstGeom>
          <a:noFill/>
        </p:spPr>
        <p:txBody>
          <a:bodyPr wrap="square" rtlCol="0">
            <a:spAutoFit/>
          </a:bodyPr>
          <a:lstStyle/>
          <a:p>
            <a:r>
              <a:rPr lang="en-GB" sz="1600" b="1" dirty="0"/>
              <a:t>Section 1: </a:t>
            </a:r>
            <a:r>
              <a:rPr lang="en-GB" sz="1600" dirty="0"/>
              <a:t>How does the ward compare to England and other wards in Medway?</a:t>
            </a:r>
          </a:p>
        </p:txBody>
      </p:sp>
      <p:sp>
        <p:nvSpPr>
          <p:cNvPr id="31" name="TextBox 30">
            <a:extLst>
              <a:ext uri="{FF2B5EF4-FFF2-40B4-BE49-F238E27FC236}">
                <a16:creationId xmlns:a16="http://schemas.microsoft.com/office/drawing/2014/main" id="{F127DED5-131F-480D-D859-133BCFFF756F}"/>
              </a:ext>
            </a:extLst>
          </p:cNvPr>
          <p:cNvSpPr txBox="1"/>
          <p:nvPr userDrawn="1"/>
        </p:nvSpPr>
        <p:spPr>
          <a:xfrm>
            <a:off x="4917281" y="1636089"/>
            <a:ext cx="2176837" cy="830997"/>
          </a:xfrm>
          <a:prstGeom prst="rect">
            <a:avLst/>
          </a:prstGeom>
          <a:noFill/>
        </p:spPr>
        <p:txBody>
          <a:bodyPr wrap="square" rtlCol="0">
            <a:spAutoFit/>
          </a:bodyPr>
          <a:lstStyle/>
          <a:p>
            <a:r>
              <a:rPr lang="en-GB" sz="1600" b="1" dirty="0"/>
              <a:t>Section 2: </a:t>
            </a:r>
            <a:r>
              <a:rPr lang="en-GB" sz="1600" dirty="0"/>
              <a:t>What are the current and past values for the ward?</a:t>
            </a:r>
          </a:p>
        </p:txBody>
      </p:sp>
      <p:sp>
        <p:nvSpPr>
          <p:cNvPr id="32" name="TextBox 31">
            <a:extLst>
              <a:ext uri="{FF2B5EF4-FFF2-40B4-BE49-F238E27FC236}">
                <a16:creationId xmlns:a16="http://schemas.microsoft.com/office/drawing/2014/main" id="{17FA4BE5-26F0-21A6-8338-FDB5BB14ECC7}"/>
              </a:ext>
            </a:extLst>
          </p:cNvPr>
          <p:cNvSpPr txBox="1"/>
          <p:nvPr userDrawn="1"/>
        </p:nvSpPr>
        <p:spPr>
          <a:xfrm>
            <a:off x="7273784" y="1636088"/>
            <a:ext cx="2278599" cy="830997"/>
          </a:xfrm>
          <a:prstGeom prst="rect">
            <a:avLst/>
          </a:prstGeom>
          <a:noFill/>
        </p:spPr>
        <p:txBody>
          <a:bodyPr wrap="square" rtlCol="0">
            <a:spAutoFit/>
          </a:bodyPr>
          <a:lstStyle/>
          <a:p>
            <a:r>
              <a:rPr lang="en-GB" sz="1600" b="1" dirty="0"/>
              <a:t>Section 3: </a:t>
            </a:r>
            <a:r>
              <a:rPr lang="en-GB" sz="1600" b="0" dirty="0"/>
              <a:t>Do the values vary within the ward by LSOA or MSOA?</a:t>
            </a:r>
          </a:p>
        </p:txBody>
      </p:sp>
      <p:sp>
        <p:nvSpPr>
          <p:cNvPr id="52" name="Rectangle 51">
            <a:extLst>
              <a:ext uri="{FF2B5EF4-FFF2-40B4-BE49-F238E27FC236}">
                <a16:creationId xmlns:a16="http://schemas.microsoft.com/office/drawing/2014/main" id="{22DC395C-F25B-A710-BAC4-AA7D9EF0CC45}"/>
              </a:ext>
            </a:extLst>
          </p:cNvPr>
          <p:cNvSpPr/>
          <p:nvPr userDrawn="1"/>
        </p:nvSpPr>
        <p:spPr>
          <a:xfrm>
            <a:off x="2266185" y="1636088"/>
            <a:ext cx="7338605" cy="4558966"/>
          </a:xfrm>
          <a:prstGeom prst="rect">
            <a:avLst/>
          </a:prstGeom>
          <a:noFill/>
          <a:ln w="12700">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Straight Connector 55">
            <a:extLst>
              <a:ext uri="{FF2B5EF4-FFF2-40B4-BE49-F238E27FC236}">
                <a16:creationId xmlns:a16="http://schemas.microsoft.com/office/drawing/2014/main" id="{B30E3AD5-9452-C995-B010-4003B78385DF}"/>
              </a:ext>
            </a:extLst>
          </p:cNvPr>
          <p:cNvCxnSpPr>
            <a:cxnSpLocks/>
          </p:cNvCxnSpPr>
          <p:nvPr userDrawn="1"/>
        </p:nvCxnSpPr>
        <p:spPr>
          <a:xfrm>
            <a:off x="7176120" y="1661745"/>
            <a:ext cx="0" cy="1399675"/>
          </a:xfrm>
          <a:prstGeom prst="line">
            <a:avLst/>
          </a:prstGeom>
          <a:ln w="63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478D964-43B7-3FDA-BBE3-F95435EE9D4D}"/>
              </a:ext>
            </a:extLst>
          </p:cNvPr>
          <p:cNvCxnSpPr>
            <a:cxnSpLocks/>
          </p:cNvCxnSpPr>
          <p:nvPr userDrawn="1"/>
        </p:nvCxnSpPr>
        <p:spPr>
          <a:xfrm>
            <a:off x="4881630" y="1661745"/>
            <a:ext cx="0" cy="1000572"/>
          </a:xfrm>
          <a:prstGeom prst="line">
            <a:avLst/>
          </a:prstGeom>
          <a:ln w="63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 name="Elbow Connector 20">
            <a:extLst>
              <a:ext uri="{FF2B5EF4-FFF2-40B4-BE49-F238E27FC236}">
                <a16:creationId xmlns:a16="http://schemas.microsoft.com/office/drawing/2014/main" id="{81F10785-B727-C4AD-C887-10DA33EED8F7}"/>
              </a:ext>
            </a:extLst>
          </p:cNvPr>
          <p:cNvCxnSpPr>
            <a:cxnSpLocks/>
            <a:stCxn id="13" idx="1"/>
          </p:cNvCxnSpPr>
          <p:nvPr userDrawn="1"/>
        </p:nvCxnSpPr>
        <p:spPr>
          <a:xfrm rot="10800000">
            <a:off x="9434822" y="4050297"/>
            <a:ext cx="837642" cy="326096"/>
          </a:xfrm>
          <a:prstGeom prst="bentConnector3">
            <a:avLst>
              <a:gd name="adj1" fmla="val 5000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Elbow Connector 20">
            <a:extLst>
              <a:ext uri="{FF2B5EF4-FFF2-40B4-BE49-F238E27FC236}">
                <a16:creationId xmlns:a16="http://schemas.microsoft.com/office/drawing/2014/main" id="{8B98DA80-2CF2-AA7F-0212-C12D25262D71}"/>
              </a:ext>
            </a:extLst>
          </p:cNvPr>
          <p:cNvCxnSpPr>
            <a:cxnSpLocks/>
            <a:stCxn id="10" idx="3"/>
          </p:cNvCxnSpPr>
          <p:nvPr userDrawn="1"/>
        </p:nvCxnSpPr>
        <p:spPr>
          <a:xfrm flipV="1">
            <a:off x="2108122" y="4124647"/>
            <a:ext cx="667674" cy="392772"/>
          </a:xfrm>
          <a:prstGeom prst="bentConnector3">
            <a:avLst>
              <a:gd name="adj1" fmla="val 5000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B372B3CD-EA1F-0B11-8A17-3D73B9DF5BBA}"/>
              </a:ext>
            </a:extLst>
          </p:cNvPr>
          <p:cNvGrpSpPr/>
          <p:nvPr userDrawn="1"/>
        </p:nvGrpSpPr>
        <p:grpSpPr>
          <a:xfrm>
            <a:off x="1919536" y="6302870"/>
            <a:ext cx="3505854" cy="471861"/>
            <a:chOff x="2792498" y="6292485"/>
            <a:chExt cx="3505854" cy="471861"/>
          </a:xfrm>
        </p:grpSpPr>
        <p:grpSp>
          <p:nvGrpSpPr>
            <p:cNvPr id="24" name="Group 23">
              <a:extLst>
                <a:ext uri="{FF2B5EF4-FFF2-40B4-BE49-F238E27FC236}">
                  <a16:creationId xmlns:a16="http://schemas.microsoft.com/office/drawing/2014/main" id="{533C66A1-9778-4A71-3734-14F0AB8CE702}"/>
                </a:ext>
              </a:extLst>
            </p:cNvPr>
            <p:cNvGrpSpPr/>
            <p:nvPr userDrawn="1"/>
          </p:nvGrpSpPr>
          <p:grpSpPr>
            <a:xfrm>
              <a:off x="2792498" y="6292485"/>
              <a:ext cx="3505854" cy="466763"/>
              <a:chOff x="3249446" y="6261395"/>
              <a:chExt cx="3505854" cy="466763"/>
            </a:xfrm>
          </p:grpSpPr>
          <p:sp>
            <p:nvSpPr>
              <p:cNvPr id="22" name="TextBox 21">
                <a:extLst>
                  <a:ext uri="{FF2B5EF4-FFF2-40B4-BE49-F238E27FC236}">
                    <a16:creationId xmlns:a16="http://schemas.microsoft.com/office/drawing/2014/main" id="{7CB51D9B-BF4B-2F31-4113-E05B4026377F}"/>
                  </a:ext>
                </a:extLst>
              </p:cNvPr>
              <p:cNvSpPr txBox="1"/>
              <p:nvPr userDrawn="1"/>
            </p:nvSpPr>
            <p:spPr>
              <a:xfrm>
                <a:off x="3249446" y="6261395"/>
                <a:ext cx="1449160" cy="369332"/>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Number grid</a:t>
                </a:r>
              </a:p>
            </p:txBody>
          </p:sp>
          <p:sp>
            <p:nvSpPr>
              <p:cNvPr id="23" name="TextBox 22">
                <a:extLst>
                  <a:ext uri="{FF2B5EF4-FFF2-40B4-BE49-F238E27FC236}">
                    <a16:creationId xmlns:a16="http://schemas.microsoft.com/office/drawing/2014/main" id="{4A812200-3C1E-09D0-DA74-B897BCA8D8C5}"/>
                  </a:ext>
                </a:extLst>
              </p:cNvPr>
              <p:cNvSpPr txBox="1"/>
              <p:nvPr userDrawn="1"/>
            </p:nvSpPr>
            <p:spPr>
              <a:xfrm>
                <a:off x="4543362" y="6266493"/>
                <a:ext cx="2211938" cy="461665"/>
              </a:xfrm>
              <a:prstGeom prst="rect">
                <a:avLst/>
              </a:prstGeom>
              <a:noFill/>
            </p:spPr>
            <p:txBody>
              <a:bodyPr wrap="square" numCol="1" rtlCol="0">
                <a:spAutoFit/>
              </a:bodyPr>
              <a:lstStyle/>
              <a:p>
                <a:pPr algn="l"/>
                <a:r>
                  <a:rPr lang="en-GB" sz="1200" dirty="0"/>
                  <a:t>Latest values for ward, Medway,  and England with RAG rating.</a:t>
                </a:r>
              </a:p>
            </p:txBody>
          </p:sp>
        </p:grpSp>
        <p:sp>
          <p:nvSpPr>
            <p:cNvPr id="3" name="Rectangle 2">
              <a:extLst>
                <a:ext uri="{FF2B5EF4-FFF2-40B4-BE49-F238E27FC236}">
                  <a16:creationId xmlns:a16="http://schemas.microsoft.com/office/drawing/2014/main" id="{5BB9933D-8EE7-FCE8-E827-41D886CEE5B4}"/>
                </a:ext>
              </a:extLst>
            </p:cNvPr>
            <p:cNvSpPr/>
            <p:nvPr userDrawn="1"/>
          </p:nvSpPr>
          <p:spPr>
            <a:xfrm>
              <a:off x="2792498" y="6292485"/>
              <a:ext cx="3505854" cy="471861"/>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D91FF1E2-0E67-E837-31EA-1A148E82F6BB}"/>
              </a:ext>
            </a:extLst>
          </p:cNvPr>
          <p:cNvGrpSpPr/>
          <p:nvPr userDrawn="1"/>
        </p:nvGrpSpPr>
        <p:grpSpPr>
          <a:xfrm>
            <a:off x="6075471" y="6275390"/>
            <a:ext cx="4485025" cy="646331"/>
            <a:chOff x="6744072" y="6266494"/>
            <a:chExt cx="4142249" cy="646331"/>
          </a:xfrm>
        </p:grpSpPr>
        <p:grpSp>
          <p:nvGrpSpPr>
            <p:cNvPr id="21" name="Group 20">
              <a:extLst>
                <a:ext uri="{FF2B5EF4-FFF2-40B4-BE49-F238E27FC236}">
                  <a16:creationId xmlns:a16="http://schemas.microsoft.com/office/drawing/2014/main" id="{3BEB0B60-1F36-6B0E-6660-D7A0F8CE6760}"/>
                </a:ext>
              </a:extLst>
            </p:cNvPr>
            <p:cNvGrpSpPr/>
            <p:nvPr userDrawn="1"/>
          </p:nvGrpSpPr>
          <p:grpSpPr>
            <a:xfrm>
              <a:off x="6744072" y="6266494"/>
              <a:ext cx="4142249" cy="646331"/>
              <a:chOff x="6744072" y="6266494"/>
              <a:chExt cx="4142249" cy="646331"/>
            </a:xfrm>
          </p:grpSpPr>
          <p:sp>
            <p:nvSpPr>
              <p:cNvPr id="15" name="TextBox 14">
                <a:extLst>
                  <a:ext uri="{FF2B5EF4-FFF2-40B4-BE49-F238E27FC236}">
                    <a16:creationId xmlns:a16="http://schemas.microsoft.com/office/drawing/2014/main" id="{B0585B2F-74EA-F6E8-B30C-9510C7E9D296}"/>
                  </a:ext>
                </a:extLst>
              </p:cNvPr>
              <p:cNvSpPr txBox="1"/>
              <p:nvPr userDrawn="1"/>
            </p:nvSpPr>
            <p:spPr>
              <a:xfrm>
                <a:off x="7824192" y="6266494"/>
                <a:ext cx="3062129" cy="646331"/>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Ward and England values over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Blue with RAG rating = ward. Black = England.</a:t>
                </a: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t>
                </a:r>
              </a:p>
            </p:txBody>
          </p:sp>
          <p:sp>
            <p:nvSpPr>
              <p:cNvPr id="19" name="TextBox 18">
                <a:extLst>
                  <a:ext uri="{FF2B5EF4-FFF2-40B4-BE49-F238E27FC236}">
                    <a16:creationId xmlns:a16="http://schemas.microsoft.com/office/drawing/2014/main" id="{C48066A3-647B-602B-366B-B6B96EA367B2}"/>
                  </a:ext>
                </a:extLst>
              </p:cNvPr>
              <p:cNvSpPr txBox="1"/>
              <p:nvPr userDrawn="1"/>
            </p:nvSpPr>
            <p:spPr>
              <a:xfrm>
                <a:off x="6744072" y="6268191"/>
                <a:ext cx="1224136" cy="369332"/>
              </a:xfrm>
              <a:prstGeom prst="rect">
                <a:avLst/>
              </a:prstGeom>
              <a:noFill/>
            </p:spPr>
            <p:txBody>
              <a:bodyPr wrap="square" numCol="1" rtlCol="0">
                <a:spAutoFit/>
              </a:bodyPr>
              <a:lstStyle/>
              <a:p>
                <a:r>
                  <a:rPr lang="en-GB" sz="1800" dirty="0"/>
                  <a:t>Trend plot</a:t>
                </a:r>
              </a:p>
            </p:txBody>
          </p:sp>
        </p:grpSp>
        <p:sp>
          <p:nvSpPr>
            <p:cNvPr id="26" name="Rectangle 25">
              <a:extLst>
                <a:ext uri="{FF2B5EF4-FFF2-40B4-BE49-F238E27FC236}">
                  <a16:creationId xmlns:a16="http://schemas.microsoft.com/office/drawing/2014/main" id="{8AF10E23-0B20-90F8-1EA9-342A5763E88E}"/>
                </a:ext>
              </a:extLst>
            </p:cNvPr>
            <p:cNvSpPr/>
            <p:nvPr userDrawn="1"/>
          </p:nvSpPr>
          <p:spPr>
            <a:xfrm>
              <a:off x="6744072" y="6290091"/>
              <a:ext cx="3888432" cy="471861"/>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3" name="Elbow Connector 20">
            <a:extLst>
              <a:ext uri="{FF2B5EF4-FFF2-40B4-BE49-F238E27FC236}">
                <a16:creationId xmlns:a16="http://schemas.microsoft.com/office/drawing/2014/main" id="{78AF0852-D895-5EC5-0301-C76F705E9161}"/>
              </a:ext>
            </a:extLst>
          </p:cNvPr>
          <p:cNvCxnSpPr>
            <a:cxnSpLocks/>
          </p:cNvCxnSpPr>
          <p:nvPr userDrawn="1"/>
        </p:nvCxnSpPr>
        <p:spPr>
          <a:xfrm rot="16200000" flipV="1">
            <a:off x="6747523" y="6095392"/>
            <a:ext cx="425150" cy="1"/>
          </a:xfrm>
          <a:prstGeom prst="bentConnector3">
            <a:avLst>
              <a:gd name="adj1" fmla="val 5000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20">
            <a:extLst>
              <a:ext uri="{FF2B5EF4-FFF2-40B4-BE49-F238E27FC236}">
                <a16:creationId xmlns:a16="http://schemas.microsoft.com/office/drawing/2014/main" id="{80D37C52-5E34-EF38-F199-7D39F6020811}"/>
              </a:ext>
            </a:extLst>
          </p:cNvPr>
          <p:cNvCxnSpPr>
            <a:cxnSpLocks/>
          </p:cNvCxnSpPr>
          <p:nvPr userDrawn="1"/>
        </p:nvCxnSpPr>
        <p:spPr>
          <a:xfrm rot="5400000" flipH="1" flipV="1">
            <a:off x="4285855" y="5254186"/>
            <a:ext cx="1581314" cy="523230"/>
          </a:xfrm>
          <a:prstGeom prst="bentConnector3">
            <a:avLst>
              <a:gd name="adj1" fmla="val 7810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Copyright">
            <a:extLst>
              <a:ext uri="{FF2B5EF4-FFF2-40B4-BE49-F238E27FC236}">
                <a16:creationId xmlns:a16="http://schemas.microsoft.com/office/drawing/2014/main" id="{442F77E5-7326-90F9-D3FD-DCABE595FB1F}"/>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094740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D Indicator slide explaine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6FBB03-1BC7-8E42-B37B-2B7B9A5AF00F}"/>
              </a:ext>
            </a:extLst>
          </p:cNvPr>
          <p:cNvPicPr>
            <a:picLocks noChangeAspect="1"/>
          </p:cNvPicPr>
          <p:nvPr userDrawn="1"/>
        </p:nvPicPr>
        <p:blipFill>
          <a:blip r:embed="rId2"/>
          <a:stretch>
            <a:fillRect/>
          </a:stretch>
        </p:blipFill>
        <p:spPr>
          <a:xfrm>
            <a:off x="2533986" y="2636660"/>
            <a:ext cx="6893166" cy="3552959"/>
          </a:xfrm>
          <a:prstGeom prst="rect">
            <a:avLst/>
          </a:prstGeom>
        </p:spPr>
      </p:pic>
      <p:sp>
        <p:nvSpPr>
          <p:cNvPr id="2" name="Title">
            <a:extLst>
              <a:ext uri="{FF2B5EF4-FFF2-40B4-BE49-F238E27FC236}">
                <a16:creationId xmlns:a16="http://schemas.microsoft.com/office/drawing/2014/main" id="{D56703FC-3564-2F8A-E734-43A51E9B774F}"/>
              </a:ext>
            </a:extLst>
          </p:cNvPr>
          <p:cNvSpPr>
            <a:spLocks noGrp="1"/>
          </p:cNvSpPr>
          <p:nvPr>
            <p:ph type="title"/>
          </p:nvPr>
        </p:nvSpPr>
        <p:spPr/>
        <p:txBody>
          <a:bodyPr/>
          <a:lstStyle>
            <a:lvl1pPr>
              <a:defRPr/>
            </a:lvl1pPr>
          </a:lstStyle>
          <a:p>
            <a:endParaRPr lang="en-GB" dirty="0"/>
          </a:p>
        </p:txBody>
      </p:sp>
      <p:sp>
        <p:nvSpPr>
          <p:cNvPr id="4" name="Slide Number">
            <a:extLst>
              <a:ext uri="{FF2B5EF4-FFF2-40B4-BE49-F238E27FC236}">
                <a16:creationId xmlns:a16="http://schemas.microsoft.com/office/drawing/2014/main" id="{9682A993-5C50-2ADB-182A-1EC3F744A43E}"/>
              </a:ext>
            </a:extLst>
          </p:cNvPr>
          <p:cNvSpPr>
            <a:spLocks noGrp="1"/>
          </p:cNvSpPr>
          <p:nvPr>
            <p:ph type="sldNum" sz="quarter" idx="11"/>
          </p:nvPr>
        </p:nvSpPr>
        <p:spPr/>
        <p:txBody>
          <a:bodyPr/>
          <a:lstStyle/>
          <a:p>
            <a:fld id="{8DADB20D-508E-4C6D-A9E4-257D5607B0F6}" type="slidenum">
              <a:rPr lang="en-GB" smtClean="0"/>
              <a:pPr/>
              <a:t>‹#›</a:t>
            </a:fld>
            <a:endParaRPr lang="en-GB"/>
          </a:p>
        </p:txBody>
      </p:sp>
      <p:sp>
        <p:nvSpPr>
          <p:cNvPr id="13" name="TextBox 12">
            <a:extLst>
              <a:ext uri="{FF2B5EF4-FFF2-40B4-BE49-F238E27FC236}">
                <a16:creationId xmlns:a16="http://schemas.microsoft.com/office/drawing/2014/main" id="{45C19D8B-2316-880C-D3BB-F79DAA9C45F5}"/>
              </a:ext>
            </a:extLst>
          </p:cNvPr>
          <p:cNvSpPr txBox="1"/>
          <p:nvPr userDrawn="1"/>
        </p:nvSpPr>
        <p:spPr>
          <a:xfrm>
            <a:off x="10047671" y="1638064"/>
            <a:ext cx="1789095" cy="3262432"/>
          </a:xfrm>
          <a:prstGeom prst="rect">
            <a:avLst/>
          </a:prstGeom>
          <a:noFill/>
          <a:ln>
            <a:solidFill>
              <a:schemeClr val="bg1">
                <a:lumMod val="50000"/>
              </a:schemeClr>
            </a:solidFill>
          </a:ln>
        </p:spPr>
        <p:txBody>
          <a:bodyPr wrap="square" rtlCol="0">
            <a:spAutoFit/>
          </a:bodyPr>
          <a:lstStyle/>
          <a:p>
            <a:r>
              <a:rPr lang="en-GB" sz="1800" dirty="0"/>
              <a:t>Map</a:t>
            </a:r>
          </a:p>
          <a:p>
            <a:r>
              <a:rPr lang="en-GB" sz="1200" dirty="0"/>
              <a:t>Boundaries are either, ward, LSOA, or MSOA.</a:t>
            </a:r>
          </a:p>
          <a:p>
            <a:r>
              <a:rPr lang="en-GB" sz="800" dirty="0"/>
              <a:t> </a:t>
            </a:r>
          </a:p>
          <a:p>
            <a:r>
              <a:rPr lang="en-GB" sz="1200" dirty="0"/>
              <a:t>Coloured either by: </a:t>
            </a:r>
          </a:p>
          <a:p>
            <a:endParaRPr lang="en-GB" sz="1200" dirty="0"/>
          </a:p>
          <a:p>
            <a:r>
              <a:rPr lang="en-GB" sz="1200" dirty="0"/>
              <a:t>1) Scale:</a:t>
            </a:r>
          </a:p>
          <a:p>
            <a:r>
              <a:rPr lang="en-GB" sz="1200" dirty="0"/>
              <a:t>- Lighter = Best </a:t>
            </a:r>
          </a:p>
          <a:p>
            <a:pPr marL="0" indent="0">
              <a:buFontTx/>
              <a:buNone/>
            </a:pPr>
            <a:r>
              <a:rPr lang="en-GB" sz="1200" dirty="0"/>
              <a:t>- Darker = Worst </a:t>
            </a:r>
          </a:p>
          <a:p>
            <a:pPr marL="0" indent="0">
              <a:buFontTx/>
              <a:buNone/>
            </a:pPr>
            <a:r>
              <a:rPr lang="en-GB" sz="1200" dirty="0"/>
              <a:t> </a:t>
            </a:r>
          </a:p>
          <a:p>
            <a:r>
              <a:rPr lang="en-GB" sz="1200" dirty="0"/>
              <a:t>2) RAG rating: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Red = Worse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Amber = Similar</a:t>
            </a:r>
          </a:p>
          <a:p>
            <a:pPr marL="0" indent="0">
              <a:buFontTx/>
              <a:buNone/>
            </a:pPr>
            <a:r>
              <a:rPr lang="en-GB" sz="1200" dirty="0"/>
              <a:t>- Green = Better</a:t>
            </a:r>
          </a:p>
          <a:p>
            <a:r>
              <a:rPr lang="en-GB" sz="1200" dirty="0"/>
              <a:t>- Dark blue = Lower</a:t>
            </a:r>
          </a:p>
          <a:p>
            <a:r>
              <a:rPr lang="en-GB" sz="1200" dirty="0"/>
              <a:t>- Light blue = Higher</a:t>
            </a:r>
          </a:p>
          <a:p>
            <a:r>
              <a:rPr lang="en-GB" sz="1200" dirty="0"/>
              <a:t>- Grey = Not compared</a:t>
            </a:r>
          </a:p>
        </p:txBody>
      </p:sp>
      <p:sp>
        <p:nvSpPr>
          <p:cNvPr id="25" name="TextBox 24">
            <a:extLst>
              <a:ext uri="{FF2B5EF4-FFF2-40B4-BE49-F238E27FC236}">
                <a16:creationId xmlns:a16="http://schemas.microsoft.com/office/drawing/2014/main" id="{1EA27795-917E-BE4B-A5A6-92842D43C8E3}"/>
              </a:ext>
            </a:extLst>
          </p:cNvPr>
          <p:cNvSpPr txBox="1"/>
          <p:nvPr userDrawn="1"/>
        </p:nvSpPr>
        <p:spPr>
          <a:xfrm>
            <a:off x="268237" y="1191146"/>
            <a:ext cx="10202529" cy="369332"/>
          </a:xfrm>
          <a:prstGeom prst="rect">
            <a:avLst/>
          </a:prstGeom>
          <a:noFill/>
        </p:spPr>
        <p:txBody>
          <a:bodyPr wrap="square" rtlCol="0">
            <a:spAutoFit/>
          </a:bodyPr>
          <a:lstStyle/>
          <a:p>
            <a:r>
              <a:rPr lang="en-GB" dirty="0"/>
              <a:t>Each indicator slide is split into 2 sections:</a:t>
            </a:r>
          </a:p>
        </p:txBody>
      </p:sp>
      <p:sp>
        <p:nvSpPr>
          <p:cNvPr id="30" name="TextBox 29">
            <a:extLst>
              <a:ext uri="{FF2B5EF4-FFF2-40B4-BE49-F238E27FC236}">
                <a16:creationId xmlns:a16="http://schemas.microsoft.com/office/drawing/2014/main" id="{832874FA-8CB0-D747-5873-A787568F6336}"/>
              </a:ext>
            </a:extLst>
          </p:cNvPr>
          <p:cNvSpPr txBox="1"/>
          <p:nvPr userDrawn="1"/>
        </p:nvSpPr>
        <p:spPr>
          <a:xfrm>
            <a:off x="2279575" y="1661745"/>
            <a:ext cx="2448271" cy="830997"/>
          </a:xfrm>
          <a:prstGeom prst="rect">
            <a:avLst/>
          </a:prstGeom>
          <a:noFill/>
        </p:spPr>
        <p:txBody>
          <a:bodyPr wrap="square" rtlCol="0">
            <a:spAutoFit/>
          </a:bodyPr>
          <a:lstStyle/>
          <a:p>
            <a:r>
              <a:rPr lang="en-GB" sz="1600" b="1" dirty="0"/>
              <a:t>Section 1: </a:t>
            </a:r>
            <a:r>
              <a:rPr lang="en-GB" sz="1600" dirty="0"/>
              <a:t>How does Medway compare to England?</a:t>
            </a:r>
          </a:p>
        </p:txBody>
      </p:sp>
      <p:sp>
        <p:nvSpPr>
          <p:cNvPr id="31" name="TextBox 30">
            <a:extLst>
              <a:ext uri="{FF2B5EF4-FFF2-40B4-BE49-F238E27FC236}">
                <a16:creationId xmlns:a16="http://schemas.microsoft.com/office/drawing/2014/main" id="{F127DED5-131F-480D-D859-133BCFFF756F}"/>
              </a:ext>
            </a:extLst>
          </p:cNvPr>
          <p:cNvSpPr txBox="1"/>
          <p:nvPr userDrawn="1"/>
        </p:nvSpPr>
        <p:spPr>
          <a:xfrm>
            <a:off x="4645848" y="1636089"/>
            <a:ext cx="3610391" cy="584775"/>
          </a:xfrm>
          <a:prstGeom prst="rect">
            <a:avLst/>
          </a:prstGeom>
          <a:noFill/>
        </p:spPr>
        <p:txBody>
          <a:bodyPr wrap="square" rtlCol="0">
            <a:spAutoFit/>
          </a:bodyPr>
          <a:lstStyle/>
          <a:p>
            <a:r>
              <a:rPr lang="en-GB" sz="1600" b="1" dirty="0"/>
              <a:t>Section 2: </a:t>
            </a:r>
            <a:r>
              <a:rPr lang="en-GB" sz="1600" b="0" dirty="0"/>
              <a:t>Do the values vary within Medway by ward, LSOA or MSOA?</a:t>
            </a:r>
            <a:endParaRPr lang="en-GB" sz="1600" dirty="0"/>
          </a:p>
        </p:txBody>
      </p:sp>
      <p:sp>
        <p:nvSpPr>
          <p:cNvPr id="52" name="Rectangle 51">
            <a:extLst>
              <a:ext uri="{FF2B5EF4-FFF2-40B4-BE49-F238E27FC236}">
                <a16:creationId xmlns:a16="http://schemas.microsoft.com/office/drawing/2014/main" id="{22DC395C-F25B-A710-BAC4-AA7D9EF0CC45}"/>
              </a:ext>
            </a:extLst>
          </p:cNvPr>
          <p:cNvSpPr/>
          <p:nvPr userDrawn="1"/>
        </p:nvSpPr>
        <p:spPr>
          <a:xfrm>
            <a:off x="2266185" y="1636088"/>
            <a:ext cx="7338605" cy="4558966"/>
          </a:xfrm>
          <a:prstGeom prst="rect">
            <a:avLst/>
          </a:prstGeom>
          <a:noFill/>
          <a:ln w="12700">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8" name="Straight Connector 57">
            <a:extLst>
              <a:ext uri="{FF2B5EF4-FFF2-40B4-BE49-F238E27FC236}">
                <a16:creationId xmlns:a16="http://schemas.microsoft.com/office/drawing/2014/main" id="{E478D964-43B7-3FDA-BBE3-F95435EE9D4D}"/>
              </a:ext>
            </a:extLst>
          </p:cNvPr>
          <p:cNvCxnSpPr>
            <a:cxnSpLocks/>
          </p:cNvCxnSpPr>
          <p:nvPr userDrawn="1"/>
        </p:nvCxnSpPr>
        <p:spPr>
          <a:xfrm>
            <a:off x="4583832" y="1636088"/>
            <a:ext cx="0" cy="1000572"/>
          </a:xfrm>
          <a:prstGeom prst="line">
            <a:avLst/>
          </a:prstGeom>
          <a:ln w="63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 name="Elbow Connector 20">
            <a:extLst>
              <a:ext uri="{FF2B5EF4-FFF2-40B4-BE49-F238E27FC236}">
                <a16:creationId xmlns:a16="http://schemas.microsoft.com/office/drawing/2014/main" id="{81F10785-B727-C4AD-C887-10DA33EED8F7}"/>
              </a:ext>
            </a:extLst>
          </p:cNvPr>
          <p:cNvCxnSpPr>
            <a:cxnSpLocks/>
            <a:stCxn id="13" idx="1"/>
          </p:cNvCxnSpPr>
          <p:nvPr userDrawn="1"/>
        </p:nvCxnSpPr>
        <p:spPr>
          <a:xfrm rot="10800000" flipV="1">
            <a:off x="8904313" y="3269280"/>
            <a:ext cx="1143359" cy="879800"/>
          </a:xfrm>
          <a:prstGeom prst="bentConnector3">
            <a:avLst>
              <a:gd name="adj1" fmla="val 1847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Elbow Connector 20">
            <a:extLst>
              <a:ext uri="{FF2B5EF4-FFF2-40B4-BE49-F238E27FC236}">
                <a16:creationId xmlns:a16="http://schemas.microsoft.com/office/drawing/2014/main" id="{8B98DA80-2CF2-AA7F-0212-C12D25262D71}"/>
              </a:ext>
            </a:extLst>
          </p:cNvPr>
          <p:cNvCxnSpPr>
            <a:cxnSpLocks/>
            <a:stCxn id="3" idx="3"/>
          </p:cNvCxnSpPr>
          <p:nvPr userDrawn="1"/>
        </p:nvCxnSpPr>
        <p:spPr>
          <a:xfrm>
            <a:off x="2034504" y="2463177"/>
            <a:ext cx="507152" cy="1939356"/>
          </a:xfrm>
          <a:prstGeom prst="bentConnector3">
            <a:avLst>
              <a:gd name="adj1" fmla="val 2746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B12CB17D-C3A8-2FFA-64C3-296585D6D542}"/>
              </a:ext>
            </a:extLst>
          </p:cNvPr>
          <p:cNvGrpSpPr/>
          <p:nvPr userDrawn="1"/>
        </p:nvGrpSpPr>
        <p:grpSpPr>
          <a:xfrm>
            <a:off x="147577" y="1981887"/>
            <a:ext cx="2051223" cy="967557"/>
            <a:chOff x="268236" y="2051586"/>
            <a:chExt cx="2051223" cy="967557"/>
          </a:xfrm>
        </p:grpSpPr>
        <p:sp>
          <p:nvSpPr>
            <p:cNvPr id="22" name="TextBox 21">
              <a:extLst>
                <a:ext uri="{FF2B5EF4-FFF2-40B4-BE49-F238E27FC236}">
                  <a16:creationId xmlns:a16="http://schemas.microsoft.com/office/drawing/2014/main" id="{7CB51D9B-BF4B-2F31-4113-E05B4026377F}"/>
                </a:ext>
              </a:extLst>
            </p:cNvPr>
            <p:cNvSpPr txBox="1"/>
            <p:nvPr userDrawn="1"/>
          </p:nvSpPr>
          <p:spPr>
            <a:xfrm>
              <a:off x="268236" y="2077243"/>
              <a:ext cx="1841369" cy="369332"/>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Number grid</a:t>
              </a:r>
            </a:p>
          </p:txBody>
        </p:sp>
        <p:sp>
          <p:nvSpPr>
            <p:cNvPr id="23" name="TextBox 22">
              <a:extLst>
                <a:ext uri="{FF2B5EF4-FFF2-40B4-BE49-F238E27FC236}">
                  <a16:creationId xmlns:a16="http://schemas.microsoft.com/office/drawing/2014/main" id="{4A812200-3C1E-09D0-DA74-B897BCA8D8C5}"/>
                </a:ext>
              </a:extLst>
            </p:cNvPr>
            <p:cNvSpPr txBox="1"/>
            <p:nvPr userDrawn="1"/>
          </p:nvSpPr>
          <p:spPr>
            <a:xfrm>
              <a:off x="274458" y="2372812"/>
              <a:ext cx="2045001" cy="646331"/>
            </a:xfrm>
            <a:prstGeom prst="rect">
              <a:avLst/>
            </a:prstGeom>
            <a:noFill/>
          </p:spPr>
          <p:txBody>
            <a:bodyPr wrap="square" numCol="1" rtlCol="0">
              <a:spAutoFit/>
            </a:bodyPr>
            <a:lstStyle/>
            <a:p>
              <a:pPr algn="l"/>
              <a:r>
                <a:rPr lang="en-GB" sz="1200" dirty="0"/>
                <a:t>Latest values for Medway  and England with </a:t>
              </a:r>
            </a:p>
            <a:p>
              <a:pPr algn="l"/>
              <a:r>
                <a:rPr lang="en-GB" sz="1200" dirty="0"/>
                <a:t>RAG rating.</a:t>
              </a:r>
            </a:p>
          </p:txBody>
        </p:sp>
        <p:sp>
          <p:nvSpPr>
            <p:cNvPr id="3" name="Rectangle 2">
              <a:extLst>
                <a:ext uri="{FF2B5EF4-FFF2-40B4-BE49-F238E27FC236}">
                  <a16:creationId xmlns:a16="http://schemas.microsoft.com/office/drawing/2014/main" id="{5BB9933D-8EE7-FCE8-E827-41D886CEE5B4}"/>
                </a:ext>
              </a:extLst>
            </p:cNvPr>
            <p:cNvSpPr/>
            <p:nvPr userDrawn="1"/>
          </p:nvSpPr>
          <p:spPr>
            <a:xfrm>
              <a:off x="268237" y="2051586"/>
              <a:ext cx="1886926" cy="962579"/>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030F8200-8465-E4E8-5A27-544BF0636D93}"/>
              </a:ext>
            </a:extLst>
          </p:cNvPr>
          <p:cNvGrpSpPr/>
          <p:nvPr userDrawn="1"/>
        </p:nvGrpSpPr>
        <p:grpSpPr>
          <a:xfrm>
            <a:off x="147577" y="3573016"/>
            <a:ext cx="1934747" cy="3814985"/>
            <a:chOff x="134895" y="3497652"/>
            <a:chExt cx="1934747" cy="3814985"/>
          </a:xfrm>
        </p:grpSpPr>
        <p:sp>
          <p:nvSpPr>
            <p:cNvPr id="15" name="TextBox 14">
              <a:extLst>
                <a:ext uri="{FF2B5EF4-FFF2-40B4-BE49-F238E27FC236}">
                  <a16:creationId xmlns:a16="http://schemas.microsoft.com/office/drawing/2014/main" id="{B0585B2F-74EA-F6E8-B30C-9510C7E9D296}"/>
                </a:ext>
              </a:extLst>
            </p:cNvPr>
            <p:cNvSpPr txBox="1"/>
            <p:nvPr userDrawn="1"/>
          </p:nvSpPr>
          <p:spPr>
            <a:xfrm>
              <a:off x="139311" y="3803984"/>
              <a:ext cx="1930331" cy="3508653"/>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Medway and England values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Line colour: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Blue =  Medway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Black =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Point colour. RAG rating: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Red = Worse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Amber = Similar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Green = Better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Dark blue = Lower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Light blue = Higher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Grey = Not compared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Black =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t>
              </a:r>
            </a:p>
          </p:txBody>
        </p:sp>
        <p:sp>
          <p:nvSpPr>
            <p:cNvPr id="19" name="TextBox 18">
              <a:extLst>
                <a:ext uri="{FF2B5EF4-FFF2-40B4-BE49-F238E27FC236}">
                  <a16:creationId xmlns:a16="http://schemas.microsoft.com/office/drawing/2014/main" id="{C48066A3-647B-602B-366B-B6B96EA367B2}"/>
                </a:ext>
              </a:extLst>
            </p:cNvPr>
            <p:cNvSpPr txBox="1"/>
            <p:nvPr userDrawn="1"/>
          </p:nvSpPr>
          <p:spPr>
            <a:xfrm>
              <a:off x="134895" y="3497652"/>
              <a:ext cx="1325435" cy="369332"/>
            </a:xfrm>
            <a:prstGeom prst="rect">
              <a:avLst/>
            </a:prstGeom>
            <a:noFill/>
          </p:spPr>
          <p:txBody>
            <a:bodyPr wrap="square" numCol="1" rtlCol="0">
              <a:spAutoFit/>
            </a:bodyPr>
            <a:lstStyle/>
            <a:p>
              <a:r>
                <a:rPr lang="en-GB" sz="1800" dirty="0"/>
                <a:t>Trend plot</a:t>
              </a:r>
            </a:p>
          </p:txBody>
        </p:sp>
        <p:sp>
          <p:nvSpPr>
            <p:cNvPr id="26" name="Rectangle 25">
              <a:extLst>
                <a:ext uri="{FF2B5EF4-FFF2-40B4-BE49-F238E27FC236}">
                  <a16:creationId xmlns:a16="http://schemas.microsoft.com/office/drawing/2014/main" id="{8AF10E23-0B20-90F8-1EA9-342A5763E88E}"/>
                </a:ext>
              </a:extLst>
            </p:cNvPr>
            <p:cNvSpPr/>
            <p:nvPr userDrawn="1"/>
          </p:nvSpPr>
          <p:spPr>
            <a:xfrm>
              <a:off x="134895" y="3519552"/>
              <a:ext cx="1882473" cy="3125365"/>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3" name="Elbow Connector 20">
            <a:extLst>
              <a:ext uri="{FF2B5EF4-FFF2-40B4-BE49-F238E27FC236}">
                <a16:creationId xmlns:a16="http://schemas.microsoft.com/office/drawing/2014/main" id="{78AF0852-D895-5EC5-0301-C76F705E9161}"/>
              </a:ext>
            </a:extLst>
          </p:cNvPr>
          <p:cNvCxnSpPr>
            <a:cxnSpLocks/>
          </p:cNvCxnSpPr>
          <p:nvPr userDrawn="1"/>
        </p:nvCxnSpPr>
        <p:spPr>
          <a:xfrm flipV="1">
            <a:off x="5015880" y="5942929"/>
            <a:ext cx="0" cy="32526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20">
            <a:extLst>
              <a:ext uri="{FF2B5EF4-FFF2-40B4-BE49-F238E27FC236}">
                <a16:creationId xmlns:a16="http://schemas.microsoft.com/office/drawing/2014/main" id="{80D37C52-5E34-EF38-F199-7D39F6020811}"/>
              </a:ext>
            </a:extLst>
          </p:cNvPr>
          <p:cNvCxnSpPr>
            <a:cxnSpLocks/>
          </p:cNvCxnSpPr>
          <p:nvPr userDrawn="1"/>
        </p:nvCxnSpPr>
        <p:spPr>
          <a:xfrm>
            <a:off x="2027393" y="5645817"/>
            <a:ext cx="559817"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Copyright">
            <a:extLst>
              <a:ext uri="{FF2B5EF4-FFF2-40B4-BE49-F238E27FC236}">
                <a16:creationId xmlns:a16="http://schemas.microsoft.com/office/drawing/2014/main" id="{442F77E5-7326-90F9-D3FD-DCABE595FB1F}"/>
              </a:ext>
            </a:extLst>
          </p:cNvPr>
          <p:cNvSpPr>
            <a:spLocks noGrp="1"/>
          </p:cNvSpPr>
          <p:nvPr userDrawn="1">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grpSp>
        <p:nvGrpSpPr>
          <p:cNvPr id="16" name="Group 15">
            <a:extLst>
              <a:ext uri="{FF2B5EF4-FFF2-40B4-BE49-F238E27FC236}">
                <a16:creationId xmlns:a16="http://schemas.microsoft.com/office/drawing/2014/main" id="{4EE72F67-2B2D-8367-7F93-45245D48E303}"/>
              </a:ext>
            </a:extLst>
          </p:cNvPr>
          <p:cNvGrpSpPr/>
          <p:nvPr userDrawn="1"/>
        </p:nvGrpSpPr>
        <p:grpSpPr>
          <a:xfrm>
            <a:off x="2984222" y="6268191"/>
            <a:ext cx="6042953" cy="553998"/>
            <a:chOff x="2266185" y="6268191"/>
            <a:chExt cx="6042953" cy="553998"/>
          </a:xfrm>
        </p:grpSpPr>
        <p:sp>
          <p:nvSpPr>
            <p:cNvPr id="10" name="TextBox 9">
              <a:extLst>
                <a:ext uri="{FF2B5EF4-FFF2-40B4-BE49-F238E27FC236}">
                  <a16:creationId xmlns:a16="http://schemas.microsoft.com/office/drawing/2014/main" id="{5D18A4D1-B3B3-5063-A019-1AF0FF0E75EB}"/>
                </a:ext>
              </a:extLst>
            </p:cNvPr>
            <p:cNvSpPr txBox="1"/>
            <p:nvPr userDrawn="1"/>
          </p:nvSpPr>
          <p:spPr>
            <a:xfrm>
              <a:off x="2266185" y="6268191"/>
              <a:ext cx="6042953" cy="553998"/>
            </a:xfrm>
            <a:prstGeom prst="rect">
              <a:avLst/>
            </a:prstGeom>
            <a:noFill/>
            <a:ln>
              <a:solidFill>
                <a:schemeClr val="bg1">
                  <a:lumMod val="50000"/>
                </a:schemeClr>
              </a:solidFill>
            </a:ln>
          </p:spPr>
          <p:txBody>
            <a:bodyPr wrap="square" rtlCol="0">
              <a:spAutoFit/>
            </a:bodyPr>
            <a:lstStyle/>
            <a:p>
              <a:r>
                <a:rPr lang="en-GB" sz="1800" dirty="0"/>
                <a:t>Bar plot</a:t>
              </a:r>
            </a:p>
            <a:p>
              <a:r>
                <a:rPr lang="en-GB" sz="1200" dirty="0"/>
                <a:t>Compares Medway and ward values to England.</a:t>
              </a:r>
            </a:p>
          </p:txBody>
        </p:sp>
        <p:sp>
          <p:nvSpPr>
            <p:cNvPr id="14" name="TextBox 13">
              <a:extLst>
                <a:ext uri="{FF2B5EF4-FFF2-40B4-BE49-F238E27FC236}">
                  <a16:creationId xmlns:a16="http://schemas.microsoft.com/office/drawing/2014/main" id="{E9F6C1CE-D8B5-E860-96CC-7CAE60BAF324}"/>
                </a:ext>
              </a:extLst>
            </p:cNvPr>
            <p:cNvSpPr txBox="1"/>
            <p:nvPr userDrawn="1"/>
          </p:nvSpPr>
          <p:spPr>
            <a:xfrm>
              <a:off x="5468956" y="6360524"/>
              <a:ext cx="2840182" cy="461665"/>
            </a:xfrm>
            <a:prstGeom prst="rect">
              <a:avLst/>
            </a:prstGeom>
            <a:noFill/>
            <a:ln>
              <a:noFill/>
            </a:ln>
          </p:spPr>
          <p:txBody>
            <a:bodyPr wrap="square" rtlCol="0">
              <a:spAutoFit/>
            </a:bodyPr>
            <a:lstStyle/>
            <a:p>
              <a:r>
                <a:rPr lang="en-GB" sz="1200" dirty="0"/>
                <a:t>Wards ordered from worst (1) to best (24).</a:t>
              </a:r>
              <a:endParaRPr lang="en-GB" sz="800" dirty="0"/>
            </a:p>
            <a:p>
              <a:r>
                <a:rPr lang="en-GB" sz="1200" dirty="0"/>
                <a:t>RAG rating applied. Compared to England. </a:t>
              </a:r>
            </a:p>
          </p:txBody>
        </p:sp>
      </p:grpSp>
    </p:spTree>
    <p:extLst>
      <p:ext uri="{BB962C8B-B14F-4D97-AF65-F5344CB8AC3E}">
        <p14:creationId xmlns:p14="http://schemas.microsoft.com/office/powerpoint/2010/main" val="409840876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67E068-39F6-4C20-9A76-7C584CAECA8D}"/>
              </a:ext>
            </a:extLst>
          </p:cNvPr>
          <p:cNvSpPr/>
          <p:nvPr userDrawn="1"/>
        </p:nvSpPr>
        <p:spPr>
          <a:xfrm>
            <a:off x="0" y="1"/>
            <a:ext cx="12192000" cy="433386"/>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274458" y="509032"/>
            <a:ext cx="11643084" cy="65293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cNvSpPr>
            <a:spLocks noGrp="1"/>
          </p:cNvSpPr>
          <p:nvPr>
            <p:ph type="body" idx="1"/>
          </p:nvPr>
        </p:nvSpPr>
        <p:spPr>
          <a:xfrm>
            <a:off x="274458" y="1340768"/>
            <a:ext cx="11643084" cy="4912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cNvSpPr>
            <a:spLocks noGrp="1"/>
          </p:cNvSpPr>
          <p:nvPr>
            <p:ph type="ftr" sz="quarter" idx="3"/>
          </p:nvPr>
        </p:nvSpPr>
        <p:spPr>
          <a:xfrm>
            <a:off x="274458" y="6356351"/>
            <a:ext cx="10718086" cy="365126"/>
          </a:xfrm>
          <a:prstGeom prst="rect">
            <a:avLst/>
          </a:prstGeom>
        </p:spPr>
        <p:txBody>
          <a:bodyPr vert="horz" lIns="91440" tIns="45720" rIns="91440" bIns="45720" rtlCol="0" anchor="ctr"/>
          <a:lstStyle>
            <a:lvl1pPr algn="l">
              <a:defRPr sz="1200">
                <a:solidFill>
                  <a:schemeClr val="bg1">
                    <a:lumMod val="50000"/>
                  </a:schemeClr>
                </a:solidFill>
              </a:defRPr>
            </a:lvl1pPr>
          </a:lstStyle>
          <a:p>
            <a:endParaRPr lang="en-GB" dirty="0"/>
          </a:p>
        </p:txBody>
      </p:sp>
      <p:sp>
        <p:nvSpPr>
          <p:cNvPr id="6" name="Slide Number"/>
          <p:cNvSpPr>
            <a:spLocks noGrp="1"/>
          </p:cNvSpPr>
          <p:nvPr>
            <p:ph type="sldNum" sz="quarter" idx="4"/>
          </p:nvPr>
        </p:nvSpPr>
        <p:spPr>
          <a:xfrm>
            <a:off x="15304" y="34131"/>
            <a:ext cx="1440000" cy="365125"/>
          </a:xfrm>
          <a:prstGeom prst="rect">
            <a:avLst/>
          </a:prstGeom>
        </p:spPr>
        <p:txBody>
          <a:bodyPr vert="horz" lIns="91440" tIns="45720" rIns="91440" bIns="45720" rtlCol="0" anchor="ctr"/>
          <a:lstStyle>
            <a:lvl1pPr algn="l">
              <a:defRPr sz="1200">
                <a:solidFill>
                  <a:schemeClr val="bg1"/>
                </a:solidFill>
              </a:defRPr>
            </a:lvl1pPr>
          </a:lstStyle>
          <a:p>
            <a:fld id="{8DADB20D-508E-4C6D-A9E4-257D5607B0F6}" type="slidenum">
              <a:rPr lang="en-GB" smtClean="0"/>
              <a:pPr/>
              <a:t>‹#›</a:t>
            </a:fld>
            <a:endParaRPr lang="en-GB"/>
          </a:p>
        </p:txBody>
      </p:sp>
    </p:spTree>
    <p:extLst>
      <p:ext uri="{BB962C8B-B14F-4D97-AF65-F5344CB8AC3E}">
        <p14:creationId xmlns:p14="http://schemas.microsoft.com/office/powerpoint/2010/main" val="307823620"/>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50" r:id="rId3"/>
    <p:sldLayoutId id="2147483665" r:id="rId4"/>
    <p:sldLayoutId id="2147483705" r:id="rId5"/>
    <p:sldLayoutId id="2147483704" r:id="rId6"/>
    <p:sldLayoutId id="2147483678" r:id="rId7"/>
    <p:sldLayoutId id="2147483706" r:id="rId8"/>
    <p:sldLayoutId id="2147483713" r:id="rId9"/>
    <p:sldLayoutId id="2147483707" r:id="rId10"/>
    <p:sldLayoutId id="2147483667" r:id="rId11"/>
    <p:sldLayoutId id="2147483672" r:id="rId12"/>
    <p:sldLayoutId id="2147483689" r:id="rId13"/>
    <p:sldLayoutId id="2147483690" r:id="rId14"/>
    <p:sldLayoutId id="2147483666" r:id="rId15"/>
    <p:sldLayoutId id="2147483674" r:id="rId16"/>
    <p:sldLayoutId id="2147483694" r:id="rId17"/>
    <p:sldLayoutId id="2147483703" r:id="rId18"/>
    <p:sldLayoutId id="2147483708" r:id="rId19"/>
    <p:sldLayoutId id="2147483668" r:id="rId20"/>
    <p:sldLayoutId id="2147483673" r:id="rId21"/>
    <p:sldLayoutId id="2147483693" r:id="rId22"/>
    <p:sldLayoutId id="2147483702" r:id="rId23"/>
    <p:sldLayoutId id="2147483709" r:id="rId24"/>
    <p:sldLayoutId id="2147483669" r:id="rId25"/>
    <p:sldLayoutId id="2147483699" r:id="rId26"/>
    <p:sldLayoutId id="2147483675" r:id="rId27"/>
    <p:sldLayoutId id="2147483692" r:id="rId28"/>
    <p:sldLayoutId id="2147483701" r:id="rId29"/>
    <p:sldLayoutId id="2147483710" r:id="rId30"/>
    <p:sldLayoutId id="2147483714" r:id="rId31"/>
    <p:sldLayoutId id="2147483670" r:id="rId32"/>
    <p:sldLayoutId id="2147483697" r:id="rId33"/>
    <p:sldLayoutId id="2147483676" r:id="rId34"/>
    <p:sldLayoutId id="2147483695" r:id="rId35"/>
    <p:sldLayoutId id="2147483711" r:id="rId36"/>
    <p:sldLayoutId id="2147483671" r:id="rId37"/>
    <p:sldLayoutId id="2147483698" r:id="rId38"/>
    <p:sldLayoutId id="2147483677" r:id="rId39"/>
    <p:sldLayoutId id="2147483696" r:id="rId40"/>
    <p:sldLayoutId id="2147483700" r:id="rId41"/>
    <p:sldLayoutId id="2147483712" r:id="rId42"/>
    <p:sldLayoutId id="2147483728" r:id="rId43"/>
    <p:sldLayoutId id="2147483737" r:id="rId44"/>
    <p:sldLayoutId id="2147483727" r:id="rId45"/>
    <p:sldLayoutId id="2147483732" r:id="rId46"/>
    <p:sldLayoutId id="2147483736" r:id="rId47"/>
    <p:sldLayoutId id="2147483730" r:id="rId48"/>
    <p:sldLayoutId id="2147483729" r:id="rId49"/>
    <p:sldLayoutId id="2147483731" r:id="rId50"/>
    <p:sldLayoutId id="2147483733" r:id="rId51"/>
    <p:sldLayoutId id="2147483734" r:id="rId52"/>
    <p:sldLayoutId id="2147483735" r:id="rId53"/>
    <p:sldLayoutId id="2147483720" r:id="rId54"/>
    <p:sldLayoutId id="2147483721" r:id="rId55"/>
    <p:sldLayoutId id="2147483715" r:id="rId56"/>
    <p:sldLayoutId id="2147483722" r:id="rId57"/>
    <p:sldLayoutId id="2147483716" r:id="rId58"/>
    <p:sldLayoutId id="2147483723" r:id="rId59"/>
    <p:sldLayoutId id="2147483717" r:id="rId60"/>
    <p:sldLayoutId id="2147483724" r:id="rId61"/>
    <p:sldLayoutId id="2147483718" r:id="rId62"/>
    <p:sldLayoutId id="2147483725" r:id="rId63"/>
    <p:sldLayoutId id="2147483719" r:id="rId64"/>
    <p:sldLayoutId id="2147483726" r:id="rId65"/>
  </p:sldLayoutIdLst>
  <p:txStyles>
    <p:titleStyle>
      <a:lvl1pPr algn="l" defTabSz="914400" rtl="0" eaLnBrk="1" latinLnBrk="0" hangingPunct="1">
        <a:spcBef>
          <a:spcPct val="0"/>
        </a:spcBef>
        <a:buNone/>
        <a:defRPr sz="3000" b="0" kern="1200">
          <a:solidFill>
            <a:srgbClr val="0066CC"/>
          </a:solidFill>
          <a:latin typeface="+mj-lt"/>
          <a:ea typeface="+mj-ea"/>
          <a:cs typeface="+mj-cs"/>
        </a:defRPr>
      </a:lvl1pPr>
    </p:titleStyle>
    <p:bodyStyle>
      <a:lvl1pPr marL="342900" indent="-3429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5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5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55.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3.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55.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55.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5.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55.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5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1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57.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1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57.xml"/><Relationship Id="rId5" Type="http://schemas.openxmlformats.org/officeDocument/2006/relationships/image" Target="../media/image92.png"/><Relationship Id="rId4" Type="http://schemas.openxmlformats.org/officeDocument/2006/relationships/image" Target="../media/image91.png"/></Relationships>
</file>

<file path=ppt/slides/_rels/slide2.xml.rels><?xml version="1.0" encoding="UTF-8" standalone="yes"?>
<Relationships xmlns="http://schemas.openxmlformats.org/package/2006/relationships"><Relationship Id="rId3" Type="http://schemas.openxmlformats.org/officeDocument/2006/relationships/hyperlink" Target="https://www.england.nhs.uk/about/equality/equality-hub/national-healthcare-inequalities-improvement-programme/core20plus5/" TargetMode="External"/><Relationship Id="rId2" Type="http://schemas.openxmlformats.org/officeDocument/2006/relationships/hyperlink" Target="https://www.england.nhs.uk/about/equality/equality-hub/national-healthcare-inequalities-improvement-programme/core20plus5/core20plus5-cyp/" TargetMode="Externa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png"/><Relationship Id="rId1" Type="http://schemas.openxmlformats.org/officeDocument/2006/relationships/slideLayout" Target="../slideLayouts/slideLayout59.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22.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image" Target="../media/image99.png"/><Relationship Id="rId1" Type="http://schemas.openxmlformats.org/officeDocument/2006/relationships/slideLayout" Target="../slideLayouts/slideLayout59.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image" Target="../media/image105.png"/><Relationship Id="rId1" Type="http://schemas.openxmlformats.org/officeDocument/2006/relationships/slideLayout" Target="../slideLayouts/slideLayout61.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25.xml.rels><?xml version="1.0" encoding="UTF-8" standalone="yes"?>
<Relationships xmlns="http://schemas.openxmlformats.org/package/2006/relationships"><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image" Target="../media/image111.png"/><Relationship Id="rId1" Type="http://schemas.openxmlformats.org/officeDocument/2006/relationships/slideLayout" Target="../slideLayouts/slideLayout61.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26.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image" Target="../media/image117.png"/><Relationship Id="rId1" Type="http://schemas.openxmlformats.org/officeDocument/2006/relationships/slideLayout" Target="../slideLayouts/slideLayout61.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27.xml.rels><?xml version="1.0" encoding="UTF-8" standalone="yes"?>
<Relationships xmlns="http://schemas.openxmlformats.org/package/2006/relationships"><Relationship Id="rId3" Type="http://schemas.openxmlformats.org/officeDocument/2006/relationships/image" Target="../media/image124.png"/><Relationship Id="rId7" Type="http://schemas.openxmlformats.org/officeDocument/2006/relationships/image" Target="../media/image128.png"/><Relationship Id="rId2" Type="http://schemas.openxmlformats.org/officeDocument/2006/relationships/image" Target="../media/image123.png"/><Relationship Id="rId1" Type="http://schemas.openxmlformats.org/officeDocument/2006/relationships/slideLayout" Target="../slideLayouts/slideLayout61.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image" Target="../media/image129.png"/><Relationship Id="rId1" Type="http://schemas.openxmlformats.org/officeDocument/2006/relationships/slideLayout" Target="../slideLayouts/slideLayout63.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3" Type="http://schemas.openxmlformats.org/officeDocument/2006/relationships/image" Target="../media/image136.png"/><Relationship Id="rId7" Type="http://schemas.openxmlformats.org/officeDocument/2006/relationships/image" Target="../media/image140.png"/><Relationship Id="rId2" Type="http://schemas.openxmlformats.org/officeDocument/2006/relationships/image" Target="../media/image135.png"/><Relationship Id="rId1" Type="http://schemas.openxmlformats.org/officeDocument/2006/relationships/slideLayout" Target="../slideLayouts/slideLayout63.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png"/></Relationships>
</file>

<file path=ppt/slides/_rels/slide31.xml.rels><?xml version="1.0" encoding="UTF-8" standalone="yes"?>
<Relationships xmlns="http://schemas.openxmlformats.org/package/2006/relationships"><Relationship Id="rId3" Type="http://schemas.openxmlformats.org/officeDocument/2006/relationships/image" Target="../media/image142.png"/><Relationship Id="rId7" Type="http://schemas.openxmlformats.org/officeDocument/2006/relationships/image" Target="../media/image146.png"/><Relationship Id="rId2" Type="http://schemas.openxmlformats.org/officeDocument/2006/relationships/image" Target="../media/image141.png"/><Relationship Id="rId1" Type="http://schemas.openxmlformats.org/officeDocument/2006/relationships/slideLayout" Target="../slideLayouts/slideLayout63.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image" Target="../media/image143.png"/></Relationships>
</file>

<file path=ppt/slides/_rels/slide32.xml.rels><?xml version="1.0" encoding="UTF-8" standalone="yes"?>
<Relationships xmlns="http://schemas.openxmlformats.org/package/2006/relationships"><Relationship Id="rId3" Type="http://schemas.openxmlformats.org/officeDocument/2006/relationships/image" Target="../media/image148.png"/><Relationship Id="rId7" Type="http://schemas.openxmlformats.org/officeDocument/2006/relationships/image" Target="../media/image152.png"/><Relationship Id="rId2" Type="http://schemas.openxmlformats.org/officeDocument/2006/relationships/image" Target="../media/image147.png"/><Relationship Id="rId1" Type="http://schemas.openxmlformats.org/officeDocument/2006/relationships/slideLayout" Target="../slideLayouts/slideLayout63.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4.xml.rels><?xml version="1.0" encoding="UTF-8" standalone="yes"?>
<Relationships xmlns="http://schemas.openxmlformats.org/package/2006/relationships"><Relationship Id="rId3" Type="http://schemas.openxmlformats.org/officeDocument/2006/relationships/image" Target="../media/image154.png"/><Relationship Id="rId7" Type="http://schemas.openxmlformats.org/officeDocument/2006/relationships/image" Target="../media/image158.png"/><Relationship Id="rId2" Type="http://schemas.openxmlformats.org/officeDocument/2006/relationships/image" Target="../media/image153.png"/><Relationship Id="rId1" Type="http://schemas.openxmlformats.org/officeDocument/2006/relationships/slideLayout" Target="../slideLayouts/slideLayout65.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155.png"/></Relationships>
</file>

<file path=ppt/slides/_rels/slide35.xml.rels><?xml version="1.0" encoding="UTF-8" standalone="yes"?>
<Relationships xmlns="http://schemas.openxmlformats.org/package/2006/relationships"><Relationship Id="rId3" Type="http://schemas.openxmlformats.org/officeDocument/2006/relationships/image" Target="../media/image160.png"/><Relationship Id="rId7" Type="http://schemas.openxmlformats.org/officeDocument/2006/relationships/image" Target="../media/image164.png"/><Relationship Id="rId2" Type="http://schemas.openxmlformats.org/officeDocument/2006/relationships/image" Target="../media/image159.png"/><Relationship Id="rId1" Type="http://schemas.openxmlformats.org/officeDocument/2006/relationships/slideLayout" Target="../slideLayouts/slideLayout65.xml"/><Relationship Id="rId6" Type="http://schemas.openxmlformats.org/officeDocument/2006/relationships/image" Target="../media/image163.png"/><Relationship Id="rId5" Type="http://schemas.openxmlformats.org/officeDocument/2006/relationships/image" Target="../media/image162.png"/><Relationship Id="rId4" Type="http://schemas.openxmlformats.org/officeDocument/2006/relationships/image" Target="../media/image161.png"/></Relationships>
</file>

<file path=ppt/slides/_rels/slide36.xml.rels><?xml version="1.0" encoding="UTF-8" standalone="yes"?>
<Relationships xmlns="http://schemas.openxmlformats.org/package/2006/relationships"><Relationship Id="rId3" Type="http://schemas.openxmlformats.org/officeDocument/2006/relationships/image" Target="../media/image166.png"/><Relationship Id="rId7" Type="http://schemas.openxmlformats.org/officeDocument/2006/relationships/image" Target="../media/image170.png"/><Relationship Id="rId2" Type="http://schemas.openxmlformats.org/officeDocument/2006/relationships/image" Target="../media/image165.png"/><Relationship Id="rId1" Type="http://schemas.openxmlformats.org/officeDocument/2006/relationships/slideLayout" Target="../slideLayouts/slideLayout65.xml"/><Relationship Id="rId6" Type="http://schemas.openxmlformats.org/officeDocument/2006/relationships/image" Target="../media/image169.png"/><Relationship Id="rId5" Type="http://schemas.openxmlformats.org/officeDocument/2006/relationships/image" Target="../media/image168.png"/><Relationship Id="rId4" Type="http://schemas.openxmlformats.org/officeDocument/2006/relationships/image" Target="../media/image167.png"/></Relationships>
</file>

<file path=ppt/slides/_rels/slide37.xml.rels><?xml version="1.0" encoding="UTF-8" standalone="yes"?>
<Relationships xmlns="http://schemas.openxmlformats.org/package/2006/relationships"><Relationship Id="rId3" Type="http://schemas.openxmlformats.org/officeDocument/2006/relationships/image" Target="../media/image172.png"/><Relationship Id="rId7" Type="http://schemas.openxmlformats.org/officeDocument/2006/relationships/image" Target="../media/image176.png"/><Relationship Id="rId2" Type="http://schemas.openxmlformats.org/officeDocument/2006/relationships/image" Target="../media/image171.png"/><Relationship Id="rId1" Type="http://schemas.openxmlformats.org/officeDocument/2006/relationships/slideLayout" Target="../slideLayouts/slideLayout65.xml"/><Relationship Id="rId6" Type="http://schemas.openxmlformats.org/officeDocument/2006/relationships/image" Target="../media/image175.png"/><Relationship Id="rId5" Type="http://schemas.openxmlformats.org/officeDocument/2006/relationships/image" Target="../media/image174.png"/><Relationship Id="rId4" Type="http://schemas.openxmlformats.org/officeDocument/2006/relationships/image" Target="../media/image17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3" Type="http://schemas.openxmlformats.org/officeDocument/2006/relationships/hyperlink" Target="https://www.kpho.org.uk/" TargetMode="External"/><Relationship Id="rId2" Type="http://schemas.openxmlformats.org/officeDocument/2006/relationships/hyperlink" Target="mailto:kpho@kent.gov.uk" TargetMode="External"/><Relationship Id="rId1" Type="http://schemas.openxmlformats.org/officeDocument/2006/relationships/slideLayout" Target="../slideLayouts/slideLayout47.xml"/><Relationship Id="rId5" Type="http://schemas.openxmlformats.org/officeDocument/2006/relationships/hyperlink" Target="https://www.medway.gov.uk/jsna" TargetMode="External"/><Relationship Id="rId4" Type="http://schemas.openxmlformats.org/officeDocument/2006/relationships/hyperlink" Target="mailto:jsna@medway.gov.u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3.xml"/><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3.xml"/><Relationship Id="rId5" Type="http://schemas.openxmlformats.org/officeDocument/2006/relationships/image" Target="../media/image4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hasCustomPrompt="1"/>
          </p:nvPr>
        </p:nvSpPr>
        <p:spPr>
          <a:xfrm>
            <a:off x="2023371" y="1772816"/>
            <a:ext cx="8136001" cy="1440160"/>
          </a:xfrm>
        </p:spPr>
        <p:txBody>
          <a:bodyPr/>
          <a:lstStyle/>
          <a:p>
            <a:r>
              <a:t>Health Inequalities Profile</a:t>
            </a:r>
          </a:p>
        </p:txBody>
      </p:sp>
      <p:sp>
        <p:nvSpPr>
          <p:cNvPr id="3" name="Subtitle"/>
          <p:cNvSpPr>
            <a:spLocks noGrp="1"/>
          </p:cNvSpPr>
          <p:nvPr>
            <p:ph type="subTitle" idx="1" hasCustomPrompt="1"/>
          </p:nvPr>
        </p:nvSpPr>
        <p:spPr>
          <a:xfrm>
            <a:off x="2023371" y="3212976"/>
            <a:ext cx="8145258" cy="1772816"/>
          </a:xfrm>
        </p:spPr>
        <p:txBody>
          <a:bodyPr/>
          <a:lstStyle/>
          <a:p>
            <a:r>
              <a:t>Medway and Swale</a:t>
            </a:r>
          </a:p>
        </p:txBody>
      </p:sp>
      <p:sp>
        <p:nvSpPr>
          <p:cNvPr id="4" name="Author"/>
          <p:cNvSpPr>
            <a:spLocks noGrp="1"/>
          </p:cNvSpPr>
          <p:nvPr>
            <p:ph sz="quarter" idx="14"/>
          </p:nvPr>
        </p:nvSpPr>
        <p:spPr>
          <a:xfrm>
            <a:off x="2023371" y="4985792"/>
            <a:ext cx="8145258" cy="1035495"/>
          </a:xfrm>
        </p:spPr>
        <p:txBody>
          <a:bodyPr/>
          <a:lstStyle/>
          <a:p>
            <a:r>
              <a:t>Medway Council
Public Health Intelligence Team
11/03/2024</a:t>
            </a:r>
          </a:p>
        </p:txBody>
      </p:sp>
      <p:sp>
        <p:nvSpPr>
          <p:cNvPr id="5" name="Footer"/>
          <p:cNvSpPr>
            <a:spLocks noGrp="1"/>
          </p:cNvSpPr>
          <p:nvPr>
            <p:ph type="ftr" sz="quarter" idx="11"/>
          </p:nvPr>
        </p:nvSpPr>
        <p:spPr>
          <a:xfrm>
            <a:off x="141548" y="6344782"/>
            <a:ext cx="1645078" cy="365126"/>
          </a:xfrm>
        </p:spPr>
        <p:txBody>
          <a:bodyPr/>
          <a:lstStyle/>
          <a:p>
            <a:r>
              <a:t>Version 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admissions for asthma (under 19 years)</a:t>
            </a:r>
          </a:p>
        </p:txBody>
      </p:sp>
      <p:sp>
        <p:nvSpPr>
          <p:cNvPr id="3" name="Slide Number"/>
          <p:cNvSpPr>
            <a:spLocks noGrp="1"/>
          </p:cNvSpPr>
          <p:nvPr>
            <p:ph type="sldNum" sz="quarter" idx="12"/>
          </p:nvPr>
        </p:nvSpPr>
        <p:spPr>
          <a:xfrm>
            <a:off x="479536" y="42079"/>
            <a:ext cx="1440000" cy="365125"/>
          </a:xfrm>
        </p:spPr>
        <p:txBody>
          <a:bodyPr/>
          <a:lstStyle/>
          <a:p>
            <a:r>
              <a:t>10</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0/21-22/23, the value in Medway and Swale was 118, which is similar compared to England (108). The value type is crude rate (c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Swale and England over the last 8 years, up to 2020/21-22/23. In Medway and Swale, the value was 251 in 2013/14-15/16 and 118 in 2020/21-22/23. In England, the value was 207 in 2013/14-15/16 and 108 in 2020/21-22/23."/>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a primary diagnosis: J45-J46.
Completed first episode emergency admissions discounting regular attendees.
Value type: Crude rate (CR) per 100,000.
Original geography: Lower Super Output Area (LSOA).
Benchmarking method: Byar's method (95%).
Source: NHS Digital, Hospital Episode Statistics (HES).</a:t>
            </a:r>
          </a:p>
        </p:txBody>
      </p:sp>
      <p:pic>
        <p:nvPicPr>
          <p:cNvPr id="8" name="Sex" descr="The bar plot shows the value by sex compared to the England average (107.8) in 2020/21-22/23. The value for Female was 102.6, which is similar compared to England. The value for Male was 132.7,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107.8) in 2020/21-22/23. The value for 0-9 was 157.0, which is worse compared to England. The value for 10-18 was 72.3, which is better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107.8) in 2020/21-22/23. The value for 1 was 132.9, which is similar compared to England. The value for 2 was 154.9, which is worse compared to England. The value for 3 was 135.8, which is worse compared to England. The value for 4 was 66.8, which is better compared to England. The value for 5 was 80.2, which is simila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8 in 2013/14-15/16 and 0.4 in 2020/21-22/23.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admissions for diabetes (under 19 years)</a:t>
            </a:r>
          </a:p>
        </p:txBody>
      </p:sp>
      <p:sp>
        <p:nvSpPr>
          <p:cNvPr id="3" name="Slide Number"/>
          <p:cNvSpPr>
            <a:spLocks noGrp="1"/>
          </p:cNvSpPr>
          <p:nvPr>
            <p:ph type="sldNum" sz="quarter" idx="12"/>
          </p:nvPr>
        </p:nvSpPr>
        <p:spPr>
          <a:xfrm>
            <a:off x="479536" y="42079"/>
            <a:ext cx="1440000" cy="365125"/>
          </a:xfrm>
        </p:spPr>
        <p:txBody>
          <a:bodyPr/>
          <a:lstStyle/>
          <a:p>
            <a:r>
              <a:t>11</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0/21-22/23, the value in Medway and Swale was 86, which is worse compared to England (52). The value type is crude rate (c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Swale and England over the last 8 years, up to 2020/21-22/23. In Medway and Swale, the value was 81 in 2013/14-15/16 and 86 in 2020/21-22/23. In England, the value was 56 in 2013/14-15/16 and 52 in 2020/21-22/23."/>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a primary diagnosis: E10.
Completed first episode emergency admissions discounting regular attendees.
Value type: Crude rate (CR) per 100,000.
Original geography: Lower Super Output Area (LSOA).
Benchmarking method: Byar's method (95%).
Source: NHS Digital, Hospital Episode Statistics (HES).</a:t>
            </a:r>
          </a:p>
        </p:txBody>
      </p:sp>
      <p:pic>
        <p:nvPicPr>
          <p:cNvPr id="8" name="Sex" descr="The bar plot shows the value by sex compared to the England average (52.1) in 2020/21-22/23. The value for Female was 78.6, which is worse compared to England. The value for Male was 93.8,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52.1) in 2020/21-22/23. The value for 0-9 was 49.2, which is similar compared to England. The value for 10-18 was 130.1,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52.1) in 2020/21-22/23. The value for 1 was 118.1, which is worse compared to England. The value for 2 was 93.0, which is worse compared to England. The value for 3 was 90.5, which is worse compared to England. The value for 4 was 76.4, which is worse compared to England. The value for 5 was 40.1, which is simila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4 in 2013/14-15/16 and 0.4 in 2020/21-22/23.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admissions for epilepsy (under 19 years)</a:t>
            </a:r>
          </a:p>
        </p:txBody>
      </p:sp>
      <p:sp>
        <p:nvSpPr>
          <p:cNvPr id="3" name="Slide Number"/>
          <p:cNvSpPr>
            <a:spLocks noGrp="1"/>
          </p:cNvSpPr>
          <p:nvPr>
            <p:ph type="sldNum" sz="quarter" idx="12"/>
          </p:nvPr>
        </p:nvSpPr>
        <p:spPr>
          <a:xfrm>
            <a:off x="479536" y="42079"/>
            <a:ext cx="1440000" cy="365125"/>
          </a:xfrm>
        </p:spPr>
        <p:txBody>
          <a:bodyPr/>
          <a:lstStyle/>
          <a:p>
            <a:r>
              <a:t>12</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0/21-22/23, the value in Medway and Swale was 95, which is worse compared to England (70). The value type is crude rate (c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Swale and England over the last 8 years, up to 2020/21-22/23. In Medway and Swale, the value was 109 in 2013/14-15/16 and 95 in 2020/21-22/23. In England, the value was 77 in 2013/14-15/16 and 70 in 2020/21-22/23."/>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a primary diagnosis: G40-G41.
Completed first episode emergency admissions discounting regular attendees.
Value type: Crude rate (CR) per 100,000.
Original geography: Lower Super Output Area (LSOA).
Benchmarking method: Byar's method (95%).
Source: NHS Digital, Hospital Episode Statistics (HES).</a:t>
            </a:r>
          </a:p>
        </p:txBody>
      </p:sp>
      <p:pic>
        <p:nvPicPr>
          <p:cNvPr id="8" name="Sex" descr="The bar plot shows the value by sex compared to the England average (70.3) in 2020/21-22/23. The value for Female was 99.1, which is worse compared to England. The value for Male was 93.8,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70.3) in 2020/21-22/23. The value for 0-9 was 123.1, which is worse compared to England. The value for 10-18 was 61.5, which is similar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70.3) in 2020/21-22/23. The value for 1 was 162.5, which is worse compared to England. The value for 2 was 108.5, which is worse compared to England. The value for 3 was 75.4, which is similar compared to England. The value for 4 was 47.7, which is similar compared to England. The value for 5 was 70.2, which is simila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5 in 2013/14-15/16 and 0.2 in 2020/21-22/23.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Hospital admissions for mental health conditions (under 18 years)</a:t>
            </a:r>
          </a:p>
        </p:txBody>
      </p:sp>
      <p:sp>
        <p:nvSpPr>
          <p:cNvPr id="3" name="Slide Number"/>
          <p:cNvSpPr>
            <a:spLocks noGrp="1"/>
          </p:cNvSpPr>
          <p:nvPr>
            <p:ph type="sldNum" sz="quarter" idx="12"/>
          </p:nvPr>
        </p:nvSpPr>
        <p:spPr>
          <a:xfrm>
            <a:off x="479536" y="42079"/>
            <a:ext cx="1440000" cy="365125"/>
          </a:xfrm>
        </p:spPr>
        <p:txBody>
          <a:bodyPr/>
          <a:lstStyle/>
          <a:p>
            <a:r>
              <a:t>13</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0/21-22/23, the value in Medway and Swale was 89, which is similar compared to England (88). The value type is crude rate (c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Swale and England over the last 8 years, up to 2020/21-22/23. In Medway and Swale, the value was 147 in 2013/14-15/16 and 89 in 2020/21-22/23. In England, the value was 88 in 2013/14-15/16 and 88 in 2020/21-22/23."/>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a primary diagnosis: F00-F99.
Completed first episode admissions discounting regular attendees.
Value type: Crude rate (CR) per 100,000.
Original geography: Lower Super Output Area (LSOA).
Benchmarking method: Byar's method (95%).
Source: NHS Digital, Hospital Episode Statistics (HES).</a:t>
            </a:r>
          </a:p>
        </p:txBody>
      </p:sp>
      <p:pic>
        <p:nvPicPr>
          <p:cNvPr id="8" name="Sex" descr="The bar plot shows the value by sex compared to the England average (88.5) in 2020/21-22/23. The value for Female was 121.8, which is worse compared to England. The value for Male was 57.7, which is better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88.5) in 2020/21-22/23. The value for 0-9 was 24.6, which is better compared to England. The value for 10-17 was 177.0,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88.5) in 2020/21-22/23. The value for 1 was 92.6, which is similar compared to England. The value for 2 was 89.5, which is similar compared to England. The value for 3 was 110.7, which is similar compared to England. The value for 4 was 90.2, which is similar compared to England. The value for 5 was 63.3, which is simila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9 in 2013/14-15/16 and 0.8 in 2020/21-22/23.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Hospital admissions as a result of self-harm (10-24 years)</a:t>
            </a:r>
          </a:p>
        </p:txBody>
      </p:sp>
      <p:sp>
        <p:nvSpPr>
          <p:cNvPr id="3" name="Slide Number"/>
          <p:cNvSpPr>
            <a:spLocks noGrp="1"/>
          </p:cNvSpPr>
          <p:nvPr>
            <p:ph type="sldNum" sz="quarter" idx="12"/>
          </p:nvPr>
        </p:nvSpPr>
        <p:spPr>
          <a:xfrm>
            <a:off x="479536" y="42079"/>
            <a:ext cx="1440000" cy="365125"/>
          </a:xfrm>
        </p:spPr>
        <p:txBody>
          <a:bodyPr/>
          <a:lstStyle/>
          <a:p>
            <a:r>
              <a:t>14</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2/23, the value in Medway and Swale was 460, which is worse compared to England (325).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Swale and England over the last 10 years, up to 2022/23. In Medway and Swale, the value was 269 in 2013/14 and 460 in 2022/23. In England, the value was 412 in 2013/14 and 325 in 2022/23."/>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X60-X84.
Completed first episode admissions discounting regular attendees.
Value type: Directly standardised rate (DSR) per 100,000.
Original geography: Lower Super Output Area (LSOA).
Benchmarking method: Exact CI method (95%).
Source: NHS Digital, Hospital Episode Statistics (HES).</a:t>
            </a:r>
          </a:p>
        </p:txBody>
      </p:sp>
      <p:pic>
        <p:nvPicPr>
          <p:cNvPr id="8" name="Sex" descr="The bar plot shows the value by sex compared to the England average (324.6) in 2022/23. The value for Female was 744.9, which is worse compared to England. The value for Male was 188.4, which is better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324.6) in 2022/23. The value for 10-14 was 190.0, which is better compared to England. The value for 15-19 was 647.7, which is worse compared to England. The value for 20-24 was 536.8,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324.6) in 2022/23. The value for 1 was 650.8, which is worse compared to England. The value for 2 was 469.3, which is worse compared to England. The value for 3 was 479.1, which is worse compared to England. The value for 4 was 407.6, which is similar compared to England. The value for 5 was 233.4, which is simila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3 in 2013/14 and 0.4 in 2022/23.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Hospital admissions where a tooth extraction was performed (&lt;20 years)</a:t>
            </a:r>
          </a:p>
        </p:txBody>
      </p:sp>
      <p:sp>
        <p:nvSpPr>
          <p:cNvPr id="3" name="Slide Number"/>
          <p:cNvSpPr>
            <a:spLocks noGrp="1"/>
          </p:cNvSpPr>
          <p:nvPr>
            <p:ph type="sldNum" sz="quarter" idx="12"/>
          </p:nvPr>
        </p:nvSpPr>
        <p:spPr>
          <a:xfrm>
            <a:off x="479536" y="42079"/>
            <a:ext cx="1440000" cy="365125"/>
          </a:xfrm>
        </p:spPr>
        <p:txBody>
          <a:bodyPr/>
          <a:lstStyle/>
          <a:p>
            <a:r>
              <a:t>15</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0-22, the value in Medway and Swale was 215, which is better compared to England (278).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Swale and England over the last 9 years, up to 2020-22. In Medway and Swale, the value was 293 in 2013-15 and 215 in 2020-22. In England, the value was 493 in 2013-15 and 278 in 2020-22."/>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Procedure codes: F09-F10.
Finished consultant episodes for ordinary admissions or day cases. Includes caries and non caries related tooth extractions
Value type: Directly standardised rate (DSR) per 100,000.
Original geography: Lower Super Output Area (LSOA).
Benchmarking method: Exact CI method (95%).
Source: NHS Digital, Hospital Episode Statistics (HES)
Caveat: Admissions figures may be underestimated as extractions in community dental services are not always included in data.</a:t>
            </a:r>
          </a:p>
        </p:txBody>
      </p:sp>
      <p:pic>
        <p:nvPicPr>
          <p:cNvPr id="8" name="Sex" descr="The bar plot shows the value by sex compared to the England average (277.9) in 2020-22. The value for Female was 208.9, which is better compared to England. The value for Male was 220.4, which is better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277.9) in 2020-22. The value for 0-9 was 194.3, which is better compared to England. The value for 10-19 was 234.2, which is better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277.9) in 2020-22. The value for 1 was 237.6, which is similar compared to England. The value for 2 was 218.0, which is better compared to England. The value for 3 was 185.6, which is better compared to England. The value for 4 was 220.1, which is better compared to England. The value for 5 was 210.5, which is bette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7 in 2013-15 and 0.9 in 2020-22.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Maternity</a:t>
            </a:r>
          </a:p>
        </p:txBody>
      </p:sp>
      <p:sp>
        <p:nvSpPr>
          <p:cNvPr id="3" name="Slide Number"/>
          <p:cNvSpPr>
            <a:spLocks noGrp="1"/>
          </p:cNvSpPr>
          <p:nvPr>
            <p:ph type="sldNum" sz="quarter" idx="12"/>
          </p:nvPr>
        </p:nvSpPr>
        <p:spPr>
          <a:xfrm>
            <a:off x="15304" y="34131"/>
            <a:ext cx="1440000" cy="365125"/>
          </a:xfrm>
        </p:spPr>
        <p:txBody>
          <a:bodyPr/>
          <a:lstStyle/>
          <a:p>
            <a:r>
              <a:t>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Infant mortality</a:t>
            </a:r>
          </a:p>
        </p:txBody>
      </p:sp>
      <p:sp>
        <p:nvSpPr>
          <p:cNvPr id="3" name="Slide Number"/>
          <p:cNvSpPr>
            <a:spLocks noGrp="1"/>
          </p:cNvSpPr>
          <p:nvPr>
            <p:ph type="sldNum" sz="quarter" idx="12"/>
          </p:nvPr>
        </p:nvSpPr>
        <p:spPr>
          <a:xfrm>
            <a:off x="479536" y="42079"/>
            <a:ext cx="1440000" cy="365125"/>
          </a:xfrm>
        </p:spPr>
        <p:txBody>
          <a:bodyPr/>
          <a:lstStyle/>
          <a:p>
            <a:r>
              <a:t>17</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16-20, the value in Medway and Swale was 3.2, which is similar compared to England (3.6). The value type is crude rate (cr) per 1,000 live births."/>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Swale and England over the last 5 years, up to 2016-20. In Medway and Swale, the value was 2.4 in 2015-19 and 3.2 in 2016-20. In England, the value was 3.7 in 2015-19 and 3.6 in 2016-20."/>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All causes of death in infants under 1 years of age.
Value type: Crude Rate (CR) per 1,000 live births.
Original geography: Lower Super Output Area (LSOA).
Benchmarking method: Byar's method (95%).
Source: Area deaths: NHS Digital. Primary Care Mortality Database (PCMD). Live Births: NHS Maternity Statistics..</a:t>
            </a:r>
          </a:p>
        </p:txBody>
      </p:sp>
      <p:pic>
        <p:nvPicPr>
          <p:cNvPr id="8" name="Sex" descr="The bar plot shows the value by sex compared to the England average (3.6) in 2016-20. The value for Female was 2.8, which is similar compared to England. The value for Male was 3.6, which is similar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sp>
        <p:nvSpPr>
          <p:cNvPr id="9" name="Age"/>
          <p:cNvSpPr>
            <a:spLocks noGrp="1"/>
          </p:cNvSpPr>
          <p:nvPr>
            <p:ph sz="quarter" idx="23"/>
          </p:nvPr>
        </p:nvSpPr>
        <p:spPr>
          <a:xfrm>
            <a:off x="3670254" y="2996955"/>
            <a:ext cx="3474265" cy="3745159"/>
          </a:xfrm>
        </p:spPr>
        <p:txBody>
          <a:bodyPr/>
          <a:lstStyle/>
          <a:p>
            <a:r>
              <a:t>Plot by age not available for this indicator</a:t>
            </a:r>
          </a:p>
        </p:txBody>
      </p:sp>
      <p:pic>
        <p:nvPicPr>
          <p:cNvPr id="10" name="Deprivation" descr="The bar plot shows the value by deprivation compared to the England average (3.6) in 2016-20. The value for 1 was 4.5, which is similar compared to England. The value for 2 was 3.1, which is similar compared to England. The value for 3 was 2.8, which is similar compared to England. The value for 4 was 2.6, which is similar compared to England. The value for 5 was 2.3, which is similar compared to England."/>
          <p:cNvPicPr>
            <a:picLocks noGrp="1"/>
          </p:cNvPicPr>
          <p:nvPr>
            <p:ph sz="quarter" idx="24"/>
          </p:nvPr>
        </p:nvPicPr>
        <p:blipFill>
          <a:blip r:embed="rId5"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5 in 2015-19 and 0.4 in 2016-20. "/>
          <p:cNvPicPr>
            <a:picLocks noGrp="1"/>
          </p:cNvPicPr>
          <p:nvPr>
            <p:ph sz="quarter" idx="25"/>
          </p:nvPr>
        </p:nvPicPr>
        <p:blipFill>
          <a:blip r:embed="rId6" cstate="print"/>
          <a:stretch>
            <a:fillRect/>
          </a:stretch>
        </p:blipFill>
        <p:spPr>
          <a:xfrm>
            <a:off x="7348402" y="4052411"/>
            <a:ext cx="4648916" cy="269078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Low birth weight</a:t>
            </a:r>
          </a:p>
        </p:txBody>
      </p:sp>
      <p:sp>
        <p:nvSpPr>
          <p:cNvPr id="3" name="Slide Number"/>
          <p:cNvSpPr>
            <a:spLocks noGrp="1"/>
          </p:cNvSpPr>
          <p:nvPr>
            <p:ph type="sldNum" sz="quarter" idx="12"/>
          </p:nvPr>
        </p:nvSpPr>
        <p:spPr>
          <a:xfrm>
            <a:off x="479536" y="42079"/>
            <a:ext cx="1440000" cy="365125"/>
          </a:xfrm>
        </p:spPr>
        <p:txBody>
          <a:bodyPr/>
          <a:lstStyle/>
          <a:p>
            <a:r>
              <a:t>18</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19-21, the value in Medway and Swale was 3.2, which is similar compared to England (2.8). The value type is percentage (%) of live births to term."/>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Swale and England over the last 4 years, up to 2019-21. In Medway and Swale, the value was 2.8 in 2017-19 and 3.2 in 2019-21. In England, the value was 2.9 in 2017-19 and 2.8 in 2019-21."/>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Low birth weight (&lt;2500g) of live births to term (37 - 42 weeks gestation).
Value type: Percentage (%) of live births to term.
Original geography: Lower Super Output Area (LSOA).
Benchmarking method: Exact CI method (95%).
Source: Live births: NHS Maternity Statistics..</a:t>
            </a:r>
          </a:p>
        </p:txBody>
      </p:sp>
      <p:pic>
        <p:nvPicPr>
          <p:cNvPr id="8" name="Sex" descr="The bar plot shows the value by sex compared to the England average (2.8) in 2019-21. The value for Female was 3.8, which is worse compared to England. The value for Male was 2.5, which is similar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sp>
        <p:nvSpPr>
          <p:cNvPr id="9" name="Age"/>
          <p:cNvSpPr>
            <a:spLocks noGrp="1"/>
          </p:cNvSpPr>
          <p:nvPr>
            <p:ph sz="quarter" idx="23"/>
          </p:nvPr>
        </p:nvSpPr>
        <p:spPr>
          <a:xfrm>
            <a:off x="3670254" y="2996955"/>
            <a:ext cx="3474265" cy="3745159"/>
          </a:xfrm>
        </p:spPr>
        <p:txBody>
          <a:bodyPr/>
          <a:lstStyle/>
          <a:p>
            <a:r>
              <a:t>Plot by age not available for this indicator</a:t>
            </a:r>
          </a:p>
        </p:txBody>
      </p:sp>
      <p:pic>
        <p:nvPicPr>
          <p:cNvPr id="10" name="Deprivation" descr="The bar plot shows the value by deprivation compared to the England average (2.8) in 2019-21. The value for 1 was 3.9, which is worse compared to England. The value for 2 was 3.7, which is worse compared to England. The value for 3 was 2.8, which is similar compared to England. The value for 4 was 1.9, which is better compared to England. The value for 5 was 3.0, which is similar compared to England."/>
          <p:cNvPicPr>
            <a:picLocks noGrp="1"/>
          </p:cNvPicPr>
          <p:nvPr>
            <p:ph sz="quarter" idx="24"/>
          </p:nvPr>
        </p:nvPicPr>
        <p:blipFill>
          <a:blip r:embed="rId5"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9 in 2017-19 and 0.5 in 2019-21. "/>
          <p:cNvPicPr>
            <a:picLocks noGrp="1"/>
          </p:cNvPicPr>
          <p:nvPr>
            <p:ph sz="quarter" idx="25"/>
          </p:nvPr>
        </p:nvPicPr>
        <p:blipFill>
          <a:blip r:embed="rId6" cstate="print"/>
          <a:stretch>
            <a:fillRect/>
          </a:stretch>
        </p:blipFill>
        <p:spPr>
          <a:xfrm>
            <a:off x="7348402" y="4052411"/>
            <a:ext cx="4648916" cy="269078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admissions of babies under 14 days</a:t>
            </a:r>
          </a:p>
        </p:txBody>
      </p:sp>
      <p:sp>
        <p:nvSpPr>
          <p:cNvPr id="3" name="Slide Number"/>
          <p:cNvSpPr>
            <a:spLocks noGrp="1"/>
          </p:cNvSpPr>
          <p:nvPr>
            <p:ph type="sldNum" sz="quarter" idx="12"/>
          </p:nvPr>
        </p:nvSpPr>
        <p:spPr>
          <a:xfrm>
            <a:off x="479536" y="42079"/>
            <a:ext cx="1440000" cy="365125"/>
          </a:xfrm>
        </p:spPr>
        <p:txBody>
          <a:bodyPr/>
          <a:lstStyle/>
          <a:p>
            <a:r>
              <a:t>19</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2, the value in Medway and Swale was 90, which is similar compared to England (86). The value type is crude rate (cr) per 1,000 deliveries."/>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Swale and England over the last 6 years, up to 2022. In Medway and Swale, the value was 91 in 2017 and 90 in 2022. In England, the value was 73 in 2017 and 86 in 2022."/>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Number of emergency admissions of babies aged 0-13 days (inclusive) compared to the total number of delivery episodes taking place in hospital.
Value type: Crude Rate (CR) per 1,000 deliveries.
Original geography: Lower Super Output Area (LSOA).
Benchmarking method: Byar's method (95%).
Source: NHS Digital, Hospital Episode Statistics (HES).</a:t>
            </a:r>
          </a:p>
        </p:txBody>
      </p:sp>
      <p:sp>
        <p:nvSpPr>
          <p:cNvPr id="8" name="Sex"/>
          <p:cNvSpPr>
            <a:spLocks noGrp="1"/>
          </p:cNvSpPr>
          <p:nvPr>
            <p:ph sz="quarter" idx="22"/>
          </p:nvPr>
        </p:nvSpPr>
        <p:spPr>
          <a:xfrm>
            <a:off x="3675191" y="1272038"/>
            <a:ext cx="3469328" cy="1580896"/>
          </a:xfrm>
        </p:spPr>
        <p:txBody>
          <a:bodyPr/>
          <a:lstStyle/>
          <a:p>
            <a:r>
              <a:t>Plot by sex not available for this indicator</a:t>
            </a:r>
          </a:p>
        </p:txBody>
      </p:sp>
      <p:sp>
        <p:nvSpPr>
          <p:cNvPr id="9" name="Age"/>
          <p:cNvSpPr>
            <a:spLocks noGrp="1"/>
          </p:cNvSpPr>
          <p:nvPr>
            <p:ph sz="quarter" idx="23"/>
          </p:nvPr>
        </p:nvSpPr>
        <p:spPr>
          <a:xfrm>
            <a:off x="3670254" y="2996955"/>
            <a:ext cx="3474265" cy="3745159"/>
          </a:xfrm>
        </p:spPr>
        <p:txBody>
          <a:bodyPr/>
          <a:lstStyle/>
          <a:p>
            <a:r>
              <a:t>Plot by age not available for this indicator</a:t>
            </a:r>
          </a:p>
        </p:txBody>
      </p:sp>
      <p:pic>
        <p:nvPicPr>
          <p:cNvPr id="10" name="Deprivation" descr="The bar plot shows the value by deprivation compared to the England average (85.5) in 2022. The value for 1 was 78.4, which is similar compared to England. The value for 2 was 94.8, which is similar compared to England. The value for 3 was 95.9, which is similar compared to England. The value for 4 was 104.6, which is similar compared to England. The value for 5 was 71.7, which is similar compared to England."/>
          <p:cNvPicPr>
            <a:picLocks noGrp="1"/>
          </p:cNvPicPr>
          <p:nvPr>
            <p:ph sz="quarter" idx="24"/>
          </p:nvPr>
        </p:nvPicPr>
        <p:blipFill>
          <a:blip r:embed="rId4"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1.0 in 2017 and 1.1 in 2022. "/>
          <p:cNvPicPr>
            <a:picLocks noGrp="1"/>
          </p:cNvPicPr>
          <p:nvPr>
            <p:ph sz="quarter" idx="25"/>
          </p:nvPr>
        </p:nvPicPr>
        <p:blipFill>
          <a:blip r:embed="rId5" cstate="print"/>
          <a:stretch>
            <a:fillRect/>
          </a:stretch>
        </p:blipFill>
        <p:spPr>
          <a:xfrm>
            <a:off x="7348402" y="4052411"/>
            <a:ext cx="4648916" cy="26907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4669414" cy="652933"/>
          </a:xfrm>
        </p:spPr>
        <p:txBody>
          <a:bodyPr/>
          <a:lstStyle/>
          <a:p>
            <a:r>
              <a:t>Purpose and rationale</a:t>
            </a:r>
          </a:p>
        </p:txBody>
      </p:sp>
      <p:sp>
        <p:nvSpPr>
          <p:cNvPr id="3" name="Slide Number"/>
          <p:cNvSpPr>
            <a:spLocks noGrp="1"/>
          </p:cNvSpPr>
          <p:nvPr>
            <p:ph type="sldNum" sz="quarter" idx="12"/>
          </p:nvPr>
        </p:nvSpPr>
        <p:spPr>
          <a:xfrm>
            <a:off x="15304" y="34131"/>
            <a:ext cx="1440000" cy="365125"/>
          </a:xfrm>
        </p:spPr>
        <p:txBody>
          <a:bodyPr/>
          <a:lstStyle/>
          <a:p>
            <a:r>
              <a:t>2</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sp>
        <p:nvSpPr>
          <p:cNvPr id="5" name="Content"/>
          <p:cNvSpPr>
            <a:spLocks noGrp="1"/>
          </p:cNvSpPr>
          <p:nvPr>
            <p:ph sz="quarter" idx="14"/>
          </p:nvPr>
        </p:nvSpPr>
        <p:spPr>
          <a:xfrm>
            <a:off x="274459" y="1271741"/>
            <a:ext cx="4669414" cy="4817139"/>
          </a:xfrm>
        </p:spPr>
        <p:txBody>
          <a:bodyPr/>
          <a:lstStyle/>
          <a:p>
            <a:r>
              <a:t>The purpose of the Medway and Swale HCP health inequalities report is to examine disparities in health outcomes among different population groups.
Indicators have been selected that are relevant to the NHS England Core20PLUS5 clinical areas of focus for children and young people, and adults.
The Core20PLUS5 is a national NHS England initiative aimed at addressing healthcare inequalities. It targets the most deprived 20% of the population (Core20) and additional vulnerable groups (PLUS), focusing on clinical areas for accelerated improvement.
You can find a detailed methodology section at the end of this presentation.</a:t>
            </a:r>
          </a:p>
        </p:txBody>
      </p:sp>
      <p:sp>
        <p:nvSpPr>
          <p:cNvPr id="6" name="Hyperlink 1"/>
          <p:cNvSpPr>
            <a:spLocks noGrp="1"/>
          </p:cNvSpPr>
          <p:nvPr>
            <p:ph sz="quarter" idx="15"/>
          </p:nvPr>
        </p:nvSpPr>
        <p:spPr>
          <a:xfrm>
            <a:off x="5375921" y="5517232"/>
            <a:ext cx="5687938" cy="338138"/>
          </a:xfrm>
        </p:spPr>
        <p:txBody>
          <a:bodyPr/>
          <a:lstStyle/>
          <a:p>
            <a:pPr marL="0" marR="0" algn="l">
              <a:lnSpc>
                <a:spcPct val="100000"/>
              </a:lnSpc>
              <a:spcBef>
                <a:spcPts val="0"/>
              </a:spcBef>
              <a:spcAft>
                <a:spcPts val="0"/>
              </a:spcAft>
              <a:buNone/>
            </a:pPr>
            <a:r>
              <a:rPr>
                <a:hlinkClick r:id="rId2"/>
              </a:rPr>
              <a:t>NHS England. Core20PLUS5. Children and Young People.</a:t>
            </a:r>
          </a:p>
        </p:txBody>
      </p:sp>
      <p:sp>
        <p:nvSpPr>
          <p:cNvPr id="7" name="Hyperlink 2"/>
          <p:cNvSpPr>
            <a:spLocks noGrp="1"/>
          </p:cNvSpPr>
          <p:nvPr>
            <p:ph sz="quarter" idx="21"/>
          </p:nvPr>
        </p:nvSpPr>
        <p:spPr>
          <a:xfrm>
            <a:off x="5382002" y="6043190"/>
            <a:ext cx="5687938" cy="338138"/>
          </a:xfrm>
        </p:spPr>
        <p:txBody>
          <a:bodyPr/>
          <a:lstStyle/>
          <a:p>
            <a:pPr marL="0" marR="0" algn="l">
              <a:lnSpc>
                <a:spcPct val="100000"/>
              </a:lnSpc>
              <a:spcBef>
                <a:spcPts val="0"/>
              </a:spcBef>
              <a:spcAft>
                <a:spcPts val="0"/>
              </a:spcAft>
              <a:buNone/>
            </a:pPr>
            <a:r>
              <a:rPr>
                <a:hlinkClick r:id="rId3"/>
              </a:rPr>
              <a:t>NHS England. Core20PLUS5. Adults.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Severe Mental Illness</a:t>
            </a:r>
          </a:p>
        </p:txBody>
      </p:sp>
      <p:sp>
        <p:nvSpPr>
          <p:cNvPr id="3" name="Slide Number"/>
          <p:cNvSpPr>
            <a:spLocks noGrp="1"/>
          </p:cNvSpPr>
          <p:nvPr>
            <p:ph type="sldNum" sz="quarter" idx="12"/>
          </p:nvPr>
        </p:nvSpPr>
        <p:spPr>
          <a:xfrm>
            <a:off x="15304" y="34131"/>
            <a:ext cx="1440000" cy="365125"/>
          </a:xfrm>
        </p:spPr>
        <p:txBody>
          <a:bodyPr/>
          <a:lstStyle/>
          <a:p>
            <a:r>
              <a:t>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admissions for severe mental illness (SMI)</a:t>
            </a:r>
          </a:p>
        </p:txBody>
      </p:sp>
      <p:sp>
        <p:nvSpPr>
          <p:cNvPr id="3" name="Slide Number"/>
          <p:cNvSpPr>
            <a:spLocks noGrp="1"/>
          </p:cNvSpPr>
          <p:nvPr>
            <p:ph type="sldNum" sz="quarter" idx="12"/>
          </p:nvPr>
        </p:nvSpPr>
        <p:spPr>
          <a:xfrm>
            <a:off x="479537" y="42080"/>
            <a:ext cx="1440000" cy="365125"/>
          </a:xfrm>
        </p:spPr>
        <p:txBody>
          <a:bodyPr/>
          <a:lstStyle/>
          <a:p>
            <a:r>
              <a:t>21</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0/21-22/23, the value in Medway and Swale was 38, which is better compared to England (44).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Swale and England over the last 8 years, up to 2020/21-22/23. In Medway and Swale, the value was 49 in 2013/14-15/16 and 38 in 2020/21-22/23. In England, the value was 76 in 2013/14-15/16 and 44 in 2020/21-22/23."/>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a primary diagnosis: F20-25, F28-33.
Completed first episode emergency admissions discounting regular attendees.
Value type: Directly standardised rate (DSR) per 100,000.
Original geography: Lower Super Output Area (LSOA).
Benchmarking method: Exact CI method (95%).
Source: NHS Digital, Hospital Episode Statistics (HES).</a:t>
            </a:r>
          </a:p>
        </p:txBody>
      </p:sp>
      <p:pic>
        <p:nvPicPr>
          <p:cNvPr id="8" name="Sex" descr="The bar plot shows the value by sex compared to the England average (43.7) in 2020/21-22/23. The value for Female was 40.8, which is similar compared to England. The value for Male was 34.7, which is better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43.7) in 2020/21-22/23. The value for 0-14 was not calculated due to small numbers, which is not compared to England. The value for 15-24 was 63.4, which is worse compared to England. The value for 25-34 was 65.3, which is worse compared to England. The value for 35-44 was 47.1, which is similar compared to England. The value for 45-54 was 47.4, which is similar compared to England. The value for 55-64 was 29.3, which is better compared to England. The value for 65-74 was 26.9, which is better compared to England. The value for 75-84 was 22.3, which is better compared to England. The value for 85+ was not calculated due to small numbers, which is not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43.7) in 2020/21-22/23. The value for 1 was 51.9, which is similar compared to England. The value for 2 was 46.1, which is similar compared to England. The value for 3 was 38.3, which is similar compared to England. The value for 4 was 26.7, which is better compared to England. The value for 5 was 23.1, which is bette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2 in 2013/14-15/16 and 0.3 in 2020/21-22/23.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Deaths from suicide</a:t>
            </a:r>
          </a:p>
        </p:txBody>
      </p:sp>
      <p:sp>
        <p:nvSpPr>
          <p:cNvPr id="3" name="Slide Number"/>
          <p:cNvSpPr>
            <a:spLocks noGrp="1"/>
          </p:cNvSpPr>
          <p:nvPr>
            <p:ph type="sldNum" sz="quarter" idx="12"/>
          </p:nvPr>
        </p:nvSpPr>
        <p:spPr>
          <a:xfrm>
            <a:off x="479537" y="42080"/>
            <a:ext cx="1440000" cy="365125"/>
          </a:xfrm>
        </p:spPr>
        <p:txBody>
          <a:bodyPr/>
          <a:lstStyle/>
          <a:p>
            <a:r>
              <a:t>22</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18-22, the value in Medway and Swale was 10, which is similar compared to England (10).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Swale and England over the last 5 years, up to 2018-22. In Medway and Swale, the value was 10 in 2017-21 and 10 in 2018-22. In England, the value was 10 in 2017-21 and 10 in 2018-22."/>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underlying cause of death: X60-X84 (10+), Y10-Y34 (15+)
Value type: Directly Standardised Rate (DSR) per 100,000.
Original geography: Lower Super Output Area (LSOA).
Benchmarking method: Exact CI method (95%).
Source: Area deaths: NHS Digital. Primary Care Mortality Database (PCMD).
England deaths: Nomis. Mortality statistics - underlying cause, sex and age.</a:t>
            </a:r>
          </a:p>
        </p:txBody>
      </p:sp>
      <p:pic>
        <p:nvPicPr>
          <p:cNvPr id="8" name="Sex" descr="The bar plot shows the value by sex compared to the England average (10.5) in 2018-22. The value for Female was 3.6, which is better compared to England. The value for Male was 17.5,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10.5) in 2018-22. The value for under 35 was 8.0, which is similar compared to England. The value for 35-64 was 12.2, which is similar compared to England. The value for 65+ was 10.5, which is similar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10.5) in 2018-22. The value for 1 was 17.3, which is worse compared to England. The value for 2 was 11.6, which is similar compared to England. The value for 3 was 7.1, which is similar compared to England. The value for 4 was 9.3, which is similar compared to England. The value for 5 was 7.2, which is simila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3 in 2017-21 and 0.3 in 2018-22.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Respiratory Diseases</a:t>
            </a:r>
          </a:p>
        </p:txBody>
      </p:sp>
      <p:sp>
        <p:nvSpPr>
          <p:cNvPr id="3" name="Slide Number"/>
          <p:cNvSpPr>
            <a:spLocks noGrp="1"/>
          </p:cNvSpPr>
          <p:nvPr>
            <p:ph type="sldNum" sz="quarter" idx="12"/>
          </p:nvPr>
        </p:nvSpPr>
        <p:spPr>
          <a:xfrm>
            <a:off x="15304" y="34131"/>
            <a:ext cx="1440000" cy="365125"/>
          </a:xfrm>
        </p:spPr>
        <p:txBody>
          <a:bodyPr/>
          <a:lstStyle/>
          <a:p>
            <a:r>
              <a:t>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admissions for respiratory disease</a:t>
            </a:r>
          </a:p>
        </p:txBody>
      </p:sp>
      <p:sp>
        <p:nvSpPr>
          <p:cNvPr id="3" name="Slide Number"/>
          <p:cNvSpPr>
            <a:spLocks noGrp="1"/>
          </p:cNvSpPr>
          <p:nvPr>
            <p:ph type="sldNum" sz="quarter" idx="12"/>
          </p:nvPr>
        </p:nvSpPr>
        <p:spPr>
          <a:xfrm>
            <a:off x="479536" y="42079"/>
            <a:ext cx="1440000" cy="365125"/>
          </a:xfrm>
        </p:spPr>
        <p:txBody>
          <a:bodyPr/>
          <a:lstStyle/>
          <a:p>
            <a:r>
              <a:t>24</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2/23, the value in Medway and Swale was 1,332, which is better compared to England (1,391).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Swale and England over the last 10 years, up to 2022/23. In Medway and Swale, the value was 1313 in 2013/14 and 1332 in 2022/23. In England, the value was 1263 in 2013/14 and 1391 in 2022/23."/>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a primary diagnosis: J00-J99.
Completed first episode emergency admissions discounting regular attendees.
Value type: Directly standardised rate (DSR) per 100,000.
Original geography: Lower Super Output Area (LSOA).
Benchmarking method: Exact CI method (95%).
Source: NHS Digital, Hospital Episode Statistics (HES).</a:t>
            </a:r>
          </a:p>
        </p:txBody>
      </p:sp>
      <p:pic>
        <p:nvPicPr>
          <p:cNvPr id="8" name="Sex" descr="The bar plot shows the value by sex compared to the England average (1391.4) in 2022/23. The value for Female was 1,248.8, which is better compared to England. The value for Male was 1,438.4, which is similar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1391.4) in 2022/23. The value for 0-14 was 2,063.6, which is worse compared to England. The value for 15-24 was 407.2, which is better compared to England. The value for 25-34 was 394.6, which is better compared to England. The value for 35-44 was 450.1, which is better compared to England. The value for 45-54 was 494.8, which is better compared to England. The value for 55-64 was 1,105.0, which is better compared to England. The value for 65-74 was 2,029.8, which is worse compared to England. The value for 75-84 was 4,135.4, which is worse compared to England. The value for 85+ was 6,124.0,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1391.4) in 2022/23. The value for 1 was 1,860.8, which is worse compared to England. The value for 2 was 1,484.8, which is worse compared to England. The value for 3 was 1,321.0, which is similar compared to England. The value for 4 was 1,099.3, which is better compared to England. The value for 5 was 1,037.6, which is bette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5 in 2013/14 and 0.5 in 2022/23.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Deaths from respiratory disease</a:t>
            </a:r>
          </a:p>
        </p:txBody>
      </p:sp>
      <p:sp>
        <p:nvSpPr>
          <p:cNvPr id="3" name="Slide Number"/>
          <p:cNvSpPr>
            <a:spLocks noGrp="1"/>
          </p:cNvSpPr>
          <p:nvPr>
            <p:ph type="sldNum" sz="quarter" idx="12"/>
          </p:nvPr>
        </p:nvSpPr>
        <p:spPr>
          <a:xfrm>
            <a:off x="479536" y="42079"/>
            <a:ext cx="1440000" cy="365125"/>
          </a:xfrm>
        </p:spPr>
        <p:txBody>
          <a:bodyPr/>
          <a:lstStyle/>
          <a:p>
            <a:r>
              <a:t>25</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0-22, the value in Medway and Swale was 125, which is worse compared to England (103).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Swale and England over the last 5 years, up to 2020-22. In Medway and Swale, the value was 162 in 2017-19 and 125 in 2020-22. In England, the value was 133 in 2017-19 and 103 in 2020-22."/>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underlying cause of death: J00-J99
Value type: Directly standardised rate (DSR) per 100,000.
Original geography: Lower Super Output Area (LSOA).
Benchmarking method: Exact CI method (95%).
Source: Area deaths: NHS Digital. Primary Care Mortality Database (PCMD).
England deaths: Nomis. Mortality statistics - underlying cause, sex and age.</a:t>
            </a:r>
          </a:p>
        </p:txBody>
      </p:sp>
      <p:pic>
        <p:nvPicPr>
          <p:cNvPr id="8" name="Sex" descr="The bar plot shows the value by sex compared to the England average (102.6) in 2020-22. The value for Female was 113.7, which is worse compared to England. The value for Male was 140.9,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102.6) in 2020-22. The value for 0-14 was not calculated due to small numbers, which is not compared to England. The value for 15-24 was not calculated due to small numbers, which is not compared to England. The value for 25-34 was not calculated due to small numbers, which is not compared to England. The value for 35-44 was not calculated due to small numbers, which is not compared to England. The value for 45-54 was 15.3, which is better compared to England. The value for 55-64 was 54.8, which is better compared to England. The value for 65-74 was 193.1, which is worse compared to England. The value for 75-84 was 658.5, which is worse compared to England. The value for 85+ was 2,064.7,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102.6) in 2020-22. The value for 1 was 182.0, which is worse compared to England. The value for 2 was 148.4, which is worse compared to England. The value for 3 was 112.8, which is similar compared to England. The value for 4 was 111.8, which is similar compared to England. The value for 5 was 93.4, which is simila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5 in 2017-19 and 0.4 in 2020-22.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admissions for chronic obstructive pulmonary disease (35+)</a:t>
            </a:r>
          </a:p>
        </p:txBody>
      </p:sp>
      <p:sp>
        <p:nvSpPr>
          <p:cNvPr id="3" name="Slide Number"/>
          <p:cNvSpPr>
            <a:spLocks noGrp="1"/>
          </p:cNvSpPr>
          <p:nvPr>
            <p:ph type="sldNum" sz="quarter" idx="12"/>
          </p:nvPr>
        </p:nvSpPr>
        <p:spPr>
          <a:xfrm>
            <a:off x="479536" y="42079"/>
            <a:ext cx="1440000" cy="365125"/>
          </a:xfrm>
        </p:spPr>
        <p:txBody>
          <a:bodyPr/>
          <a:lstStyle/>
          <a:p>
            <a:r>
              <a:t>26</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2/23, the value in Medway and Swale was 409, which is worse compared to England (329). The value type is directly standardised rate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Swale and England over the last 10 years, up to 2022/23. In Medway and Swale, the value was 398 in 2013/14 and 409 in 2022/23. In England, the value was 397 in 2013/14 and 329 in 2022/23."/>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a primary diagnosis: J40-J44.
Completed first episode emergency admissions discounting regular attendees.
Value type: Directly standardised rate per 100,000.
Original geography: Lower Super Output Area (LSOA).
Benchmarking method: Exact CI method (95%).
Source: NHS Digital, Hospital Episode Statistics (HES).</a:t>
            </a:r>
          </a:p>
        </p:txBody>
      </p:sp>
      <p:pic>
        <p:nvPicPr>
          <p:cNvPr id="8" name="Sex" descr="The bar plot shows the value by sex compared to the England average (329.4) in 2022/23. The value for Female was 383.7, which is worse compared to England. The value for Male was 441.9,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329.4) in 2022/23. The value for 0-14 was 0.0, which is not compared to England. The value for 15-24 was 0.0, which is not compared to England. The value for 25-34 was 0.0, which is not compared to England. The value for 35-44 was 21.0, which is better compared to England. The value for 45-54 was 48.1, which is better compared to England. The value for 55-64 was 325.5, which is similar compared to England. The value for 65-74 was 771.4, which is worse compared to England. The value for 75-84 was 1,345.6, which is worse compared to England. The value for 85+ was 1,055.2,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329.4) in 2022/23. The value for 1 was 844.1, which is worse compared to England. The value for 2 was 476.0, which is worse compared to England. The value for 3 was 413.6, which is worse compared to England. The value for 4 was 252.7, which is better compared to England. The value for 5 was 190.9, which is bette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1 in 2013/14 and 0.1 in 2022/23.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Deaths from chronic obstructive pulmonary disease</a:t>
            </a:r>
          </a:p>
        </p:txBody>
      </p:sp>
      <p:sp>
        <p:nvSpPr>
          <p:cNvPr id="3" name="Slide Number"/>
          <p:cNvSpPr>
            <a:spLocks noGrp="1"/>
          </p:cNvSpPr>
          <p:nvPr>
            <p:ph type="sldNum" sz="quarter" idx="12"/>
          </p:nvPr>
        </p:nvSpPr>
        <p:spPr>
          <a:xfrm>
            <a:off x="479536" y="42079"/>
            <a:ext cx="1440000" cy="365125"/>
          </a:xfrm>
        </p:spPr>
        <p:txBody>
          <a:bodyPr/>
          <a:lstStyle/>
          <a:p>
            <a:r>
              <a:t>27</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0-22, the value in Medway and Swale was 62, which is worse compared to England (43).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Swale and England over the last 5 years, up to 2020-22. In Medway and Swale, the value was 70 in 2017-19 and 62 in 2020-22. In England, the value was 51 in 2017-19 and 43 in 2020-22."/>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underlying cause of death: J40-J44
Value type: Directly standardised rate (DSR) per 100,000.
Original geography: Lower Super Output Area (LSOA).
Benchmarking method: Exact CI method (95%).
Source: Area deaths: NHS Digital. Primary Care Mortality Database (PCMD).
England deaths: Nomis. Mortality statistics - underlying cause, sex and age.</a:t>
            </a:r>
          </a:p>
        </p:txBody>
      </p:sp>
      <p:pic>
        <p:nvPicPr>
          <p:cNvPr id="8" name="Sex" descr="The bar plot shows the value by sex compared to the England average (42.9) in 2020-22. The value for Female was 54.8, which is worse compared to England. The value for Male was 70.6,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42.9) in 2020-22. The value for 0-14 was 0.0, which is not compared to England. The value for 15-24 was 0.0, which is not compared to England. The value for 25-34 was 0.0, which is not compared to England. The value for 35-44 was not calculated due to small numbers, which is not compared to England. The value for 45-54 was not calculated due to small numbers, which is not compared to England. The value for 55-64 was 35.7, which is similar compared to England. The value for 65-74 was 112.5, which is worse compared to England. The value for 75-84 was 395.2, which is worse compared to England. The value for 85+ was 752.4,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42.9) in 2020-22. The value for 1 was 115.3, which is worse compared to England. The value for 2 was 82.7, which is worse compared to England. The value for 3 was 55.6, which is worse compared to England. The value for 4 was 41.0, which is similar compared to England. The value for 5 was 36.0, which is simila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2 in 2017-19 and 0.1 in 2020-22.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Cancer</a:t>
            </a:r>
          </a:p>
        </p:txBody>
      </p:sp>
      <p:sp>
        <p:nvSpPr>
          <p:cNvPr id="3" name="Slide Number"/>
          <p:cNvSpPr>
            <a:spLocks noGrp="1"/>
          </p:cNvSpPr>
          <p:nvPr>
            <p:ph type="sldNum" sz="quarter" idx="12"/>
          </p:nvPr>
        </p:nvSpPr>
        <p:spPr>
          <a:xfrm>
            <a:off x="15304" y="34131"/>
            <a:ext cx="1440000" cy="365125"/>
          </a:xfrm>
        </p:spPr>
        <p:txBody>
          <a:bodyPr/>
          <a:lstStyle/>
          <a:p>
            <a:r>
              <a:t>28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admissions for all cancer</a:t>
            </a:r>
          </a:p>
        </p:txBody>
      </p:sp>
      <p:sp>
        <p:nvSpPr>
          <p:cNvPr id="3" name="Slide Number"/>
          <p:cNvSpPr>
            <a:spLocks noGrp="1"/>
          </p:cNvSpPr>
          <p:nvPr>
            <p:ph type="sldNum" sz="quarter" idx="12"/>
          </p:nvPr>
        </p:nvSpPr>
        <p:spPr>
          <a:xfrm>
            <a:off x="479536" y="42079"/>
            <a:ext cx="1440000" cy="365125"/>
          </a:xfrm>
        </p:spPr>
        <p:txBody>
          <a:bodyPr/>
          <a:lstStyle/>
          <a:p>
            <a:r>
              <a:t>29</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2/23, the value in Medway and Swale was 614, which is worse compared to England (579).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Swale and England over the last 10 years, up to 2022/23. In Medway and Swale, the value was 524 in 2013/14 and 614 in 2022/23. In England, the value was 622 in 2013/14 and 579 in 2022/23."/>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present in any of the first three diagnosis fields: C00-C97, D00-D09, D33, and D37-48.
Completed first episode emergency admissions discounting regular attendees.
Value type: Directly standardised rate (DSR) per 100,000.
Original geography: Lower Super Output Area (LSOA).
Benchmarking method: Byar's method (95%).
Source: NHS Digital, Hospital Episode Statistics (HES).</a:t>
            </a:r>
          </a:p>
        </p:txBody>
      </p:sp>
      <p:pic>
        <p:nvPicPr>
          <p:cNvPr id="8" name="Sex" descr="The bar plot shows the value by sex compared to the England average (578.6) in 2022/23. The value for Female was 496.4, which is better compared to England. The value for Male was 760.2,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578.6) in 2022/23. The value for 0-14 was 126.3, which is better compared to England. The value for 15-24 was 75.0, which is better compared to England. The value for 25-34 was 113.8, which is better compared to England. The value for 35-44 was 166.7, which is better compared to England. The value for 45-54 was 408.6, which is better compared to England. The value for 55-64 was 838.1, which is worse compared to England. The value for 65-74 was 1,464.1, which is worse compared to England. The value for 75-84 was 2,765.4, which is worse compared to England. The value for 85+ was 2,076.6,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578.6) in 2022/23. The value for 1 was 755.7, which is worse compared to England. The value for 2 was 606.7, which is similar compared to England. The value for 3 was 611.4, which is similar compared to England. The value for 4 was 568.0, which is similar compared to England. The value for 5 was 571.0, which is simila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8 in 2013/14 and 0.7 in 2022/23.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7" y="509032"/>
            <a:ext cx="5260573" cy="652933"/>
          </a:xfrm>
        </p:spPr>
        <p:txBody>
          <a:bodyPr/>
          <a:lstStyle/>
          <a:p>
            <a:r>
              <a:t>Summary</a:t>
            </a:r>
          </a:p>
        </p:txBody>
      </p:sp>
      <p:sp>
        <p:nvSpPr>
          <p:cNvPr id="3" name="Slide Number"/>
          <p:cNvSpPr>
            <a:spLocks noGrp="1"/>
          </p:cNvSpPr>
          <p:nvPr>
            <p:ph type="sldNum" sz="quarter" idx="12"/>
          </p:nvPr>
        </p:nvSpPr>
        <p:spPr>
          <a:xfrm>
            <a:off x="15304" y="34131"/>
            <a:ext cx="1440000" cy="365125"/>
          </a:xfrm>
        </p:spPr>
        <p:txBody>
          <a:bodyPr/>
          <a:lstStyle/>
          <a:p>
            <a:r>
              <a:t>2</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sp>
        <p:nvSpPr>
          <p:cNvPr id="5" name="Footer"/>
          <p:cNvSpPr>
            <a:spLocks noGrp="1"/>
          </p:cNvSpPr>
          <p:nvPr>
            <p:ph type="ftr" sz="quarter" idx="13"/>
          </p:nvPr>
        </p:nvSpPr>
        <p:spPr>
          <a:xfrm>
            <a:off x="274458" y="1365850"/>
            <a:ext cx="11775994" cy="694998"/>
          </a:xfrm>
        </p:spPr>
        <p:txBody>
          <a:bodyPr/>
          <a:lstStyle/>
          <a:p>
            <a:r>
              <a:rPr dirty="0"/>
              <a:t>The purpose of the health inequalities profile is to provide an overview of differences in health outcomes among different population groups.
The tables show the latest value for each indicator, as well as an overview of the Relative Index of Inequality (RII).
The RII considers inequalities between all levels of deprivation. It indicates if outcomes are worse in more or less deprived areas, or if no inequality exists.</a:t>
            </a:r>
          </a:p>
        </p:txBody>
      </p:sp>
      <p:graphicFrame>
        <p:nvGraphicFramePr>
          <p:cNvPr id="6" name="Table 1" descr="Summary table"/>
          <p:cNvGraphicFramePr>
            <a:graphicFrameLocks noGrp="1"/>
          </p:cNvGraphicFramePr>
          <p:nvPr>
            <p:extLst>
              <p:ext uri="{D42A27DB-BD31-4B8C-83A1-F6EECF244321}">
                <p14:modId xmlns:p14="http://schemas.microsoft.com/office/powerpoint/2010/main" val="2746602689"/>
              </p:ext>
            </p:extLst>
          </p:nvPr>
        </p:nvGraphicFramePr>
        <p:xfrm>
          <a:off x="274458" y="2276872"/>
          <a:ext cx="5760720" cy="2971800"/>
        </p:xfrm>
        <a:graphic>
          <a:graphicData uri="http://schemas.openxmlformats.org/drawingml/2006/table">
            <a:tbl>
              <a:tblPr firstRow="1"/>
              <a:tblGrid>
                <a:gridCol w="242316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594360">
                  <a:extLst>
                    <a:ext uri="{9D8B030D-6E8A-4147-A177-3AD203B41FA5}">
                      <a16:colId xmlns:a16="http://schemas.microsoft.com/office/drawing/2014/main" val="20003"/>
                    </a:ext>
                  </a:extLst>
                </a:gridCol>
              </a:tblGrid>
              <a:tr h="22860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Calibri"/>
                          <a:cs typeface="Calibri"/>
                          <a:sym typeface="Calibri"/>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Calibri"/>
                          <a:cs typeface="Calibri"/>
                          <a:sym typeface="Calibri"/>
                        </a:rPr>
                        <a:t>Latest value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Calibri"/>
                          <a:cs typeface="Calibri"/>
                          <a:sym typeface="Calibri"/>
                        </a:rPr>
                        <a:t>Inequality (worse outcomes)</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Calibri"/>
                          <a:cs typeface="Calibri"/>
                          <a:sym typeface="Calibri"/>
                        </a:rPr>
                        <a:t>Slide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asthma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10</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extLst>
                  <a:ext uri="{0D108BD9-81ED-4DB2-BD59-A6C34878D82A}">
                    <a16:rowId xmlns:a16="http://schemas.microsoft.com/office/drawing/2014/main" val="10001"/>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diabetes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11</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2"/>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epilepsy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12</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3"/>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mental health (&lt;18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No inequality</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9795">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13</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4"/>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self-harm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14</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5"/>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Adms for tooth extraction (&lt;20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Better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No inequality</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9795">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15</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6"/>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Infant mortality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No inequality</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9795">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17</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7"/>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18</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8"/>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of babies &lt;14 days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No inequality</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9795">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19</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9"/>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SMI</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Better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21</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0"/>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Deaths from suicide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22</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1"/>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respiratory disease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Better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92D05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Calibri"/>
                          <a:cs typeface="Calibri"/>
                          <a:sym typeface="Calibri"/>
                        </a:rPr>
                        <a:t>24</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12"/>
                  </a:ext>
                </a:extLst>
              </a:tr>
            </a:tbl>
          </a:graphicData>
        </a:graphic>
      </p:graphicFrame>
      <p:graphicFrame>
        <p:nvGraphicFramePr>
          <p:cNvPr id="7" name="Table 2" descr="Summary table"/>
          <p:cNvGraphicFramePr>
            <a:graphicFrameLocks noGrp="1"/>
          </p:cNvGraphicFramePr>
          <p:nvPr>
            <p:extLst>
              <p:ext uri="{D42A27DB-BD31-4B8C-83A1-F6EECF244321}">
                <p14:modId xmlns:p14="http://schemas.microsoft.com/office/powerpoint/2010/main" val="2053394641"/>
              </p:ext>
            </p:extLst>
          </p:nvPr>
        </p:nvGraphicFramePr>
        <p:xfrm>
          <a:off x="6294974" y="2276872"/>
          <a:ext cx="5760720" cy="3017520"/>
        </p:xfrm>
        <a:graphic>
          <a:graphicData uri="http://schemas.openxmlformats.org/drawingml/2006/table">
            <a:tbl>
              <a:tblPr firstRow="1"/>
              <a:tblGrid>
                <a:gridCol w="242316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594360">
                  <a:extLst>
                    <a:ext uri="{9D8B030D-6E8A-4147-A177-3AD203B41FA5}">
                      <a16:colId xmlns:a16="http://schemas.microsoft.com/office/drawing/2014/main" val="20003"/>
                    </a:ext>
                  </a:extLst>
                </a:gridCol>
              </a:tblGrid>
              <a:tr h="228600">
                <a:tc>
                  <a:txBody>
                    <a:bodyPr/>
                    <a:lstStyle/>
                    <a:p>
                      <a:pPr marL="63500" marR="63500" algn="l">
                        <a:lnSpc>
                          <a:spcPct val="100000"/>
                        </a:lnSpc>
                        <a:spcBef>
                          <a:spcPts val="500"/>
                        </a:spcBef>
                        <a:spcAft>
                          <a:spcPts val="500"/>
                        </a:spcAft>
                        <a:buNone/>
                      </a:pPr>
                      <a:r>
                        <a:rPr sz="1100" b="1">
                          <a:solidFill>
                            <a:srgbClr val="000000">
                              <a:alpha val="100000"/>
                            </a:srgbClr>
                          </a:solidFill>
                          <a:latin typeface="Calibri"/>
                          <a:cs typeface="Calibri"/>
                          <a:sym typeface="Calibri"/>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Calibri"/>
                          <a:cs typeface="Calibri"/>
                          <a:sym typeface="Calibri"/>
                        </a:rPr>
                        <a:t>Latest value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dirty="0">
                          <a:solidFill>
                            <a:srgbClr val="000000">
                              <a:alpha val="100000"/>
                            </a:srgbClr>
                          </a:solidFill>
                          <a:latin typeface="Calibri"/>
                          <a:cs typeface="Calibri"/>
                          <a:sym typeface="Calibri"/>
                        </a:rPr>
                        <a:t>Inequality (worse outcomes)</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Calibri"/>
                          <a:cs typeface="Calibri"/>
                          <a:sym typeface="Calibri"/>
                        </a:rPr>
                        <a:t>Slide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Deaths from respiratory disease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25</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extLst>
                  <a:ext uri="{0D108BD9-81ED-4DB2-BD59-A6C34878D82A}">
                    <a16:rowId xmlns:a16="http://schemas.microsoft.com/office/drawing/2014/main" val="10001"/>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COPD (35+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26</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2"/>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Deaths from COPD</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27</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3"/>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all cancer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29</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4"/>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Deaths from all cancer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30</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5"/>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lung cancer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31</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6"/>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Deaths from lung cancer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32</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7"/>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cardiovascular disease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34</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8"/>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Deaths from cardiovascular diseases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35</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9"/>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hypertensive disease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36</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0"/>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Deaths from hypertensive diseases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37</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1"/>
                  </a:ext>
                </a:extLst>
              </a:tr>
              <a:tr h="228600">
                <a:tc>
                  <a:txBody>
                    <a:bodyPr/>
                    <a:lstStyle/>
                    <a:p>
                      <a:pPr marL="63500" marR="63500" algn="l">
                        <a:lnSpc>
                          <a:spcPct val="100000"/>
                        </a:lnSpc>
                        <a:spcBef>
                          <a:spcPts val="500"/>
                        </a:spcBef>
                        <a:spcAft>
                          <a:spcPts val="500"/>
                        </a:spcAft>
                        <a:buNone/>
                      </a:pPr>
                      <a:endParaRP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endParaRP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endParaRP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endParaRPr dirty="0"/>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Deaths from all cancer</a:t>
            </a:r>
          </a:p>
        </p:txBody>
      </p:sp>
      <p:sp>
        <p:nvSpPr>
          <p:cNvPr id="3" name="Slide Number"/>
          <p:cNvSpPr>
            <a:spLocks noGrp="1"/>
          </p:cNvSpPr>
          <p:nvPr>
            <p:ph type="sldNum" sz="quarter" idx="12"/>
          </p:nvPr>
        </p:nvSpPr>
        <p:spPr>
          <a:xfrm>
            <a:off x="479536" y="42079"/>
            <a:ext cx="1440000" cy="365125"/>
          </a:xfrm>
        </p:spPr>
        <p:txBody>
          <a:bodyPr/>
          <a:lstStyle/>
          <a:p>
            <a:r>
              <a:t>30</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0-22, the value in Medway and Swale was 277, which is worse compared to England (253).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Swale and England over the last 5 years, up to 2020-22. In Medway and Swale, the value was 288 in 2017-19 and 277 in 2020-22. In England, the value was 265 in 2017-19 and 253 in 2020-22."/>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underlying cause of death: C00-C97
Value type: Directly standardised rate (DSR) per 100,000.
Original geography: Lower Super Output Area (LSOA).
Benchmarking method: Exact CI method (95%).
Source: Area deaths: NHS Digital. Primary Care Mortality Database (PCMD).
England deaths: Nomis. Mortality statistics - underlying cause, sex and age.</a:t>
            </a:r>
          </a:p>
        </p:txBody>
      </p:sp>
      <p:pic>
        <p:nvPicPr>
          <p:cNvPr id="8" name="Sex" descr="The bar plot shows the value by sex compared to the England average (252.7) in 2020-22. The value for Female was 234, which is better compared to England. The value for Male was 341,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252.7) in 2020-22. The value for 0-14 was not calculated due to small numbers, which is not compared to England. The value for 15-24 was not calculated due to small numbers, which is not compared to England. The value for 25-34 was 12.7, which is better compared to England. The value for 35-44 was 24.3, which is better compared to England. The value for 45-54 was 93.4, which is better compared to England. The value for 55-64 was 284.9, which is worse compared to England. The value for 65-74 was 647.0, which is worse compared to England. The value for 75-84 was 1,421.8, which is worse compared to England. The value for 85+ was 2,505.9,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252.7) in 2020-22. The value for 1 was 339.4, which is worse compared to England. The value for 2 was 296.2, which is worse compared to England. The value for 3 was 273.6, which is similar compared to England. The value for 4 was 255.1, which is similar compared to England. The value for 5 was 243.2, which is simila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6 in 2017-19 and 0.7 in 2020-22.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admissions for lung cancer</a:t>
            </a:r>
          </a:p>
        </p:txBody>
      </p:sp>
      <p:sp>
        <p:nvSpPr>
          <p:cNvPr id="3" name="Slide Number"/>
          <p:cNvSpPr>
            <a:spLocks noGrp="1"/>
          </p:cNvSpPr>
          <p:nvPr>
            <p:ph type="sldNum" sz="quarter" idx="12"/>
          </p:nvPr>
        </p:nvSpPr>
        <p:spPr>
          <a:xfrm>
            <a:off x="479536" y="42079"/>
            <a:ext cx="1440000" cy="365125"/>
          </a:xfrm>
        </p:spPr>
        <p:txBody>
          <a:bodyPr/>
          <a:lstStyle/>
          <a:p>
            <a:r>
              <a:t>31</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0-22, the value in Medway and Swale was 28, which is worse compared to England (24).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Swale and England over the last 9 years, up to 2020-22. In Medway and Swale, the value was 35 in 2013-15 and 28 in 2020-22. In England, the value was 32 in 2013-15 and 24 in 2020-22."/>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a primary diagnosis: C33-C34.
Completed first episode emergency admissions discounting regular attendees.
Value type: Directly standardised rate (DSR) per 100,000.
Original geography: Lower Super Output Area (LSOA).
Benchmarking method: Exact CI method (95%).
Source: NHS Digital, Hospital Episode Statistics (HES).</a:t>
            </a:r>
          </a:p>
        </p:txBody>
      </p:sp>
      <p:pic>
        <p:nvPicPr>
          <p:cNvPr id="8" name="Sex" descr="The bar plot shows the value by sex compared to the England average (23.9) in 2020-22. The value for Female was 24.3, which is similar compared to England. The value for Male was 31.8,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23.9) in 2020-22. The value for 0-14 was 0.0, which is not compared to England. The value for 15-24 was 0.0, which is not compared to England. The value for 25-34 was 0.0, which is not compared to England. The value for 35-44 was not calculated due to small numbers, which is not compared to England. The value for 45-54 was 16.1, which is better compared to England. The value for 55-64 was 42.7, which is worse compared to England. The value for 65-74 was 86.3, which is worse compared to England. The value for 75-84 was 122.9, which is worse compared to England. The value for 85+ was 93.6,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23.9) in 2020-22. The value for 1 was 46.4, which is worse compared to England. The value for 2 was 41.0, which is worse compared to England. The value for 3 was 26.0, which is similar compared to England. The value for 4 was 17.7, which is similar compared to England. The value for 5 was 14.8, which is bette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5 in 2013-15 and 0.2 in 2020-22.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Deaths from lung cancer</a:t>
            </a:r>
          </a:p>
        </p:txBody>
      </p:sp>
      <p:sp>
        <p:nvSpPr>
          <p:cNvPr id="3" name="Slide Number"/>
          <p:cNvSpPr>
            <a:spLocks noGrp="1"/>
          </p:cNvSpPr>
          <p:nvPr>
            <p:ph type="sldNum" sz="quarter" idx="12"/>
          </p:nvPr>
        </p:nvSpPr>
        <p:spPr>
          <a:xfrm>
            <a:off x="479536" y="42079"/>
            <a:ext cx="1440000" cy="365125"/>
          </a:xfrm>
        </p:spPr>
        <p:txBody>
          <a:bodyPr/>
          <a:lstStyle/>
          <a:p>
            <a:r>
              <a:t>32</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0-22, the value in Medway and Swale was 58, which is worse compared to England (49).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Swale and England over the last 5 years, up to 2020-22. In Medway and Swale, the value was 61 in 2017-19 and 58 in 2020-22. In England, the value was 54 in 2017-19 and 49 in 2020-22."/>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underlying cause of death: C33-C34
Value type: Directly standardised rate (DSR) per 100,000.
Original geography: Lower Super Output Area (LSOA).
Benchmarking method: Exact CI method (95%).
Source: Area deaths: NHS Digital. Primary Care Mortality Database (PCMD).
England deaths: Nomis. Mortality statistics - underlying cause, sex and age.</a:t>
            </a:r>
          </a:p>
        </p:txBody>
      </p:sp>
      <p:pic>
        <p:nvPicPr>
          <p:cNvPr id="8" name="Sex" descr="The bar plot shows the value by sex compared to the England average (49.2) in 2020-22. The value for Female was 50.5, which is similar compared to England. The value for Male was 67.3,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49.2) in 2020-22. The value for 0-14 was 0.0, which is not compared to England. The value for 15-24 was 0.0, which is not compared to England. The value for 25-34 was not calculated due to small numbers, which is not compared to England. The value for 35-44 was not calculated due to small numbers, which is not compared to England. The value for 45-54 was 17.4, which is better compared to England. The value for 55-64 was 62.4, which is worse compared to England. The value for 65-74 was 166.1, which is worse compared to England. The value for 75-84 was 318.5, which is worse compared to England. The value for 85+ was 357.1,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49.2) in 2020-22. The value for 1 was 82.4, which is worse compared to England. The value for 2 was 75.8, which is worse compared to England. The value for 3 was 57.8, which is similar compared to England. The value for 4 was 40.6, which is similar compared to England. The value for 5 was 42.1, which is simila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3 in 2017-19 and 0.4 in 2020-22.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Cardiovascular Diseases</a:t>
            </a:r>
          </a:p>
        </p:txBody>
      </p:sp>
      <p:sp>
        <p:nvSpPr>
          <p:cNvPr id="3" name="Slide Number"/>
          <p:cNvSpPr>
            <a:spLocks noGrp="1"/>
          </p:cNvSpPr>
          <p:nvPr>
            <p:ph type="sldNum" sz="quarter" idx="12"/>
          </p:nvPr>
        </p:nvSpPr>
        <p:spPr>
          <a:xfrm>
            <a:off x="15304" y="34131"/>
            <a:ext cx="1440000" cy="365125"/>
          </a:xfrm>
        </p:spPr>
        <p:txBody>
          <a:bodyPr/>
          <a:lstStyle/>
          <a:p>
            <a:r>
              <a:t>33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admissions for cardiovascular disease</a:t>
            </a:r>
          </a:p>
        </p:txBody>
      </p:sp>
      <p:sp>
        <p:nvSpPr>
          <p:cNvPr id="3" name="Slide Number"/>
          <p:cNvSpPr>
            <a:spLocks noGrp="1"/>
          </p:cNvSpPr>
          <p:nvPr>
            <p:ph type="sldNum" sz="quarter" idx="12"/>
          </p:nvPr>
        </p:nvSpPr>
        <p:spPr>
          <a:xfrm>
            <a:off x="479536" y="42079"/>
            <a:ext cx="1440000" cy="365125"/>
          </a:xfrm>
        </p:spPr>
        <p:txBody>
          <a:bodyPr/>
          <a:lstStyle/>
          <a:p>
            <a:r>
              <a:t>34</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2/23, the value in Medway and Swale was 1,218, which is worse compared to England (1,062).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Swale and England over the last 10 years, up to 2022/23. In Medway and Swale, the value was 948 in 2013/14 and 1218 in 2022/23. In England, the value was 1042 in 2013/14 and 1062 in 2022/23."/>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a primary diagnosis: I00-I99.
Completed first episode emergency admissions discounting regular attendees.
Value type: Directly standardised rate (DSR) per 100,000.
Original geography: Lower Super Output Area (LSOA).
Benchmarking method: Exact CI method (95%).
Source: NHS Digital, Hospital Episode Statistics (HES).</a:t>
            </a:r>
          </a:p>
        </p:txBody>
      </p:sp>
      <p:pic>
        <p:nvPicPr>
          <p:cNvPr id="8" name="Sex" descr="The bar plot shows the value by sex compared to the England average (1062.3) in 2022/23. The value for Female was 995.2, which is better compared to England. The value for Male was 1,461.7,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1062.3) in 2022/23. The value for 0-14 was 88.3, which is better compared to England. The value for 15-24 was 111.4, which is better compared to England. The value for 25-34 was 166.4, which is better compared to England. The value for 35-44 was 447.2, which is better compared to England. The value for 45-54 was 843.6, which is better compared to England. The value for 55-64 was 1,701.7, which is worse compared to England. The value for 65-74 was 2,664.6, which is worse compared to England. The value for 75-84 was 4,954.2, which is worse compared to England. The value for 85+ was 6,991.6,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1062.3) in 2022/23. The value for 1 was 1,534.8, which is worse compared to England. The value for 2 was 1,338.4, which is worse compared to England. The value for 3 was 1,152.8, which is worse compared to England. The value for 4 was 1,086.1, which is similar compared to England. The value for 5 was 1,052.1, which is simila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6 in 2013/14 and 0.6 in 2022/23.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Deaths from cardiovascular diseases</a:t>
            </a:r>
          </a:p>
        </p:txBody>
      </p:sp>
      <p:sp>
        <p:nvSpPr>
          <p:cNvPr id="3" name="Slide Number"/>
          <p:cNvSpPr>
            <a:spLocks noGrp="1"/>
          </p:cNvSpPr>
          <p:nvPr>
            <p:ph type="sldNum" sz="quarter" idx="12"/>
          </p:nvPr>
        </p:nvSpPr>
        <p:spPr>
          <a:xfrm>
            <a:off x="479536" y="42079"/>
            <a:ext cx="1440000" cy="365125"/>
          </a:xfrm>
        </p:spPr>
        <p:txBody>
          <a:bodyPr/>
          <a:lstStyle/>
          <a:p>
            <a:r>
              <a:t>35</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0-22, the value in Medway and Swale was 248, which is worse compared to England (232).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Swale and England over the last 5 years, up to 2020-22. In Medway and Swale, the value was 231 in 2017-19 and 248 in 2020-22. In England, the value was 236 in 2017-19 and 232 in 2020-22."/>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underlying cause of death: I00-I99
Value type: Directly standardised rate (DSR) per 100,000.
Original geography: Lower Super Output Area (LSOA).
Benchmarking method: Exact CI method (95%).
Source: Area deaths: NHS Digital. Primary Care Mortality Database (PCMD).
England deaths: Nomis. Mortality statistics - underlying cause, sex and age.</a:t>
            </a:r>
          </a:p>
        </p:txBody>
      </p:sp>
      <p:pic>
        <p:nvPicPr>
          <p:cNvPr id="8" name="Sex" descr="The bar plot shows the value by sex compared to the England average (232.2) in 2020-22. The value for Female was 184.6, which is better compared to England. The value for Male was 328.3,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232.2) in 2020-22. The value for 0-14 was not calculated due to small numbers, which is not compared to England. The value for 15-24 was not calculated due to small numbers, which is not compared to England. The value for 25-34 was 7.3, which is better compared to England. The value for 35-44 was 26.5, which is better compared to England. The value for 45-54 was 59.7, which is better compared to England. The value for 55-64 was 161.5, which is better compared to England. The value for 65-74 was 426.6, which is worse compared to England. The value for 75-84 was 1,077.0, which is worse compared to England. The value for 85+ was 3,995.7,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232.2) in 2020-22. The value for 1 was 332.5, which is worse compared to England. The value for 2 was 273.3, which is worse compared to England. The value for 3 was 259.2, which is worse compared to England. The value for 4 was 201.4, which is better compared to England. The value for 5 was 202.2, which is bette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6 in 2017-19 and 0.5 in 2020-22.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admissions for hypertensive disease</a:t>
            </a:r>
          </a:p>
        </p:txBody>
      </p:sp>
      <p:sp>
        <p:nvSpPr>
          <p:cNvPr id="3" name="Slide Number"/>
          <p:cNvSpPr>
            <a:spLocks noGrp="1"/>
          </p:cNvSpPr>
          <p:nvPr>
            <p:ph type="sldNum" sz="quarter" idx="12"/>
          </p:nvPr>
        </p:nvSpPr>
        <p:spPr>
          <a:xfrm>
            <a:off x="479536" y="42079"/>
            <a:ext cx="1440000" cy="365125"/>
          </a:xfrm>
        </p:spPr>
        <p:txBody>
          <a:bodyPr/>
          <a:lstStyle/>
          <a:p>
            <a:r>
              <a:t>36</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0/21-22/23, the value in Medway and Swale was 106, which is worse compared to England (56).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Swale and England over the last 8 years, up to 2020/21-22/23. In Medway and Swale, the value was 22 in 2013/14-15/16 and 106 in 2020/21-22/23. In England, the value was 22 in 2013/14-15/16 and 56 in 2020/21-22/23."/>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a primary diagnosis: I10-15.
Completed first episode emergency admissions discounting regular attendees.
Value type: Directly standardised rate (DSR) per 100,000.
Original geography: Lower Super Output Area (LSOA).
Benchmarking method: Exact CI method (95%).
Source: NHS Digital, Hospital Episode Statistics (HES).</a:t>
            </a:r>
          </a:p>
        </p:txBody>
      </p:sp>
      <p:pic>
        <p:nvPicPr>
          <p:cNvPr id="8" name="Sex" descr="The bar plot shows the value by sex compared to the England average (55.8) in 2020/21-22/23. The value for Female was 120.9, which is worse compared to England. The value for Male was 88.3,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55.8) in 2020/21-22/23. The value for 0-14 was not calculated due to small numbers, which is not compared to England. The value for 15-24 was 13.7, which is better compared to England. The value for 25-34 was 33.6, which is better compared to England. The value for 35-44 was 92.5, which is worse compared to England. The value for 45-54 was 158.8, which is worse compared to England. The value for 55-64 was 163.6, which is worse compared to England. The value for 65-74 was 192.5, which is worse compared to England. The value for 75-84 was 280.7, which is worse compared to England. The value for 85+ was 219.3,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55.8) in 2020/21-22/23. The value for 1 was 125.3, which is worse compared to England. The value for 2 was 130.1, which is worse compared to England. The value for 3 was 86.0, which is worse compared to England. The value for 4 was 105.8, which is worse compared to England. The value for 5 was 87.6, which is worse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6 in 2013/14-15/16 and 0.6 in 2020/21-22/23.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Deaths from hypertensive diseases</a:t>
            </a:r>
          </a:p>
        </p:txBody>
      </p:sp>
      <p:sp>
        <p:nvSpPr>
          <p:cNvPr id="3" name="Slide Number"/>
          <p:cNvSpPr>
            <a:spLocks noGrp="1"/>
          </p:cNvSpPr>
          <p:nvPr>
            <p:ph type="sldNum" sz="quarter" idx="12"/>
          </p:nvPr>
        </p:nvSpPr>
        <p:spPr>
          <a:xfrm>
            <a:off x="479536" y="42079"/>
            <a:ext cx="1440000" cy="365125"/>
          </a:xfrm>
        </p:spPr>
        <p:txBody>
          <a:bodyPr/>
          <a:lstStyle/>
          <a:p>
            <a:r>
              <a:t>37</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19-22, the value in Medway and Swale was 18, which is worse compared to England (14).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Medway and Swale and England over the last 5 years, up to 2019-22. In Medway and Swale, the value was 17 in 2017-20 and 18 in 2019-22. In England, the value was 13 in 2017-20 and 14 in 2019-22."/>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underlying cause of death: I10-I15
Value type: Directly standardised rate (DSR) per 100,000.
Original geography: Lower Super Output Area (LSOA).
Benchmarking method: Exact CI method (95%).
Source: Area deaths: NHS Digital. Primary Care Mortality Database (PCMD).
England deaths: Nomis. Mortality statistics - underlying cause, sex and age.</a:t>
            </a:r>
          </a:p>
        </p:txBody>
      </p:sp>
      <p:pic>
        <p:nvPicPr>
          <p:cNvPr id="8" name="Sex" descr="The bar plot shows the value by sex compared to the England average (13.9) in 2019-22. The value for Female was 14.8, which is similar compared to England. The value for Male was 22.8,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13.9) in 2019-22. The value for 0-14 was 0.0, which is not compared to England. The value for 15-24 was 0.0, which is not compared to England. The value for 25-34 was 0.0, which is not compared to England. The value for 35-44 was not calculated due to small numbers, which is not compared to England. The value for 45-54 was not calculated due to small numbers, which is not compared to England. The value for 55-64 was 11.5, which is similar compared to England. The value for 65-74 was 30.7, which is worse compared to England. The value for 75-84 was 65.6, which is worse compared to England. The value for 85+ was 359.5,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13.9) in 2019-22. The value for 1 was 21.7, which is worse compared to England. The value for 2 was 25.4, which is worse compared to England. The value for 3 was 17.1, which is similar compared to England. The value for 4 was 14.8, which is similar compared to England. The value for 5 was 15.4, which is simila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4 in 2017-20 and 0.5 in 2019-22.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hasCustomPrompt="1"/>
          </p:nvPr>
        </p:nvSpPr>
        <p:spPr>
          <a:xfrm>
            <a:off x="1775899" y="2492896"/>
            <a:ext cx="8136001" cy="1440160"/>
          </a:xfrm>
        </p:spPr>
        <p:txBody>
          <a:bodyPr/>
          <a:lstStyle/>
          <a:p>
            <a:r>
              <a:t>Methodology and 
Resources</a:t>
            </a:r>
          </a:p>
        </p:txBody>
      </p:sp>
      <p:sp>
        <p:nvSpPr>
          <p:cNvPr id="3" name="Slide Number"/>
          <p:cNvSpPr>
            <a:spLocks noGrp="1"/>
          </p:cNvSpPr>
          <p:nvPr>
            <p:ph type="sldNum" sz="quarter" idx="12"/>
          </p:nvPr>
        </p:nvSpPr>
        <p:spPr>
          <a:xfrm>
            <a:off x="15304" y="34131"/>
            <a:ext cx="1440000" cy="365125"/>
          </a:xfrm>
        </p:spPr>
        <p:txBody>
          <a:bodyPr/>
          <a:lstStyle/>
          <a:p>
            <a:r>
              <a:t>38</a:t>
            </a:r>
          </a:p>
        </p:txBody>
      </p:sp>
      <p:sp>
        <p:nvSpPr>
          <p:cNvPr id="4" name="Copyright"/>
          <p:cNvSpPr>
            <a:spLocks noGrp="1"/>
          </p:cNvSpPr>
          <p:nvPr>
            <p:ph sz="quarter" idx="20"/>
          </p:nvPr>
        </p:nvSpPr>
        <p:spPr>
          <a:xfrm>
            <a:off x="5344320" y="8618"/>
            <a:ext cx="6813336" cy="424541"/>
          </a:xfrm>
        </p:spPr>
        <p:txBody>
          <a:bodyPr/>
          <a:lstStyle/>
          <a:p>
            <a:r>
              <a:t>Version 1.2 © Medway Council, Public Health Intelligence Team, 11/03/2024</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Measures</a:t>
            </a:r>
          </a:p>
        </p:txBody>
      </p:sp>
      <p:sp>
        <p:nvSpPr>
          <p:cNvPr id="3" name="Content"/>
          <p:cNvSpPr>
            <a:spLocks noGrp="1"/>
          </p:cNvSpPr>
          <p:nvPr>
            <p:ph sz="quarter" idx="14"/>
          </p:nvPr>
        </p:nvSpPr>
        <p:spPr>
          <a:xfrm>
            <a:off x="274458" y="1271740"/>
            <a:ext cx="11643084" cy="4965571"/>
          </a:xfrm>
        </p:spPr>
        <p:txBody>
          <a:bodyPr/>
          <a:lstStyle/>
          <a:p>
            <a:r>
              <a:t>The profiles use a range of Public Health measures to best present the data for each indicator:</a:t>
            </a:r>
          </a:p>
          <a:p>
            <a:pPr lvl="2"/>
            <a:r>
              <a:t>Percentage (%): The number of events (e.g. admissions) divided by the total population of interest, multiplied by 100. This is expressed as a number between 0 and 100.</a:t>
            </a:r>
          </a:p>
          <a:p>
            <a:pPr lvl="2"/>
            <a:r>
              <a:t>Crude Rate (CR): A CR is a measure of the total number of events divided by the total population in each area of interest. CRs are not adjusted or standardised for variables such as age that might influence the estimate between groups.</a:t>
            </a:r>
          </a:p>
          <a:p>
            <a:pPr lvl="2"/>
            <a:r>
              <a:t>Directly Standardised Rate (DSR): A DSR is a measure of occurrence or frequency that has been adjusted to account for differences in the age structure of different population groups. It involves applying the age-specific rates of a standard population to the age distribution of the population of interest. This provides a fair comparison between groups that have different age structures. Without using an age-adjusted rate, it would be difficult to determine whether there are true differences in the risk of the event between groups.</a:t>
            </a:r>
          </a:p>
          <a:p>
            <a:r>
              <a:t>Rates are presented as the number of events within a multiple of ten. For example, the rate per 1,000 people.</a:t>
            </a:r>
          </a:p>
        </p:txBody>
      </p:sp>
      <p:sp>
        <p:nvSpPr>
          <p:cNvPr id="4" name="Slide Number"/>
          <p:cNvSpPr>
            <a:spLocks noGrp="1"/>
          </p:cNvSpPr>
          <p:nvPr>
            <p:ph type="sldNum" sz="quarter" idx="12"/>
          </p:nvPr>
        </p:nvSpPr>
        <p:spPr>
          <a:xfrm>
            <a:off x="15304" y="34131"/>
            <a:ext cx="1440000" cy="365125"/>
          </a:xfrm>
        </p:spPr>
        <p:txBody>
          <a:bodyPr/>
          <a:lstStyle/>
          <a:p>
            <a:r>
              <a:t>39</a:t>
            </a:r>
          </a:p>
        </p:txBody>
      </p:sp>
      <p:sp>
        <p:nvSpPr>
          <p:cNvPr id="5" name="Copyright"/>
          <p:cNvSpPr>
            <a:spLocks noGrp="1"/>
          </p:cNvSpPr>
          <p:nvPr>
            <p:ph sz="quarter" idx="20"/>
          </p:nvPr>
        </p:nvSpPr>
        <p:spPr>
          <a:xfrm>
            <a:off x="5378664" y="8471"/>
            <a:ext cx="6813336" cy="424541"/>
          </a:xfrm>
        </p:spPr>
        <p:txBody>
          <a:bodyPr/>
          <a:lstStyle/>
          <a:p>
            <a:r>
              <a:t>Version 1.2 © Medway Council, Public Health Intelligence Team, 11/03/2024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Indicator slides explained</a:t>
            </a:r>
          </a:p>
        </p:txBody>
      </p:sp>
      <p:sp>
        <p:nvSpPr>
          <p:cNvPr id="3" name="Slide Number"/>
          <p:cNvSpPr>
            <a:spLocks noGrp="1"/>
          </p:cNvSpPr>
          <p:nvPr>
            <p:ph type="sldNum" sz="quarter" idx="12"/>
          </p:nvPr>
        </p:nvSpPr>
        <p:spPr>
          <a:xfrm>
            <a:off x="15304" y="34131"/>
            <a:ext cx="1440000" cy="365125"/>
          </a:xfrm>
        </p:spPr>
        <p:txBody>
          <a:bodyPr/>
          <a:lstStyle/>
          <a:p>
            <a:r>
              <a:t>3</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Deprivation</a:t>
            </a:r>
          </a:p>
        </p:txBody>
      </p:sp>
      <p:sp>
        <p:nvSpPr>
          <p:cNvPr id="3" name="Slide Number"/>
          <p:cNvSpPr>
            <a:spLocks noGrp="1"/>
          </p:cNvSpPr>
          <p:nvPr>
            <p:ph type="sldNum" sz="quarter" idx="12"/>
          </p:nvPr>
        </p:nvSpPr>
        <p:spPr>
          <a:xfrm>
            <a:off x="15304" y="34131"/>
            <a:ext cx="1440000" cy="365125"/>
          </a:xfrm>
        </p:spPr>
        <p:txBody>
          <a:bodyPr/>
          <a:lstStyle/>
          <a:p>
            <a:r>
              <a:t>40</a:t>
            </a:r>
          </a:p>
        </p:txBody>
      </p:sp>
      <p:sp>
        <p:nvSpPr>
          <p:cNvPr id="4" name="Copyright"/>
          <p:cNvSpPr>
            <a:spLocks noGrp="1"/>
          </p:cNvSpPr>
          <p:nvPr>
            <p:ph sz="quarter" idx="20"/>
          </p:nvPr>
        </p:nvSpPr>
        <p:spPr>
          <a:xfrm>
            <a:off x="5344320" y="8618"/>
            <a:ext cx="6813336" cy="424541"/>
          </a:xfrm>
        </p:spPr>
        <p:txBody>
          <a:bodyPr/>
          <a:lstStyle/>
          <a:p>
            <a:r>
              <a:t>Version 1.2 © Medway Council, Public Health Intelligence Team, 11/03/2024</a:t>
            </a:r>
          </a:p>
        </p:txBody>
      </p:sp>
      <p:sp>
        <p:nvSpPr>
          <p:cNvPr id="5" name="Content"/>
          <p:cNvSpPr>
            <a:spLocks noGrp="1"/>
          </p:cNvSpPr>
          <p:nvPr>
            <p:ph sz="quarter" idx="14"/>
          </p:nvPr>
        </p:nvSpPr>
        <p:spPr>
          <a:xfrm>
            <a:off x="274458" y="1271740"/>
            <a:ext cx="11643084" cy="4965571"/>
          </a:xfrm>
        </p:spPr>
        <p:txBody>
          <a:bodyPr/>
          <a:lstStyle/>
          <a:p>
            <a:r>
              <a:t>Each indicator includes a plot of local relative deprivation. This refers to the lack of resources that are required to maintain the quality of life considered typical within a given socioeconomic group.
The Index of Multiple Deprivation (IMD) 2019 is used to the create local deprivation quintiles.
The IMD 2019 measures deprivation in the UK using the following domain groups: income, employment, education, health, crime, barriers to housing and services and the living environment. This provides a national score and rank of overall deprivation at Lower Super Output Area (LSOA) which are geographic groupings of around 1000 – 1500 households.
To create the local deprivation quintiles, Medway LSOAs were ordered by their national deprivation rank. The LSOAs were then separated into five equal groups to create the local deprivation quintiles.
Quintile one includes LSOAs in Medway with the highest level of local deprivation whereas quintile five includes LSOAs with the lowest level of local deprivation.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6973670" cy="652933"/>
          </a:xfrm>
        </p:spPr>
        <p:txBody>
          <a:bodyPr/>
          <a:lstStyle/>
          <a:p>
            <a:r>
              <a:t>Relative Index of Inequality</a:t>
            </a:r>
          </a:p>
        </p:txBody>
      </p:sp>
      <p:sp>
        <p:nvSpPr>
          <p:cNvPr id="3" name="Content"/>
          <p:cNvSpPr>
            <a:spLocks noGrp="1"/>
          </p:cNvSpPr>
          <p:nvPr>
            <p:ph sz="quarter" idx="14"/>
          </p:nvPr>
        </p:nvSpPr>
        <p:spPr>
          <a:xfrm>
            <a:off x="271123" y="1233973"/>
            <a:ext cx="6832990" cy="4965571"/>
          </a:xfrm>
        </p:spPr>
        <p:txBody>
          <a:bodyPr/>
          <a:lstStyle/>
          <a:p>
            <a:r>
              <a:t>The Relative Index of Inequality (RII) is a summary measure used to quantify and compare the degree of inequality between different population groups, such as those based on deprivation.</a:t>
            </a:r>
          </a:p>
          <a:p>
            <a:r>
              <a:t>It takes account of inequalities across the whole range of deprivation and summarises this into a single number.</a:t>
            </a:r>
          </a:p>
          <a:p>
            <a:r>
              <a:t>It represents the proportional difference in the indicator across the whole gradient from most to least deprived.</a:t>
            </a:r>
          </a:p>
          <a:p>
            <a:r>
              <a:t>The RII trend plot shows the relative index of inequality over time, using colours and shapes to aid interpretation.</a:t>
            </a:r>
          </a:p>
          <a:p>
            <a:r>
              <a:t>The RII usually ranges between -2 and 2:</a:t>
            </a:r>
          </a:p>
          <a:p>
            <a:pPr lvl="2"/>
            <a:r>
              <a:t>RII equal to 1 indicates there is no inequality.</a:t>
            </a:r>
          </a:p>
          <a:p>
            <a:pPr lvl="2"/>
            <a:r>
              <a:t>An RII less than 1 indicates inequality exists with worse outcomes (e.g. higher rate/percentage) for those in more deprived areas.</a:t>
            </a:r>
          </a:p>
          <a:p>
            <a:pPr lvl="2"/>
            <a:r>
              <a:t>An RII more than 1 indicates that inequality exists with worse outcomes for those in less deprived areas.</a:t>
            </a:r>
          </a:p>
        </p:txBody>
      </p:sp>
      <p:sp>
        <p:nvSpPr>
          <p:cNvPr id="4" name="Slide Number"/>
          <p:cNvSpPr>
            <a:spLocks noGrp="1"/>
          </p:cNvSpPr>
          <p:nvPr>
            <p:ph type="sldNum" sz="quarter" idx="12"/>
          </p:nvPr>
        </p:nvSpPr>
        <p:spPr>
          <a:xfrm>
            <a:off x="15304" y="34131"/>
            <a:ext cx="1440000" cy="365125"/>
          </a:xfrm>
        </p:spPr>
        <p:txBody>
          <a:bodyPr/>
          <a:lstStyle/>
          <a:p>
            <a:r>
              <a:t>41</a:t>
            </a:r>
          </a:p>
        </p:txBody>
      </p:sp>
      <p:sp>
        <p:nvSpPr>
          <p:cNvPr id="5"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Benchmarking</a:t>
            </a:r>
          </a:p>
        </p:txBody>
      </p:sp>
      <p:sp>
        <p:nvSpPr>
          <p:cNvPr id="3" name="Slide Number"/>
          <p:cNvSpPr>
            <a:spLocks noGrp="1"/>
          </p:cNvSpPr>
          <p:nvPr>
            <p:ph type="sldNum" sz="quarter" idx="12"/>
          </p:nvPr>
        </p:nvSpPr>
        <p:spPr>
          <a:xfrm>
            <a:off x="15304" y="34131"/>
            <a:ext cx="1440000" cy="365125"/>
          </a:xfrm>
        </p:spPr>
        <p:txBody>
          <a:bodyPr/>
          <a:lstStyle/>
          <a:p>
            <a:r>
              <a:t>42</a:t>
            </a:r>
          </a:p>
        </p:txBody>
      </p:sp>
      <p:sp>
        <p:nvSpPr>
          <p:cNvPr id="4" name="Copyright"/>
          <p:cNvSpPr>
            <a:spLocks noGrp="1"/>
          </p:cNvSpPr>
          <p:nvPr>
            <p:ph sz="quarter" idx="20"/>
          </p:nvPr>
        </p:nvSpPr>
        <p:spPr>
          <a:xfrm>
            <a:off x="5344320" y="8618"/>
            <a:ext cx="6813336" cy="424541"/>
          </a:xfrm>
        </p:spPr>
        <p:txBody>
          <a:bodyPr/>
          <a:lstStyle/>
          <a:p>
            <a:r>
              <a:t>Version 1.2 © Medway Council, Public Health Intelligence Team, 11/03/2024</a:t>
            </a:r>
          </a:p>
        </p:txBody>
      </p:sp>
      <p:sp>
        <p:nvSpPr>
          <p:cNvPr id="5" name="Content"/>
          <p:cNvSpPr>
            <a:spLocks noGrp="1"/>
          </p:cNvSpPr>
          <p:nvPr>
            <p:ph sz="quarter" idx="14"/>
          </p:nvPr>
        </p:nvSpPr>
        <p:spPr>
          <a:xfrm>
            <a:off x="274458" y="1271740"/>
            <a:ext cx="11643084" cy="4965571"/>
          </a:xfrm>
        </p:spPr>
        <p:txBody>
          <a:bodyPr/>
          <a:lstStyle/>
          <a:p>
            <a:r>
              <a:t>A RAG rating (red, amber, green) has been applied to the indicators to show how well a value is performing compared to a benchmark (usually the England average).
The RAG rating is assigned by comparing the value to a reference range, which was created using confidence intervals (CIs).
Confidence intervals are a range of values that measure the level of uncertainty in an estimated value. Uncertainty can be caused by natural variation in the data, as well as the sample size and data quality. A confidence interval has an upper and lower limit which are used to determine whether two groups are statistically similar or different to each other. The wider the confidence interval, the greater the uncertainty in the estimated value.
Green corresponds to a value that is better than England, red to a value that is worse, and amber indicates that there is no difference.
An indicator is shaded grey where it is inappropriate to apply a RAG rating due to the methods used in the calculation or the count is less than 10.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Accessibility</a:t>
            </a:r>
          </a:p>
        </p:txBody>
      </p:sp>
      <p:sp>
        <p:nvSpPr>
          <p:cNvPr id="3" name="Slide Number"/>
          <p:cNvSpPr>
            <a:spLocks noGrp="1"/>
          </p:cNvSpPr>
          <p:nvPr>
            <p:ph type="sldNum" sz="quarter" idx="12"/>
          </p:nvPr>
        </p:nvSpPr>
        <p:spPr>
          <a:xfrm>
            <a:off x="15304" y="34131"/>
            <a:ext cx="1440000" cy="365125"/>
          </a:xfrm>
        </p:spPr>
        <p:txBody>
          <a:bodyPr/>
          <a:lstStyle/>
          <a:p>
            <a:r>
              <a:t>43</a:t>
            </a:r>
          </a:p>
        </p:txBody>
      </p:sp>
      <p:sp>
        <p:nvSpPr>
          <p:cNvPr id="4" name="Copyright"/>
          <p:cNvSpPr>
            <a:spLocks noGrp="1"/>
          </p:cNvSpPr>
          <p:nvPr>
            <p:ph sz="quarter" idx="20"/>
          </p:nvPr>
        </p:nvSpPr>
        <p:spPr>
          <a:xfrm>
            <a:off x="5344320" y="8618"/>
            <a:ext cx="6813336" cy="424541"/>
          </a:xfrm>
        </p:spPr>
        <p:txBody>
          <a:bodyPr/>
          <a:lstStyle/>
          <a:p>
            <a:r>
              <a:t>Version 1.2 © Medway Council, Public Health Intelligence Team, 11/03/2024</a:t>
            </a:r>
          </a:p>
        </p:txBody>
      </p:sp>
      <p:sp>
        <p:nvSpPr>
          <p:cNvPr id="5" name="Content"/>
          <p:cNvSpPr>
            <a:spLocks noGrp="1"/>
          </p:cNvSpPr>
          <p:nvPr>
            <p:ph sz="quarter" idx="14"/>
          </p:nvPr>
        </p:nvSpPr>
        <p:spPr>
          <a:xfrm>
            <a:off x="274458" y="1271740"/>
            <a:ext cx="11643084" cy="4965571"/>
          </a:xfrm>
        </p:spPr>
        <p:txBody>
          <a:bodyPr/>
          <a:lstStyle/>
          <a:p>
            <a:r>
              <a:t>All plots contain alternative text (alt text), which describes the plot and, where possible, includes values.
To access the alt text: Right-click an image, and then select View Alt Text. This will open the Alt Text pane.
Shapes and patterns have been used to communicate meaning when the colour palette may not be accessible.
For instance, a RAG rating (red, amber, green) is used for most indicators to show how well the value compares to a benchmark, such as the England average.
Green represents better performance, amber represents similarity, and red signifies worse performance. 
Shapes are also used to communicate this information, where a circle signifies better performance, a square represents similarity, a triangle indicates worse, and a diamond signifies there has been no comparison. 
Additionally, some plots are patterned alongside their RAG rating to communicate this information. Dots signify better performance, single diagonal lines signify worse performance, and crossed diagonal lines represent similarity.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References</a:t>
            </a:r>
          </a:p>
        </p:txBody>
      </p:sp>
      <p:sp>
        <p:nvSpPr>
          <p:cNvPr id="3" name="Slide Number"/>
          <p:cNvSpPr>
            <a:spLocks noGrp="1"/>
          </p:cNvSpPr>
          <p:nvPr>
            <p:ph type="sldNum" sz="quarter" idx="12"/>
          </p:nvPr>
        </p:nvSpPr>
        <p:spPr>
          <a:xfrm>
            <a:off x="15304" y="34131"/>
            <a:ext cx="1440000" cy="365125"/>
          </a:xfrm>
        </p:spPr>
        <p:txBody>
          <a:bodyPr/>
          <a:lstStyle/>
          <a:p>
            <a:r>
              <a:t>44</a:t>
            </a:r>
          </a:p>
        </p:txBody>
      </p:sp>
      <p:sp>
        <p:nvSpPr>
          <p:cNvPr id="4" name="Copyright"/>
          <p:cNvSpPr>
            <a:spLocks noGrp="1"/>
          </p:cNvSpPr>
          <p:nvPr>
            <p:ph sz="quarter" idx="20"/>
          </p:nvPr>
        </p:nvSpPr>
        <p:spPr>
          <a:xfrm>
            <a:off x="5344320" y="8618"/>
            <a:ext cx="6813336" cy="424541"/>
          </a:xfrm>
        </p:spPr>
        <p:txBody>
          <a:bodyPr/>
          <a:lstStyle/>
          <a:p>
            <a:r>
              <a:t>Version 1.2 © Medway Council, Public Health Intelligence Team, 11/03/2024</a:t>
            </a:r>
          </a:p>
        </p:txBody>
      </p:sp>
      <p:sp>
        <p:nvSpPr>
          <p:cNvPr id="5" name="Content"/>
          <p:cNvSpPr>
            <a:spLocks noGrp="1"/>
          </p:cNvSpPr>
          <p:nvPr>
            <p:ph sz="quarter" idx="14"/>
          </p:nvPr>
        </p:nvSpPr>
        <p:spPr>
          <a:xfrm>
            <a:off x="274458" y="1271740"/>
            <a:ext cx="11643084" cy="4965571"/>
          </a:xfrm>
        </p:spPr>
        <p:txBody>
          <a:bodyPr/>
          <a:lstStyle/>
          <a:p>
            <a:r>
              <a:t>The methodology for each indicator is based on published data and existing measures.
Sources of methodology include Fingertips (Office for Health Improvement and Disparities), Office for National Statistics, and NHS Digital.
Some indicator values may be different from published figures. This may be due to slight differences in numbers extracted or data being grouped into different year intervals.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Further Resources</a:t>
            </a:r>
          </a:p>
        </p:txBody>
      </p:sp>
      <p:sp>
        <p:nvSpPr>
          <p:cNvPr id="3" name="Slide Number"/>
          <p:cNvSpPr>
            <a:spLocks noGrp="1"/>
          </p:cNvSpPr>
          <p:nvPr>
            <p:ph type="sldNum" sz="quarter" idx="12"/>
          </p:nvPr>
        </p:nvSpPr>
        <p:spPr>
          <a:xfrm>
            <a:off x="15304" y="34131"/>
            <a:ext cx="1440000" cy="365125"/>
          </a:xfrm>
        </p:spPr>
        <p:txBody>
          <a:bodyPr/>
          <a:lstStyle/>
          <a:p>
            <a:r>
              <a:t>45</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sp>
        <p:nvSpPr>
          <p:cNvPr id="5" name="Joint Text"/>
          <p:cNvSpPr>
            <a:spLocks noGrp="1"/>
          </p:cNvSpPr>
          <p:nvPr>
            <p:ph sz="quarter" idx="26"/>
          </p:nvPr>
        </p:nvSpPr>
        <p:spPr>
          <a:xfrm>
            <a:off x="274457" y="1161965"/>
            <a:ext cx="11636771" cy="769189"/>
          </a:xfrm>
        </p:spPr>
        <p:txBody>
          <a:bodyPr/>
          <a:lstStyle/>
          <a:p>
            <a:pPr lvl="1"/>
            <a:r>
              <a:t>Kent County Council and Medway Council Public Health teams are committed to supporting partners across the Integrated Care System to better understand and address health inequalities through collaborative action.</a:t>
            </a:r>
          </a:p>
        </p:txBody>
      </p:sp>
      <p:sp>
        <p:nvSpPr>
          <p:cNvPr id="6" name="Kent Text"/>
          <p:cNvSpPr>
            <a:spLocks noGrp="1"/>
          </p:cNvSpPr>
          <p:nvPr>
            <p:ph sz="quarter" idx="14"/>
          </p:nvPr>
        </p:nvSpPr>
        <p:spPr>
          <a:xfrm>
            <a:off x="274458" y="1931153"/>
            <a:ext cx="5605518" cy="3946119"/>
          </a:xfrm>
        </p:spPr>
        <p:txBody>
          <a:bodyPr/>
          <a:lstStyle/>
          <a:p>
            <a:r>
              <a:rPr dirty="0"/>
              <a:t>Kent County Council Public Health</a:t>
            </a:r>
          </a:p>
          <a:p>
            <a:pPr lvl="2"/>
            <a:r>
              <a:rPr dirty="0"/>
              <a:t>Each Health and Care Partnership in Kent is supported by Consultants in Public Health and each district council is supported by a Public Health Specialist.</a:t>
            </a:r>
          </a:p>
          <a:p>
            <a:pPr lvl="2"/>
            <a:r>
              <a:rPr dirty="0"/>
              <a:t>The Kent Public Health Observatory website contains an extensive collection of Joint Strategic Needs Assessment (JSNA) reports on a wide range of topics relevant to health inequalities.</a:t>
            </a:r>
          </a:p>
          <a:p>
            <a:pPr lvl="2"/>
            <a:r>
              <a:rPr dirty="0"/>
              <a:t>Please contact us for more information.</a:t>
            </a:r>
          </a:p>
        </p:txBody>
      </p:sp>
      <p:sp>
        <p:nvSpPr>
          <p:cNvPr id="7" name="Kent Email"/>
          <p:cNvSpPr>
            <a:spLocks noGrp="1"/>
          </p:cNvSpPr>
          <p:nvPr>
            <p:ph sz="quarter" idx="23" hasCustomPrompt="1"/>
          </p:nvPr>
        </p:nvSpPr>
        <p:spPr>
          <a:xfrm>
            <a:off x="274458" y="6357749"/>
            <a:ext cx="4669413" cy="360040"/>
          </a:xfrm>
        </p:spPr>
        <p:txBody>
          <a:bodyPr/>
          <a:lstStyle/>
          <a:p>
            <a:pPr marL="0" marR="0" algn="l">
              <a:lnSpc>
                <a:spcPct val="100000"/>
              </a:lnSpc>
              <a:spcBef>
                <a:spcPts val="0"/>
              </a:spcBef>
              <a:spcAft>
                <a:spcPts val="0"/>
              </a:spcAft>
              <a:buNone/>
            </a:pPr>
            <a:r>
              <a:t>Email: </a:t>
            </a:r>
            <a:r>
              <a:rPr>
                <a:hlinkClick r:id="rId2"/>
              </a:rPr>
              <a:t>kpho@kent.gov.uk</a:t>
            </a:r>
          </a:p>
        </p:txBody>
      </p:sp>
      <p:sp>
        <p:nvSpPr>
          <p:cNvPr id="8" name="Kent Website"/>
          <p:cNvSpPr>
            <a:spLocks noGrp="1"/>
          </p:cNvSpPr>
          <p:nvPr>
            <p:ph sz="quarter" idx="22" hasCustomPrompt="1"/>
          </p:nvPr>
        </p:nvSpPr>
        <p:spPr>
          <a:xfrm>
            <a:off x="274458" y="5952130"/>
            <a:ext cx="4669413" cy="360040"/>
          </a:xfrm>
        </p:spPr>
        <p:txBody>
          <a:bodyPr/>
          <a:lstStyle/>
          <a:p>
            <a:pPr marL="0" marR="0" algn="l">
              <a:lnSpc>
                <a:spcPct val="100000"/>
              </a:lnSpc>
              <a:spcBef>
                <a:spcPts val="0"/>
              </a:spcBef>
              <a:spcAft>
                <a:spcPts val="0"/>
              </a:spcAft>
              <a:buNone/>
            </a:pPr>
            <a:r>
              <a:t>Website: </a:t>
            </a:r>
            <a:r>
              <a:rPr>
                <a:hlinkClick r:id="rId3"/>
              </a:rPr>
              <a:t>www.kpho.org.uk</a:t>
            </a:r>
          </a:p>
        </p:txBody>
      </p:sp>
      <p:sp>
        <p:nvSpPr>
          <p:cNvPr id="9" name="Medway Text"/>
          <p:cNvSpPr>
            <a:spLocks noGrp="1"/>
          </p:cNvSpPr>
          <p:nvPr>
            <p:ph sz="quarter" idx="21"/>
          </p:nvPr>
        </p:nvSpPr>
        <p:spPr>
          <a:xfrm>
            <a:off x="6312024" y="1931154"/>
            <a:ext cx="5605518" cy="3946118"/>
          </a:xfrm>
        </p:spPr>
        <p:txBody>
          <a:bodyPr/>
          <a:lstStyle/>
          <a:p>
            <a:r>
              <a:t>Medway Council Public Health</a:t>
            </a:r>
          </a:p>
          <a:p>
            <a:pPr lvl="2"/>
            <a:r>
              <a:t>Medway's Joint Strategic Needs Assessment (JSNA) website contains a range of resources to summarise the health and social care needs of Medway's residents.</a:t>
            </a:r>
          </a:p>
          <a:p>
            <a:pPr lvl="2"/>
            <a:r>
              <a:t>There over 30 topic specific chapters, including a chapter on health inequalities.</a:t>
            </a:r>
          </a:p>
          <a:p>
            <a:pPr lvl="2"/>
            <a:r>
              <a:t>A range of profiles are also available to provide an overview of the health and wellbeing needs of different areas, such as the Kent and Medway Health and Care Partnerships (HCPs) and Primary Care Networks (PCNs).</a:t>
            </a:r>
          </a:p>
        </p:txBody>
      </p:sp>
      <p:sp>
        <p:nvSpPr>
          <p:cNvPr id="10" name="Medway Email"/>
          <p:cNvSpPr>
            <a:spLocks noGrp="1"/>
          </p:cNvSpPr>
          <p:nvPr>
            <p:ph sz="quarter" idx="25" hasCustomPrompt="1"/>
          </p:nvPr>
        </p:nvSpPr>
        <p:spPr>
          <a:xfrm>
            <a:off x="6312024" y="6324973"/>
            <a:ext cx="4669413" cy="360040"/>
          </a:xfrm>
        </p:spPr>
        <p:txBody>
          <a:bodyPr/>
          <a:lstStyle/>
          <a:p>
            <a:pPr marL="0" marR="0" algn="l">
              <a:lnSpc>
                <a:spcPct val="100000"/>
              </a:lnSpc>
              <a:spcBef>
                <a:spcPts val="0"/>
              </a:spcBef>
              <a:spcAft>
                <a:spcPts val="0"/>
              </a:spcAft>
              <a:buNone/>
            </a:pPr>
            <a:r>
              <a:t>Email: </a:t>
            </a:r>
            <a:r>
              <a:rPr>
                <a:hlinkClick r:id="rId4"/>
              </a:rPr>
              <a:t>jsna@medway.gov.uk</a:t>
            </a:r>
          </a:p>
        </p:txBody>
      </p:sp>
      <p:sp>
        <p:nvSpPr>
          <p:cNvPr id="11" name="Medway Website"/>
          <p:cNvSpPr>
            <a:spLocks noGrp="1"/>
          </p:cNvSpPr>
          <p:nvPr>
            <p:ph sz="quarter" idx="24" hasCustomPrompt="1"/>
          </p:nvPr>
        </p:nvSpPr>
        <p:spPr>
          <a:xfrm>
            <a:off x="6308867" y="5949280"/>
            <a:ext cx="4669413" cy="360040"/>
          </a:xfrm>
        </p:spPr>
        <p:txBody>
          <a:bodyPr/>
          <a:lstStyle/>
          <a:p>
            <a:pPr marL="0" marR="0" algn="l">
              <a:lnSpc>
                <a:spcPct val="100000"/>
              </a:lnSpc>
              <a:spcBef>
                <a:spcPts val="0"/>
              </a:spcBef>
              <a:spcAft>
                <a:spcPts val="0"/>
              </a:spcAft>
              <a:buNone/>
            </a:pPr>
            <a:r>
              <a:t>Website: </a:t>
            </a:r>
            <a:r>
              <a:rPr>
                <a:hlinkClick r:id="rId5"/>
              </a:rPr>
              <a:t>www.medway.gov.uk/jsna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Contact details</a:t>
            </a:r>
          </a:p>
        </p:txBody>
      </p:sp>
      <p:sp>
        <p:nvSpPr>
          <p:cNvPr id="3" name="Slide Number"/>
          <p:cNvSpPr>
            <a:spLocks noGrp="1"/>
          </p:cNvSpPr>
          <p:nvPr>
            <p:ph type="sldNum" sz="quarter" idx="12"/>
          </p:nvPr>
        </p:nvSpPr>
        <p:spPr>
          <a:xfrm>
            <a:off x="15304" y="34131"/>
            <a:ext cx="1440000" cy="365125"/>
          </a:xfrm>
        </p:spPr>
        <p:txBody>
          <a:bodyPr/>
          <a:lstStyle/>
          <a:p>
            <a:r>
              <a:t>5</a:t>
            </a:r>
          </a:p>
        </p:txBody>
      </p:sp>
      <p:sp>
        <p:nvSpPr>
          <p:cNvPr id="4" name="Copyright"/>
          <p:cNvSpPr>
            <a:spLocks noGrp="1"/>
          </p:cNvSpPr>
          <p:nvPr>
            <p:ph sz="quarter" idx="20"/>
          </p:nvPr>
        </p:nvSpPr>
        <p:spPr>
          <a:xfrm>
            <a:off x="5378664" y="8471"/>
            <a:ext cx="6813336" cy="424541"/>
          </a:xfrm>
        </p:spPr>
        <p:txBody>
          <a:bodyPr/>
          <a:lstStyle/>
          <a:p>
            <a:r>
              <a:t>Version 1.2 © Medway Council, Public Health Intelligence Team, 11/03/2024</a:t>
            </a:r>
          </a:p>
        </p:txBody>
      </p:sp>
      <p:sp>
        <p:nvSpPr>
          <p:cNvPr id="5" name="Content"/>
          <p:cNvSpPr>
            <a:spLocks noGrp="1"/>
          </p:cNvSpPr>
          <p:nvPr>
            <p:ph sz="quarter" idx="14"/>
          </p:nvPr>
        </p:nvSpPr>
        <p:spPr>
          <a:xfrm>
            <a:off x="274458" y="1271740"/>
            <a:ext cx="11643084" cy="4965571"/>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Overarching Indicators</a:t>
            </a:r>
          </a:p>
        </p:txBody>
      </p:sp>
      <p:sp>
        <p:nvSpPr>
          <p:cNvPr id="3" name="Slide Number"/>
          <p:cNvSpPr>
            <a:spLocks noGrp="1"/>
          </p:cNvSpPr>
          <p:nvPr>
            <p:ph type="sldNum" sz="quarter" idx="12"/>
          </p:nvPr>
        </p:nvSpPr>
        <p:spPr>
          <a:xfrm>
            <a:off x="15304" y="34131"/>
            <a:ext cx="1440000" cy="365125"/>
          </a:xfrm>
        </p:spPr>
        <p:txBody>
          <a:bodyPr/>
          <a:lstStyle/>
          <a:p>
            <a: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Life expectancy at birth</a:t>
            </a:r>
          </a:p>
        </p:txBody>
      </p:sp>
      <p:sp>
        <p:nvSpPr>
          <p:cNvPr id="3" name="Slide Number"/>
          <p:cNvSpPr>
            <a:spLocks noGrp="1"/>
          </p:cNvSpPr>
          <p:nvPr>
            <p:ph type="sldNum" sz="quarter" idx="12"/>
          </p:nvPr>
        </p:nvSpPr>
        <p:spPr>
          <a:xfrm>
            <a:off x="479536" y="42079"/>
            <a:ext cx="1440000" cy="365125"/>
          </a:xfrm>
        </p:spPr>
        <p:txBody>
          <a:bodyPr/>
          <a:lstStyle/>
          <a:p>
            <a:r>
              <a:t>7</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1" descr="The number grid shows the latest values for 2018 - 20. The value for England was 83.1. The value for Medway was 82.4, which is worse compared to England. The value for Swale was 82.4, which is worse compared to England. "/>
          <p:cNvPicPr>
            <a:picLocks noGrp="1"/>
          </p:cNvPicPr>
          <p:nvPr>
            <p:ph sz="quarter" idx="22"/>
          </p:nvPr>
        </p:nvPicPr>
        <p:blipFill>
          <a:blip r:embed="rId2" cstate="print"/>
          <a:stretch>
            <a:fillRect/>
          </a:stretch>
        </p:blipFill>
        <p:spPr>
          <a:xfrm>
            <a:off x="407367" y="1219892"/>
            <a:ext cx="4741421" cy="1762432"/>
          </a:xfrm>
          <a:prstGeom prst="rect">
            <a:avLst/>
          </a:prstGeom>
        </p:spPr>
      </p:pic>
      <p:pic>
        <p:nvPicPr>
          <p:cNvPr id="6" name="Trend 1" descr="The trend plot shows the indicator values for females over the last 19 years, up to 2018-20. In England, the values were 80.7 in 2001-03 and 83.1 in 2018-20. In Medway, in 2001-03 the value was 80.0 which is worse compared to England. In Medway, in 2018-20 the value was 82.4 which is worse compared to England. In Swale, in 2001-03 the value was 79.8 which is worse compared to England. In Swale, in 2018-20 the value was 82.4 which is worse compared to England. "/>
          <p:cNvPicPr>
            <a:picLocks noGrp="1"/>
          </p:cNvPicPr>
          <p:nvPr>
            <p:ph sz="quarter" idx="24"/>
          </p:nvPr>
        </p:nvPicPr>
        <p:blipFill>
          <a:blip r:embed="rId3" cstate="print"/>
          <a:stretch>
            <a:fillRect/>
          </a:stretch>
        </p:blipFill>
        <p:spPr>
          <a:xfrm>
            <a:off x="39555" y="3114872"/>
            <a:ext cx="5152458" cy="3625474"/>
          </a:xfrm>
          <a:prstGeom prst="rect">
            <a:avLst/>
          </a:prstGeom>
        </p:spPr>
      </p:pic>
      <p:pic>
        <p:nvPicPr>
          <p:cNvPr id="7" name="Battenberg 2" descr="The number grid shows the latest values for 2018 - 20. The value for England was 79.4. The value for Medway was 78.3, which is worse compared to England. The value for Swale was 78.6, which is worse compared to England. "/>
          <p:cNvPicPr>
            <a:picLocks noGrp="1"/>
          </p:cNvPicPr>
          <p:nvPr>
            <p:ph sz="quarter" idx="23"/>
          </p:nvPr>
        </p:nvPicPr>
        <p:blipFill>
          <a:blip r:embed="rId4" cstate="print"/>
          <a:stretch>
            <a:fillRect/>
          </a:stretch>
        </p:blipFill>
        <p:spPr>
          <a:xfrm>
            <a:off x="5807968" y="1219892"/>
            <a:ext cx="4680520" cy="1762432"/>
          </a:xfrm>
          <a:prstGeom prst="rect">
            <a:avLst/>
          </a:prstGeom>
        </p:spPr>
      </p:pic>
      <p:pic>
        <p:nvPicPr>
          <p:cNvPr id="8" name="Trend 2" descr="The trend plot shows the indicator values for males over the last 19 years, up to 2018-20. In England, the values were 76.2 in 2001-03 and 79.4 in 2018-20. In Medway, in 2001-03 the value was 75.4 which is worse compared to England. In Medway, in 2018-20 the value was 78.3 which is worse compared to England. In Swale, in 2001-03 the value was 76.3 which is similar compared to England. In Swale, in 2018-20 the value was 78.6 which is worse compared to England. "/>
          <p:cNvPicPr>
            <a:picLocks noGrp="1"/>
          </p:cNvPicPr>
          <p:nvPr>
            <p:ph sz="quarter" idx="21"/>
          </p:nvPr>
        </p:nvPicPr>
        <p:blipFill>
          <a:blip r:embed="rId5" cstate="print"/>
          <a:stretch>
            <a:fillRect/>
          </a:stretch>
        </p:blipFill>
        <p:spPr>
          <a:xfrm>
            <a:off x="5413929" y="3114872"/>
            <a:ext cx="5152459" cy="3625474"/>
          </a:xfrm>
          <a:prstGeom prst="rect">
            <a:avLst/>
          </a:prstGeom>
        </p:spPr>
      </p:pic>
      <p:sp>
        <p:nvSpPr>
          <p:cNvPr id="9" name="Metadata"/>
          <p:cNvSpPr>
            <a:spLocks noGrp="1"/>
          </p:cNvSpPr>
          <p:nvPr>
            <p:ph sz="quarter" idx="19"/>
          </p:nvPr>
        </p:nvSpPr>
        <p:spPr>
          <a:xfrm>
            <a:off x="10676404" y="1594560"/>
            <a:ext cx="1396255" cy="1762432"/>
          </a:xfrm>
        </p:spPr>
        <p:txBody>
          <a:bodyPr/>
          <a:lstStyle/>
          <a:p>
            <a:r>
              <a:t>Life expectancy: the average number of years that an individual is expected to live (based on current mortality rates)
Value type: Years.
Original geography: Counties and Unitary Authorities .
Benchmarking method: Chiang II method.
Source: Office to Health Improvement and Disparities. Fingertips. Indicator ID: 90366.
Copyright: ©Crown copyright.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Inequality in life expectancy at birth</a:t>
            </a:r>
          </a:p>
        </p:txBody>
      </p:sp>
      <p:sp>
        <p:nvSpPr>
          <p:cNvPr id="3" name="Slide Number"/>
          <p:cNvSpPr>
            <a:spLocks noGrp="1"/>
          </p:cNvSpPr>
          <p:nvPr>
            <p:ph type="sldNum" sz="quarter" idx="12"/>
          </p:nvPr>
        </p:nvSpPr>
        <p:spPr>
          <a:xfrm>
            <a:off x="479536" y="42079"/>
            <a:ext cx="1440000" cy="365125"/>
          </a:xfrm>
        </p:spPr>
        <p:txBody>
          <a:bodyPr/>
          <a:lstStyle/>
          <a:p>
            <a:r>
              <a:t>8</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1" descr="The number grid shows the latest values for 2018 - 20. The value for England was 7.9. The value for Medway was 6.6, which is similar compared to England. The value for Swale was 4.4, which is better compared to England. "/>
          <p:cNvPicPr>
            <a:picLocks noGrp="1"/>
          </p:cNvPicPr>
          <p:nvPr>
            <p:ph sz="quarter" idx="22"/>
          </p:nvPr>
        </p:nvPicPr>
        <p:blipFill>
          <a:blip r:embed="rId2" cstate="print"/>
          <a:stretch>
            <a:fillRect/>
          </a:stretch>
        </p:blipFill>
        <p:spPr>
          <a:xfrm>
            <a:off x="407367" y="1219892"/>
            <a:ext cx="4741421" cy="1762432"/>
          </a:xfrm>
          <a:prstGeom prst="rect">
            <a:avLst/>
          </a:prstGeom>
        </p:spPr>
      </p:pic>
      <p:pic>
        <p:nvPicPr>
          <p:cNvPr id="6" name="Trend 1" descr="The trend plot shows the indicator values for females over the last 10 years, up to 2018-20. In England, the values were 6.8 in 2010-12 and 7.9 in 2018-20. In Medway, in 2010-12 the value was 4.8 which is better compared to England. In Medway, in 2018-20 the value was 6.6 which is similar compared to England. In Swale, in 2010-12 the value was 4.9 which is similar compared to England. In Swale, in 2018-20 the value was 4.4 which is better compared to England. "/>
          <p:cNvPicPr>
            <a:picLocks noGrp="1"/>
          </p:cNvPicPr>
          <p:nvPr>
            <p:ph sz="quarter" idx="24"/>
          </p:nvPr>
        </p:nvPicPr>
        <p:blipFill>
          <a:blip r:embed="rId3" cstate="print"/>
          <a:stretch>
            <a:fillRect/>
          </a:stretch>
        </p:blipFill>
        <p:spPr>
          <a:xfrm>
            <a:off x="39555" y="3114872"/>
            <a:ext cx="5152458" cy="3625474"/>
          </a:xfrm>
          <a:prstGeom prst="rect">
            <a:avLst/>
          </a:prstGeom>
        </p:spPr>
      </p:pic>
      <p:pic>
        <p:nvPicPr>
          <p:cNvPr id="7" name="Battenberg 2" descr="The number grid shows the latest values for 2018 - 20. The value for England was 9.7. The value for Medway was 9.4, which is similar compared to England. The value for Swale was 7.3, which is better compared to England. "/>
          <p:cNvPicPr>
            <a:picLocks noGrp="1"/>
          </p:cNvPicPr>
          <p:nvPr>
            <p:ph sz="quarter" idx="23"/>
          </p:nvPr>
        </p:nvPicPr>
        <p:blipFill>
          <a:blip r:embed="rId4" cstate="print"/>
          <a:stretch>
            <a:fillRect/>
          </a:stretch>
        </p:blipFill>
        <p:spPr>
          <a:xfrm>
            <a:off x="5807968" y="1219892"/>
            <a:ext cx="4680520" cy="1762432"/>
          </a:xfrm>
          <a:prstGeom prst="rect">
            <a:avLst/>
          </a:prstGeom>
        </p:spPr>
      </p:pic>
      <p:pic>
        <p:nvPicPr>
          <p:cNvPr id="8" name="Trend 2" descr="The trend plot shows the indicator values for males over the last 10 years, up to 2018-20. In England, the values were 9.1 in 2010-12 and 9.7 in 2018-20. In Medway, in 2010-12 the value was 6.5 which is better compared to England. In Medway, in 2018-20 the value was 9.4 which is similar compared to England. In Swale, in 2010-12 the value was 6.2 which is better compared to England. In Swale, in 2018-20 the value was 7.3 which is better compared to England. "/>
          <p:cNvPicPr>
            <a:picLocks noGrp="1"/>
          </p:cNvPicPr>
          <p:nvPr>
            <p:ph sz="quarter" idx="21"/>
          </p:nvPr>
        </p:nvPicPr>
        <p:blipFill>
          <a:blip r:embed="rId5" cstate="print"/>
          <a:stretch>
            <a:fillRect/>
          </a:stretch>
        </p:blipFill>
        <p:spPr>
          <a:xfrm>
            <a:off x="5413929" y="3114872"/>
            <a:ext cx="5152459" cy="3625474"/>
          </a:xfrm>
          <a:prstGeom prst="rect">
            <a:avLst/>
          </a:prstGeom>
        </p:spPr>
      </p:pic>
      <p:sp>
        <p:nvSpPr>
          <p:cNvPr id="9" name="Metadata"/>
          <p:cNvSpPr>
            <a:spLocks noGrp="1"/>
          </p:cNvSpPr>
          <p:nvPr>
            <p:ph sz="quarter" idx="19"/>
          </p:nvPr>
        </p:nvSpPr>
        <p:spPr>
          <a:xfrm>
            <a:off x="10676404" y="1594560"/>
            <a:ext cx="1396255" cy="1762432"/>
          </a:xfrm>
        </p:spPr>
        <p:txBody>
          <a:bodyPr/>
          <a:lstStyle/>
          <a:p>
            <a:r>
              <a:t>Inequality in life expectancy: A measure of how much life expectancy varies with deprivation. Quantifies the range in years of life expectancy across the social gradient from the most to the least deprived areas.
Value type: Years.
Original geography: Counties and Unitary Authorities .
Benchmarking method: Simulation .
Source: Office to Health Improvement and Disparities. Fingertips. Indicator ID: 92901.
Copyright: ©Crown copyright.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Children and Young People</a:t>
            </a:r>
          </a:p>
        </p:txBody>
      </p:sp>
      <p:sp>
        <p:nvSpPr>
          <p:cNvPr id="3" name="Slide Number"/>
          <p:cNvSpPr>
            <a:spLocks noGrp="1"/>
          </p:cNvSpPr>
          <p:nvPr>
            <p:ph type="sldNum" sz="quarter" idx="12"/>
          </p:nvPr>
        </p:nvSpPr>
        <p:spPr>
          <a:xfrm>
            <a:off x="15304" y="34131"/>
            <a:ext cx="1440000" cy="365125"/>
          </a:xfrm>
        </p:spPr>
        <p:txBody>
          <a:bodyPr/>
          <a:lstStyle/>
          <a:p>
            <a:r>
              <a:t>9</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AMO_UNIQUEIDENTIFIER" val="Empty"/>
</p:tagLst>
</file>

<file path=ppt/theme/theme1.xml><?xml version="1.0" encoding="utf-8"?>
<a:theme xmlns:a="http://schemas.openxmlformats.org/drawingml/2006/main" name="PHIT profi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otalTime>3200</TotalTime>
  <Words>4204</Words>
  <Application>Microsoft Office PowerPoint</Application>
  <PresentationFormat>Widescreen</PresentationFormat>
  <Paragraphs>293</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Wingdings</vt:lpstr>
      <vt:lpstr>Calibri</vt:lpstr>
      <vt:lpstr>PHIT profiles</vt:lpstr>
      <vt:lpstr>Health Inequalities Profile</vt:lpstr>
      <vt:lpstr>Purpose and rationale</vt:lpstr>
      <vt:lpstr>Summary</vt:lpstr>
      <vt:lpstr>Indicator slides explained</vt:lpstr>
      <vt:lpstr>Contact details</vt:lpstr>
      <vt:lpstr>Overarching Indicators</vt:lpstr>
      <vt:lpstr>Life expectancy at birth</vt:lpstr>
      <vt:lpstr>Inequality in life expectancy at birth</vt:lpstr>
      <vt:lpstr>Children and Young People</vt:lpstr>
      <vt:lpstr>Emergency admissions for asthma (under 19 years)</vt:lpstr>
      <vt:lpstr>Emergency admissions for diabetes (under 19 years)</vt:lpstr>
      <vt:lpstr>Emergency admissions for epilepsy (under 19 years)</vt:lpstr>
      <vt:lpstr>Hospital admissions for mental health conditions (under 18 years)</vt:lpstr>
      <vt:lpstr>Hospital admissions as a result of self-harm (10-24 years)</vt:lpstr>
      <vt:lpstr>Hospital admissions where a tooth extraction was performed (&lt;20 years)</vt:lpstr>
      <vt:lpstr>Maternity</vt:lpstr>
      <vt:lpstr>Infant mortality</vt:lpstr>
      <vt:lpstr>Low birth weight</vt:lpstr>
      <vt:lpstr>Emergency admissions of babies under 14 days</vt:lpstr>
      <vt:lpstr>Severe Mental Illness</vt:lpstr>
      <vt:lpstr>Emergency admissions for severe mental illness (SMI)</vt:lpstr>
      <vt:lpstr>Deaths from suicide</vt:lpstr>
      <vt:lpstr>Respiratory Diseases</vt:lpstr>
      <vt:lpstr>Emergency admissions for respiratory disease</vt:lpstr>
      <vt:lpstr>Deaths from respiratory disease</vt:lpstr>
      <vt:lpstr>Emergency admissions for chronic obstructive pulmonary disease (35+)</vt:lpstr>
      <vt:lpstr>Deaths from chronic obstructive pulmonary disease</vt:lpstr>
      <vt:lpstr>Cancer</vt:lpstr>
      <vt:lpstr>Emergency admissions for all cancer</vt:lpstr>
      <vt:lpstr>Deaths from all cancer</vt:lpstr>
      <vt:lpstr>Emergency admissions for lung cancer</vt:lpstr>
      <vt:lpstr>Deaths from lung cancer</vt:lpstr>
      <vt:lpstr>Cardiovascular Diseases</vt:lpstr>
      <vt:lpstr>Emergency admissions for cardiovascular disease</vt:lpstr>
      <vt:lpstr>Deaths from cardiovascular diseases</vt:lpstr>
      <vt:lpstr>Emergency admissions for hypertensive disease</vt:lpstr>
      <vt:lpstr>Deaths from hypertensive diseases</vt:lpstr>
      <vt:lpstr>Methodology and 
Resources</vt:lpstr>
      <vt:lpstr>Measures</vt:lpstr>
      <vt:lpstr>Deprivation</vt:lpstr>
      <vt:lpstr>Relative Index of Inequality</vt:lpstr>
      <vt:lpstr>Benchmarking</vt:lpstr>
      <vt:lpstr>Accessibility</vt:lpstr>
      <vt:lpstr>References</vt:lpstr>
      <vt:lpstr>Further 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Inequalities Profile</dc:title>
  <dc:subject/>
  <dc:creator/>
  <cp:keywords/>
  <dc:description/>
  <cp:lastModifiedBy>town, katie</cp:lastModifiedBy>
  <cp:revision>205</cp:revision>
  <dcterms:created xsi:type="dcterms:W3CDTF">2017-02-13T16:18:36Z</dcterms:created>
  <dcterms:modified xsi:type="dcterms:W3CDTF">2024-03-11T15:33:42Z</dcterms:modified>
  <cp:category/>
</cp:coreProperties>
</file>