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48"/>
  </p:handoutMasterIdLst>
  <p:sldIdLst>
    <p:sldId id="256" r:id="rId2"/>
    <p:sldId id="257" r:id="rId3"/>
    <p:sldId id="29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5" r:id="rId41"/>
    <p:sldId id="296" r:id="rId42"/>
    <p:sldId id="297" r:id="rId43"/>
    <p:sldId id="298" r:id="rId44"/>
    <p:sldId id="299" r:id="rId45"/>
    <p:sldId id="300" r:id="rId46"/>
    <p:sldId id="301"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2461"/>
    <a:srgbClr val="056CB2"/>
    <a:srgbClr val="D55B5B"/>
    <a:srgbClr val="B72373"/>
    <a:srgbClr val="009795"/>
    <a:srgbClr val="970944"/>
    <a:srgbClr val="189DD2"/>
    <a:srgbClr val="000000"/>
    <a:srgbClr val="1481A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132" y="264"/>
      </p:cViewPr>
      <p:guideLst>
        <p:guide orient="horz" pos="2160"/>
        <p:guide pos="3840"/>
      </p:guideLst>
    </p:cSldViewPr>
  </p:slideViewPr>
  <p:notesTextViewPr>
    <p:cViewPr>
      <p:scale>
        <a:sx n="1" d="1"/>
        <a:sy n="1" d="1"/>
      </p:scale>
      <p:origin x="0" y="0"/>
    </p:cViewPr>
  </p:notesTextViewPr>
  <p:notesViewPr>
    <p:cSldViewPr>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n, katie" userId="d29dc26a-1cfd-4220-b6cf-a2346948755c" providerId="ADAL" clId="{AE40DD75-4554-4863-AA3C-C441FBC07F09}"/>
    <pc:docChg chg="modSld">
      <pc:chgData name="town, katie" userId="d29dc26a-1cfd-4220-b6cf-a2346948755c" providerId="ADAL" clId="{AE40DD75-4554-4863-AA3C-C441FBC07F09}" dt="2024-03-11T15:35:03.791" v="5" actId="962"/>
      <pc:docMkLst>
        <pc:docMk/>
      </pc:docMkLst>
      <pc:sldChg chg="modSp mod">
        <pc:chgData name="town, katie" userId="d29dc26a-1cfd-4220-b6cf-a2346948755c" providerId="ADAL" clId="{AE40DD75-4554-4863-AA3C-C441FBC07F09}" dt="2024-03-11T15:35:03.791" v="5" actId="962"/>
        <pc:sldMkLst>
          <pc:docMk/>
          <pc:sldMk cId="0" sldId="293"/>
        </pc:sldMkLst>
        <pc:graphicFrameChg chg="mod modGraphic">
          <ac:chgData name="town, katie" userId="d29dc26a-1cfd-4220-b6cf-a2346948755c" providerId="ADAL" clId="{AE40DD75-4554-4863-AA3C-C441FBC07F09}" dt="2024-03-11T15:34:59.653" v="3" actId="962"/>
          <ac:graphicFrameMkLst>
            <pc:docMk/>
            <pc:sldMk cId="0" sldId="293"/>
            <ac:graphicFrameMk id="6" creationId="{00000000-0000-0000-0000-000000000000}"/>
          </ac:graphicFrameMkLst>
        </pc:graphicFrameChg>
        <pc:graphicFrameChg chg="mod modGraphic">
          <ac:chgData name="town, katie" userId="d29dc26a-1cfd-4220-b6cf-a2346948755c" providerId="ADAL" clId="{AE40DD75-4554-4863-AA3C-C441FBC07F09}" dt="2024-03-11T15:35:03.791" v="5" actId="962"/>
          <ac:graphicFrameMkLst>
            <pc:docMk/>
            <pc:sldMk cId="0" sldId="293"/>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468237-19C6-628E-7C93-2B9B6B70D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073A467-03C2-09F2-6C88-40304189D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4D4F1B-12F7-44B9-A72D-C43B226B41A5}" type="datetimeFigureOut">
              <a:rPr lang="en-GB" smtClean="0"/>
              <a:t>11/03/2024</a:t>
            </a:fld>
            <a:endParaRPr lang="en-GB"/>
          </a:p>
        </p:txBody>
      </p:sp>
      <p:sp>
        <p:nvSpPr>
          <p:cNvPr id="4" name="Footer Placeholder 3">
            <a:extLst>
              <a:ext uri="{FF2B5EF4-FFF2-40B4-BE49-F238E27FC236}">
                <a16:creationId xmlns:a16="http://schemas.microsoft.com/office/drawing/2014/main" id="{0AFB2782-65D2-3AD2-F2D8-9814E73752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BD9001-C204-82B4-8CD4-6F8C740B0B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98185-3C7E-49E9-B483-261EF57F2EAA}" type="slidenum">
              <a:rPr lang="en-GB" smtClean="0"/>
              <a:t>‹#›</a:t>
            </a:fld>
            <a:endParaRPr lang="en-GB"/>
          </a:p>
        </p:txBody>
      </p:sp>
    </p:spTree>
    <p:extLst>
      <p:ext uri="{BB962C8B-B14F-4D97-AF65-F5344CB8AC3E}">
        <p14:creationId xmlns:p14="http://schemas.microsoft.com/office/powerpoint/2010/main" val="4174196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5824" y="3964328"/>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2" name="Title"/>
          <p:cNvSpPr>
            <a:spLocks noGrp="1"/>
          </p:cNvSpPr>
          <p:nvPr>
            <p:ph type="ctrTitle"/>
          </p:nvPr>
        </p:nvSpPr>
        <p:spPr>
          <a:xfrm>
            <a:off x="911424" y="2132855"/>
            <a:ext cx="10363200" cy="1831473"/>
          </a:xfrm>
        </p:spPr>
        <p:txBody>
          <a:bodyPr anchor="ctr">
            <a:normAutofit/>
          </a:bodyPr>
          <a:lstStyle>
            <a:lvl1pPr algn="ctr">
              <a:defRPr sz="4800">
                <a:solidFill>
                  <a:schemeClr val="bg1"/>
                </a:solidFill>
              </a:defRPr>
            </a:lvl1pPr>
          </a:lstStyle>
          <a:p>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Ward">
            <a:extLst>
              <a:ext uri="{FF2B5EF4-FFF2-40B4-BE49-F238E27FC236}">
                <a16:creationId xmlns:a16="http://schemas.microsoft.com/office/drawing/2014/main" id="{A857CAFC-DFA9-9FCE-1FF8-20B03C4B10B0}"/>
              </a:ext>
            </a:extLst>
          </p:cNvPr>
          <p:cNvSpPr txBox="1">
            <a:spLocks/>
          </p:cNvSpPr>
          <p:nvPr userDrawn="1"/>
        </p:nvSpPr>
        <p:spPr>
          <a:xfrm>
            <a:off x="911424" y="662831"/>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000" b="0" kern="1200">
                <a:solidFill>
                  <a:schemeClr val="bg1"/>
                </a:solidFill>
                <a:latin typeface="+mj-lt"/>
                <a:ea typeface="+mj-ea"/>
                <a:cs typeface="+mj-cs"/>
              </a:defRPr>
            </a:lvl1pPr>
          </a:lstStyle>
          <a:p>
            <a:endParaRPr lang="en-GB" sz="6000" dirty="0"/>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way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0066CC"/>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168008" y="1400513"/>
            <a:ext cx="5904656" cy="48268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119336" y="1412776"/>
            <a:ext cx="5904656" cy="48151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60478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EBB72102-69A1-42C1-83D4-4D666344CE4A}"/>
              </a:ext>
            </a:extLst>
          </p:cNvPr>
          <p:cNvPicPr>
            <a:picLocks noChangeAspect="1"/>
          </p:cNvPicPr>
          <p:nvPr userDrawn="1"/>
        </p:nvPicPr>
        <p:blipFill>
          <a:blip r:embed="rId2"/>
          <a:stretch>
            <a:fillRect/>
          </a:stretch>
        </p:blipFill>
        <p:spPr>
          <a:xfrm>
            <a:off x="4182950" y="3131045"/>
            <a:ext cx="382610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P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A1E031F1-0106-7DBC-0575-DA639D5B5BC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8014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P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384032" y="1261822"/>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551385" y="1262339"/>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47322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P Two Content De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7248128" y="1271739"/>
            <a:ext cx="4669414" cy="417348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682965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Map copyright">
            <a:extLst>
              <a:ext uri="{FF2B5EF4-FFF2-40B4-BE49-F238E27FC236}">
                <a16:creationId xmlns:a16="http://schemas.microsoft.com/office/drawing/2014/main" id="{309BFF52-A2E7-3733-8FE5-7A8B3ED4ACFC}"/>
              </a:ext>
            </a:extLst>
          </p:cNvPr>
          <p:cNvSpPr>
            <a:spLocks noGrp="1"/>
          </p:cNvSpPr>
          <p:nvPr>
            <p:ph sz="quarter" idx="21" hasCustomPrompt="1"/>
          </p:nvPr>
        </p:nvSpPr>
        <p:spPr>
          <a:xfrm>
            <a:off x="7248128" y="5561973"/>
            <a:ext cx="4669414" cy="665421"/>
          </a:xfrm>
        </p:spPr>
        <p:txBody>
          <a:bodyPr>
            <a:normAutofit/>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dirty="0"/>
              <a:t>Map copyright</a:t>
            </a:r>
          </a:p>
        </p:txBody>
      </p:sp>
    </p:spTree>
    <p:extLst>
      <p:ext uri="{BB962C8B-B14F-4D97-AF65-F5344CB8AC3E}">
        <p14:creationId xmlns:p14="http://schemas.microsoft.com/office/powerpoint/2010/main" val="388755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8" name="Picture 7">
            <a:extLst>
              <a:ext uri="{FF2B5EF4-FFF2-40B4-BE49-F238E27FC236}">
                <a16:creationId xmlns:a16="http://schemas.microsoft.com/office/drawing/2014/main" id="{BCE49A94-E742-4842-8037-5760F4057258}"/>
              </a:ext>
            </a:extLst>
          </p:cNvPr>
          <p:cNvPicPr>
            <a:picLocks noChangeAspect="1"/>
          </p:cNvPicPr>
          <p:nvPr userDrawn="1"/>
        </p:nvPicPr>
        <p:blipFill>
          <a:blip r:embed="rId2"/>
          <a:stretch>
            <a:fillRect/>
          </a:stretch>
        </p:blipFill>
        <p:spPr>
          <a:xfrm>
            <a:off x="4181275" y="3108392"/>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444E86"/>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17811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1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84708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1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125202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1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14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EBD5FF86-49B8-F7F3-6372-5544AA442B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5C72C9E3-E30B-48B0-B374-5DDB760A76D5}"/>
              </a:ext>
            </a:extLst>
          </p:cNvPr>
          <p:cNvPicPr>
            <a:picLocks noChangeAspect="1"/>
          </p:cNvPicPr>
          <p:nvPr userDrawn="1"/>
        </p:nvPicPr>
        <p:blipFill>
          <a:blip r:embed="rId2"/>
          <a:stretch>
            <a:fillRect/>
          </a:stretch>
        </p:blipFill>
        <p:spPr>
          <a:xfrm>
            <a:off x="4181275" y="3140968"/>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95539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91354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75480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14513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77895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42D68930-D03D-45BE-985E-2C2556E59E1E}"/>
              </a:ext>
            </a:extLst>
          </p:cNvPr>
          <p:cNvPicPr>
            <a:picLocks noChangeAspect="1"/>
          </p:cNvPicPr>
          <p:nvPr userDrawn="1"/>
        </p:nvPicPr>
        <p:blipFill>
          <a:blip r:embed="rId2"/>
          <a:stretch>
            <a:fillRect/>
          </a:stretch>
        </p:blipFill>
        <p:spPr>
          <a:xfrm>
            <a:off x="4181275" y="3140968"/>
            <a:ext cx="3829449"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D34A89"/>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674006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D34A89"/>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900"/>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Copyright">
            <a:extLst>
              <a:ext uri="{FF2B5EF4-FFF2-40B4-BE49-F238E27FC236}">
                <a16:creationId xmlns:a16="http://schemas.microsoft.com/office/drawing/2014/main" id="{197668F3-C6E5-FCE8-9099-5800CCC0DCA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7628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309964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3159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73075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93428"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478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3C967BCD-8B45-45EE-8CD1-DDD0FC66F793}"/>
              </a:ext>
            </a:extLst>
          </p:cNvPr>
          <p:cNvPicPr>
            <a:picLocks noChangeAspect="1"/>
          </p:cNvPicPr>
          <p:nvPr userDrawn="1"/>
        </p:nvPicPr>
        <p:blipFill>
          <a:blip r:embed="rId2"/>
          <a:stretch>
            <a:fillRect/>
          </a:stretch>
        </p:blipFill>
        <p:spPr>
          <a:xfrm>
            <a:off x="4181275" y="3109576"/>
            <a:ext cx="3829449" cy="2491869"/>
          </a:xfrm>
          <a:prstGeom prst="rect">
            <a:avLst/>
          </a:prstGeom>
        </p:spPr>
      </p:pic>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4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7535F"/>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97224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7535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97984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057088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74116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09C2B826-1FEF-444C-B746-34E5DABDCA8D}"/>
              </a:ext>
            </a:extLst>
          </p:cNvPr>
          <p:cNvPicPr>
            <a:picLocks noChangeAspect="1"/>
          </p:cNvPicPr>
          <p:nvPr userDrawn="1"/>
        </p:nvPicPr>
        <p:blipFill>
          <a:blip r:embed="rId2"/>
          <a:stretch>
            <a:fillRect/>
          </a:stretch>
        </p:blipFill>
        <p:spPr>
          <a:xfrm>
            <a:off x="4181275" y="3068960"/>
            <a:ext cx="3829449" cy="2494051"/>
          </a:xfrm>
          <a:prstGeom prst="rect">
            <a:avLst/>
          </a:prstGeom>
        </p:spPr>
      </p:pic>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5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66604"/>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973856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66604"/>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68002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5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074899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5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958406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5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55528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20P5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ADF856-DE88-EF9F-30AF-EA2EA2500350}"/>
              </a:ext>
            </a:extLst>
          </p:cNvPr>
          <p:cNvSpPr/>
          <p:nvPr userDrawn="1"/>
        </p:nvSpPr>
        <p:spPr>
          <a:xfrm>
            <a:off x="0" y="0"/>
            <a:ext cx="2034000" cy="1556792"/>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4F35C19-B9B0-588C-0315-FB5D3E8D4565}"/>
              </a:ext>
            </a:extLst>
          </p:cNvPr>
          <p:cNvSpPr/>
          <p:nvPr userDrawn="1"/>
        </p:nvSpPr>
        <p:spPr>
          <a:xfrm>
            <a:off x="2032629" y="-374"/>
            <a:ext cx="2034000" cy="1556792"/>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E22987-98E1-BA12-1C5D-EE8A6EB2B0CA}"/>
              </a:ext>
            </a:extLst>
          </p:cNvPr>
          <p:cNvSpPr/>
          <p:nvPr userDrawn="1"/>
        </p:nvSpPr>
        <p:spPr>
          <a:xfrm>
            <a:off x="4066629" y="-374"/>
            <a:ext cx="2034000" cy="1556792"/>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7936F2B-DCBA-0786-96C2-433433228DA4}"/>
              </a:ext>
            </a:extLst>
          </p:cNvPr>
          <p:cNvSpPr/>
          <p:nvPr userDrawn="1"/>
        </p:nvSpPr>
        <p:spPr>
          <a:xfrm>
            <a:off x="8125371" y="-375"/>
            <a:ext cx="2034000" cy="1556792"/>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B34F787-C676-819E-EFCD-C4D314695159}"/>
              </a:ext>
            </a:extLst>
          </p:cNvPr>
          <p:cNvSpPr/>
          <p:nvPr userDrawn="1"/>
        </p:nvSpPr>
        <p:spPr>
          <a:xfrm>
            <a:off x="6091371" y="0"/>
            <a:ext cx="2034000" cy="155641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BC66380-47A7-00E2-EF52-9BA9E6A6D843}"/>
              </a:ext>
            </a:extLst>
          </p:cNvPr>
          <p:cNvSpPr/>
          <p:nvPr userDrawn="1"/>
        </p:nvSpPr>
        <p:spPr>
          <a:xfrm>
            <a:off x="10158000" y="0"/>
            <a:ext cx="2034000" cy="1556418"/>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hasCustomPrompt="1"/>
          </p:nvPr>
        </p:nvSpPr>
        <p:spPr>
          <a:xfrm>
            <a:off x="2023371" y="3212976"/>
            <a:ext cx="8145258" cy="1772816"/>
          </a:xfrm>
          <a:solidFill>
            <a:srgbClr val="FFFFFF">
              <a:alpha val="85098"/>
            </a:srgbClr>
          </a:solidFill>
        </p:spPr>
        <p:txBody>
          <a:bodyPr anchor="ctr">
            <a:normAutofit/>
          </a:bodyPr>
          <a:lstStyle>
            <a:lvl1pPr marL="0" indent="0" algn="ctr">
              <a:spcBef>
                <a:spcPts val="0"/>
              </a:spcBef>
              <a:buNone/>
              <a:defRPr sz="4800">
                <a:solidFill>
                  <a:srgbClr val="B723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2" name="Title"/>
          <p:cNvSpPr>
            <a:spLocks noGrp="1"/>
          </p:cNvSpPr>
          <p:nvPr>
            <p:ph type="ctrTitle" hasCustomPrompt="1"/>
          </p:nvPr>
        </p:nvSpPr>
        <p:spPr>
          <a:xfrm>
            <a:off x="2023371" y="177281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sp>
        <p:nvSpPr>
          <p:cNvPr id="5" name="Footer"/>
          <p:cNvSpPr>
            <a:spLocks noGrp="1"/>
          </p:cNvSpPr>
          <p:nvPr>
            <p:ph type="ftr" sz="quarter" idx="11"/>
          </p:nvPr>
        </p:nvSpPr>
        <p:spPr>
          <a:xfrm>
            <a:off x="141548" y="6344782"/>
            <a:ext cx="1645078" cy="365126"/>
          </a:xfrm>
        </p:spPr>
        <p:txBody>
          <a:bodyPr/>
          <a:lstStyle>
            <a:lvl1pPr algn="l">
              <a:defRPr sz="1400">
                <a:solidFill>
                  <a:srgbClr val="002060"/>
                </a:solidFill>
              </a:defRPr>
            </a:lvl1pPr>
          </a:lstStyle>
          <a:p>
            <a:endParaRPr lang="en-GB" dirty="0"/>
          </a:p>
        </p:txBody>
      </p:sp>
      <p:pic>
        <p:nvPicPr>
          <p:cNvPr id="20" name="Graphic 19" descr="Children outline">
            <a:extLst>
              <a:ext uri="{FF2B5EF4-FFF2-40B4-BE49-F238E27FC236}">
                <a16:creationId xmlns:a16="http://schemas.microsoft.com/office/drawing/2014/main" id="{4E76C499-2DDD-A099-1A28-2D145D4965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356" y="-31622"/>
            <a:ext cx="1619287" cy="1619287"/>
          </a:xfrm>
          <a:prstGeom prst="rect">
            <a:avLst/>
          </a:prstGeom>
        </p:spPr>
      </p:pic>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2" name="Graphic 21" descr="Woman with baby outline">
            <a:extLst>
              <a:ext uri="{FF2B5EF4-FFF2-40B4-BE49-F238E27FC236}">
                <a16:creationId xmlns:a16="http://schemas.microsoft.com/office/drawing/2014/main" id="{0E194D59-015A-4B33-D333-0C5613A9297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3578" y="141018"/>
            <a:ext cx="1216009" cy="1216009"/>
          </a:xfrm>
          <a:prstGeom prst="rect">
            <a:avLst/>
          </a:prstGeom>
        </p:spPr>
      </p:pic>
      <p:pic>
        <p:nvPicPr>
          <p:cNvPr id="23" name="Graphic 22" descr="Head with gears outline">
            <a:extLst>
              <a:ext uri="{FF2B5EF4-FFF2-40B4-BE49-F238E27FC236}">
                <a16:creationId xmlns:a16="http://schemas.microsoft.com/office/drawing/2014/main" id="{CFC5B54C-89CB-969E-DAC5-4D91700790F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43756" y="238149"/>
            <a:ext cx="1079746" cy="1079746"/>
          </a:xfrm>
          <a:prstGeom prst="rect">
            <a:avLst/>
          </a:prstGeom>
        </p:spPr>
      </p:pic>
      <p:pic>
        <p:nvPicPr>
          <p:cNvPr id="24" name="Graphic 23" descr="Lungs outline">
            <a:extLst>
              <a:ext uri="{FF2B5EF4-FFF2-40B4-BE49-F238E27FC236}">
                <a16:creationId xmlns:a16="http://schemas.microsoft.com/office/drawing/2014/main" id="{184EE934-BB2F-5F1E-02DD-9D1F950CF4D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2898" y="198168"/>
            <a:ext cx="1043233" cy="1043233"/>
          </a:xfrm>
          <a:prstGeom prst="rect">
            <a:avLst/>
          </a:prstGeom>
        </p:spPr>
      </p:pic>
      <p:pic>
        <p:nvPicPr>
          <p:cNvPr id="25" name="Graphic 24" descr="Germ outline">
            <a:extLst>
              <a:ext uri="{FF2B5EF4-FFF2-40B4-BE49-F238E27FC236}">
                <a16:creationId xmlns:a16="http://schemas.microsoft.com/office/drawing/2014/main" id="{9C573945-0EA3-CE87-1569-A14DE5C0D61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4052" y="176414"/>
            <a:ext cx="1111041" cy="1111041"/>
          </a:xfrm>
          <a:prstGeom prst="rect">
            <a:avLst/>
          </a:prstGeom>
        </p:spPr>
      </p:pic>
      <p:pic>
        <p:nvPicPr>
          <p:cNvPr id="26" name="Graphic 25" descr="Heart organ outline">
            <a:extLst>
              <a:ext uri="{FF2B5EF4-FFF2-40B4-BE49-F238E27FC236}">
                <a16:creationId xmlns:a16="http://schemas.microsoft.com/office/drawing/2014/main" id="{539BC201-A373-FCDA-EC21-295C31F41B2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65567" y="207281"/>
            <a:ext cx="1049306" cy="1049306"/>
          </a:xfrm>
          <a:prstGeom prst="rect">
            <a:avLst/>
          </a:prstGeom>
        </p:spPr>
      </p:pic>
      <p:sp>
        <p:nvSpPr>
          <p:cNvPr id="27" name="Author">
            <a:extLst>
              <a:ext uri="{FF2B5EF4-FFF2-40B4-BE49-F238E27FC236}">
                <a16:creationId xmlns:a16="http://schemas.microsoft.com/office/drawing/2014/main" id="{5CF09E20-9058-5649-6799-B1B47DDDB9CF}"/>
              </a:ext>
            </a:extLst>
          </p:cNvPr>
          <p:cNvSpPr>
            <a:spLocks noGrp="1"/>
          </p:cNvSpPr>
          <p:nvPr>
            <p:ph sz="quarter" idx="14"/>
          </p:nvPr>
        </p:nvSpPr>
        <p:spPr>
          <a:xfrm>
            <a:off x="2023371" y="4985792"/>
            <a:ext cx="8145258" cy="1035495"/>
          </a:xfrm>
        </p:spPr>
        <p:txBody>
          <a:bodyPr>
            <a:normAutofit/>
          </a:bodyPr>
          <a:lstStyle>
            <a:lvl1pPr marL="0" indent="0" algn="ctr">
              <a:buNone/>
              <a:defRPr sz="2400" b="0">
                <a:solidFill>
                  <a:srgbClr val="056CB2"/>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endParaRPr lang="en-US" dirty="0"/>
          </a:p>
        </p:txBody>
      </p:sp>
    </p:spTree>
    <p:extLst>
      <p:ext uri="{BB962C8B-B14F-4D97-AF65-F5344CB8AC3E}">
        <p14:creationId xmlns:p14="http://schemas.microsoft.com/office/powerpoint/2010/main" val="993177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20P5 sub title slid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1775899" y="249289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Rectangle 3">
            <a:extLst>
              <a:ext uri="{FF2B5EF4-FFF2-40B4-BE49-F238E27FC236}">
                <a16:creationId xmlns:a16="http://schemas.microsoft.com/office/drawing/2014/main" id="{D56EDAFF-5895-1150-A63E-CD0DBE9E376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753D3D2-25B1-513A-A2A6-1B2134237FC2}"/>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D4E529-AF6C-3072-FB51-ED07A96A0C3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38519F7-A8FD-FAE6-BF9A-0D014E467FB3}"/>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95CBB29A-555F-9D16-621E-4FCA692B1DFF}"/>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3424A4B-5ACE-6397-71FB-4DC6308F15FE}"/>
              </a:ext>
            </a:extLst>
          </p:cNvPr>
          <p:cNvSpPr/>
          <p:nvPr userDrawn="1"/>
        </p:nvSpPr>
        <p:spPr>
          <a:xfrm>
            <a:off x="10159370" y="0"/>
            <a:ext cx="2032629"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a:extLst>
              <a:ext uri="{FF2B5EF4-FFF2-40B4-BE49-F238E27FC236}">
                <a16:creationId xmlns:a16="http://schemas.microsoft.com/office/drawing/2014/main" id="{9874A2C9-4686-85E7-A750-61C614935C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8" name="Copyright">
            <a:extLst>
              <a:ext uri="{FF2B5EF4-FFF2-40B4-BE49-F238E27FC236}">
                <a16:creationId xmlns:a16="http://schemas.microsoft.com/office/drawing/2014/main" id="{B0BAB30E-2E19-9DAD-34B5-DB749F4E6495}"/>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57573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20P5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4" name="Rectangle 13">
            <a:extLst>
              <a:ext uri="{FF2B5EF4-FFF2-40B4-BE49-F238E27FC236}">
                <a16:creationId xmlns:a16="http://schemas.microsoft.com/office/drawing/2014/main" id="{DEA7F242-0DD5-6587-85D7-B94D672E96FD}"/>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0045F1F-21E4-A574-11E9-E5F4EB5F9194}"/>
              </a:ext>
            </a:extLst>
          </p:cNvPr>
          <p:cNvSpPr/>
          <p:nvPr userDrawn="1"/>
        </p:nvSpPr>
        <p:spPr>
          <a:xfrm>
            <a:off x="10160742" y="1014"/>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8664" y="8471"/>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72949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20P5 Title and Content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342900" indent="-342900">
              <a:buClr>
                <a:srgbClr val="056CB2"/>
              </a:buClr>
              <a:buFont typeface="Wingdings" panose="05000000000000000000" pitchFamily="2" charset="2"/>
              <a:buChar char="§"/>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75378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20P5 Resour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5" name="Kent Text">
            <a:extLst>
              <a:ext uri="{FF2B5EF4-FFF2-40B4-BE49-F238E27FC236}">
                <a16:creationId xmlns:a16="http://schemas.microsoft.com/office/drawing/2014/main" id="{5F385388-F8D2-495F-9084-B3DA0A42DC55}"/>
              </a:ext>
            </a:extLst>
          </p:cNvPr>
          <p:cNvSpPr>
            <a:spLocks noGrp="1"/>
          </p:cNvSpPr>
          <p:nvPr>
            <p:ph sz="quarter" idx="14"/>
          </p:nvPr>
        </p:nvSpPr>
        <p:spPr>
          <a:xfrm>
            <a:off x="274458" y="1931153"/>
            <a:ext cx="5605518" cy="394611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13365" y="6191444"/>
            <a:ext cx="697868" cy="480862"/>
          </a:xfrm>
          <a:prstGeom prst="rect">
            <a:avLst/>
          </a:prstGeom>
        </p:spPr>
      </p:pic>
      <p:sp>
        <p:nvSpPr>
          <p:cNvPr id="15" name="Medway Text">
            <a:extLst>
              <a:ext uri="{FF2B5EF4-FFF2-40B4-BE49-F238E27FC236}">
                <a16:creationId xmlns:a16="http://schemas.microsoft.com/office/drawing/2014/main" id="{0C60FFD0-70BF-061B-D169-DBFF277D621A}"/>
              </a:ext>
            </a:extLst>
          </p:cNvPr>
          <p:cNvSpPr>
            <a:spLocks noGrp="1"/>
          </p:cNvSpPr>
          <p:nvPr>
            <p:ph sz="quarter" idx="21"/>
          </p:nvPr>
        </p:nvSpPr>
        <p:spPr>
          <a:xfrm>
            <a:off x="6312024" y="1931154"/>
            <a:ext cx="5605518" cy="3946118"/>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2" descr="Kent County Council Logo, kent.gov.uk">
            <a:extLst>
              <a:ext uri="{FF2B5EF4-FFF2-40B4-BE49-F238E27FC236}">
                <a16:creationId xmlns:a16="http://schemas.microsoft.com/office/drawing/2014/main" id="{BBA7F1A1-09D1-42C1-47EF-50D8C2CD2E76}"/>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015118" y="6143744"/>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F422E171-AEFC-9A8B-9E22-6C2D04DACA0E}"/>
              </a:ext>
            </a:extLst>
          </p:cNvPr>
          <p:cNvCxnSpPr>
            <a:cxnSpLocks/>
            <a:stCxn id="27" idx="2"/>
          </p:cNvCxnSpPr>
          <p:nvPr userDrawn="1"/>
        </p:nvCxnSpPr>
        <p:spPr>
          <a:xfrm>
            <a:off x="6092843" y="1931154"/>
            <a:ext cx="3157" cy="4788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Kent Website">
            <a:extLst>
              <a:ext uri="{FF2B5EF4-FFF2-40B4-BE49-F238E27FC236}">
                <a16:creationId xmlns:a16="http://schemas.microsoft.com/office/drawing/2014/main" id="{3DCC56D7-2C5C-A0D6-2919-989C1AC23FD7}"/>
              </a:ext>
            </a:extLst>
          </p:cNvPr>
          <p:cNvSpPr>
            <a:spLocks noGrp="1"/>
          </p:cNvSpPr>
          <p:nvPr>
            <p:ph sz="quarter" idx="22" hasCustomPrompt="1"/>
          </p:nvPr>
        </p:nvSpPr>
        <p:spPr>
          <a:xfrm>
            <a:off x="274458" y="595213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4" name="Kent Email">
            <a:extLst>
              <a:ext uri="{FF2B5EF4-FFF2-40B4-BE49-F238E27FC236}">
                <a16:creationId xmlns:a16="http://schemas.microsoft.com/office/drawing/2014/main" id="{1C36DA38-0CF8-A94E-741F-6B3308C99691}"/>
              </a:ext>
            </a:extLst>
          </p:cNvPr>
          <p:cNvSpPr>
            <a:spLocks noGrp="1"/>
          </p:cNvSpPr>
          <p:nvPr>
            <p:ph sz="quarter" idx="23" hasCustomPrompt="1"/>
          </p:nvPr>
        </p:nvSpPr>
        <p:spPr>
          <a:xfrm>
            <a:off x="274458" y="6357749"/>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5" name="Medway Website">
            <a:extLst>
              <a:ext uri="{FF2B5EF4-FFF2-40B4-BE49-F238E27FC236}">
                <a16:creationId xmlns:a16="http://schemas.microsoft.com/office/drawing/2014/main" id="{88C87937-6ACE-A3AA-4DF7-F3395DEA96CD}"/>
              </a:ext>
            </a:extLst>
          </p:cNvPr>
          <p:cNvSpPr>
            <a:spLocks noGrp="1"/>
          </p:cNvSpPr>
          <p:nvPr>
            <p:ph sz="quarter" idx="24" hasCustomPrompt="1"/>
          </p:nvPr>
        </p:nvSpPr>
        <p:spPr>
          <a:xfrm>
            <a:off x="6308867" y="594928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6" name="Medway Email">
            <a:extLst>
              <a:ext uri="{FF2B5EF4-FFF2-40B4-BE49-F238E27FC236}">
                <a16:creationId xmlns:a16="http://schemas.microsoft.com/office/drawing/2014/main" id="{1D188FF4-EF9F-4672-C728-1DD0DB65DEA6}"/>
              </a:ext>
            </a:extLst>
          </p:cNvPr>
          <p:cNvSpPr>
            <a:spLocks noGrp="1"/>
          </p:cNvSpPr>
          <p:nvPr>
            <p:ph sz="quarter" idx="25" hasCustomPrompt="1"/>
          </p:nvPr>
        </p:nvSpPr>
        <p:spPr>
          <a:xfrm>
            <a:off x="6312024" y="6324973"/>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7" name="Joint Text">
            <a:extLst>
              <a:ext uri="{FF2B5EF4-FFF2-40B4-BE49-F238E27FC236}">
                <a16:creationId xmlns:a16="http://schemas.microsoft.com/office/drawing/2014/main" id="{903F7490-8932-BB46-CB84-676C4866BC21}"/>
              </a:ext>
            </a:extLst>
          </p:cNvPr>
          <p:cNvSpPr>
            <a:spLocks noGrp="1"/>
          </p:cNvSpPr>
          <p:nvPr>
            <p:ph sz="quarter" idx="26"/>
          </p:nvPr>
        </p:nvSpPr>
        <p:spPr>
          <a:xfrm>
            <a:off x="274457" y="1161965"/>
            <a:ext cx="11636771" cy="76918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marL="1371600" indent="0">
              <a:buClr>
                <a:srgbClr val="056CB2"/>
              </a:buClr>
              <a:buNone/>
              <a:defRPr sz="2000"/>
            </a:lvl4pPr>
            <a:lvl5pPr>
              <a:buClr>
                <a:srgbClr val="056CB2"/>
              </a:buClr>
              <a:defRPr sz="2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9703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20P5 RII Expla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6973670" cy="652933"/>
          </a:xfrm>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1123" y="1233973"/>
            <a:ext cx="6832990"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7" name="Deprivation" descr="The bar plot shows the value by deprivation compared to the England average (100.0) in 2019-21. The value for 1 was 177.6, which is worse compared to England. The value for 2 was 170.6, which is worse compared to England. The value for 3 was 140.4, which is worse compared to England. The value for 4 was 79.3, which is similar compared to England. The value for 5 was 78.6, which is better compared to England.">
            <a:extLst>
              <a:ext uri="{FF2B5EF4-FFF2-40B4-BE49-F238E27FC236}">
                <a16:creationId xmlns:a16="http://schemas.microsoft.com/office/drawing/2014/main" id="{6E632D10-C771-5185-AC72-A34FAAE9887D}"/>
              </a:ext>
            </a:extLst>
          </p:cNvPr>
          <p:cNvPicPr>
            <a:picLocks/>
          </p:cNvPicPr>
          <p:nvPr userDrawn="1"/>
        </p:nvPicPr>
        <p:blipFill>
          <a:blip r:embed="rId3" cstate="print"/>
          <a:stretch>
            <a:fillRect/>
          </a:stretch>
        </p:blipFill>
        <p:spPr>
          <a:xfrm>
            <a:off x="7271962" y="517121"/>
            <a:ext cx="4648915" cy="2664890"/>
          </a:xfrm>
          <a:prstGeom prst="rect">
            <a:avLst/>
          </a:prstGeom>
        </p:spPr>
      </p:pic>
      <p:pic>
        <p:nvPicPr>
          <p:cNvPr id="18"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5 and 0.3 in 2019-21. ">
            <a:extLst>
              <a:ext uri="{FF2B5EF4-FFF2-40B4-BE49-F238E27FC236}">
                <a16:creationId xmlns:a16="http://schemas.microsoft.com/office/drawing/2014/main" id="{B850DA82-1610-F86F-BACF-E26A7AB750F9}"/>
              </a:ext>
            </a:extLst>
          </p:cNvPr>
          <p:cNvPicPr>
            <a:picLocks/>
          </p:cNvPicPr>
          <p:nvPr userDrawn="1"/>
        </p:nvPicPr>
        <p:blipFill>
          <a:blip r:embed="rId4" cstate="print"/>
          <a:stretch>
            <a:fillRect/>
          </a:stretch>
        </p:blipFill>
        <p:spPr>
          <a:xfrm>
            <a:off x="7268626" y="3294789"/>
            <a:ext cx="4648916" cy="2690783"/>
          </a:xfrm>
          <a:prstGeom prst="rect">
            <a:avLst/>
          </a:prstGeom>
        </p:spPr>
      </p:pic>
    </p:spTree>
    <p:extLst>
      <p:ext uri="{BB962C8B-B14F-4D97-AF65-F5344CB8AC3E}">
        <p14:creationId xmlns:p14="http://schemas.microsoft.com/office/powerpoint/2010/main" val="2035431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20P5 Purpos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396CD4-9277-4BF5-B730-86E7FDA12844}"/>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4669414" cy="652933"/>
          </a:xfrm>
        </p:spPr>
        <p:txBody>
          <a:bodyPr/>
          <a:lstStyle>
            <a:lvl1pPr>
              <a:defRPr>
                <a:solidFill>
                  <a:srgbClr val="056CB2"/>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1">
            <a:extLst>
              <a:ext uri="{FF2B5EF4-FFF2-40B4-BE49-F238E27FC236}">
                <a16:creationId xmlns:a16="http://schemas.microsoft.com/office/drawing/2014/main" id="{4EDC9FF1-19AE-4C7A-AD04-0B99A6B65099}"/>
              </a:ext>
            </a:extLst>
          </p:cNvPr>
          <p:cNvSpPr>
            <a:spLocks noGrp="1"/>
          </p:cNvSpPr>
          <p:nvPr>
            <p:ph sz="quarter" idx="15"/>
          </p:nvPr>
        </p:nvSpPr>
        <p:spPr>
          <a:xfrm>
            <a:off x="5375921" y="5517232"/>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grpSp>
        <p:nvGrpSpPr>
          <p:cNvPr id="54" name="Group 53">
            <a:extLst>
              <a:ext uri="{FF2B5EF4-FFF2-40B4-BE49-F238E27FC236}">
                <a16:creationId xmlns:a16="http://schemas.microsoft.com/office/drawing/2014/main" id="{1E7A53E0-A26C-2ADD-7CF3-B80766C3F5D6}"/>
              </a:ext>
            </a:extLst>
          </p:cNvPr>
          <p:cNvGrpSpPr/>
          <p:nvPr userDrawn="1"/>
        </p:nvGrpSpPr>
        <p:grpSpPr>
          <a:xfrm>
            <a:off x="5371596" y="908720"/>
            <a:ext cx="6707855" cy="4475465"/>
            <a:chOff x="5371596" y="1272893"/>
            <a:chExt cx="6707855" cy="4475465"/>
          </a:xfrm>
        </p:grpSpPr>
        <p:sp>
          <p:nvSpPr>
            <p:cNvPr id="40" name="Rectangle 39">
              <a:extLst>
                <a:ext uri="{FF2B5EF4-FFF2-40B4-BE49-F238E27FC236}">
                  <a16:creationId xmlns:a16="http://schemas.microsoft.com/office/drawing/2014/main" id="{2B85E79E-79D3-2252-467E-F8982E3DE8B3}"/>
                </a:ext>
              </a:extLst>
            </p:cNvPr>
            <p:cNvSpPr/>
            <p:nvPr userDrawn="1"/>
          </p:nvSpPr>
          <p:spPr>
            <a:xfrm>
              <a:off x="9952120" y="4372507"/>
              <a:ext cx="2113328" cy="1371211"/>
            </a:xfrm>
            <a:prstGeom prst="rect">
              <a:avLst/>
            </a:prstGeom>
            <a:solidFill>
              <a:srgbClr val="312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B5EFAC2-2B47-4D2E-9CE7-2DBDA1DFB7FA}"/>
                </a:ext>
              </a:extLst>
            </p:cNvPr>
            <p:cNvSpPr txBox="1"/>
            <p:nvPr userDrawn="1"/>
          </p:nvSpPr>
          <p:spPr>
            <a:xfrm>
              <a:off x="5375923" y="3745761"/>
              <a:ext cx="2107245" cy="338554"/>
            </a:xfrm>
            <a:prstGeom prst="rect">
              <a:avLst/>
            </a:prstGeom>
            <a:noFill/>
            <a:ln>
              <a:noFill/>
            </a:ln>
          </p:spPr>
          <p:txBody>
            <a:bodyPr wrap="square" rtlCol="0">
              <a:spAutoFit/>
            </a:bodyPr>
            <a:lstStyle/>
            <a:p>
              <a:r>
                <a:rPr lang="en-GB" sz="1600" dirty="0"/>
                <a:t>Respiratory disease</a:t>
              </a:r>
            </a:p>
          </p:txBody>
        </p:sp>
        <p:sp>
          <p:nvSpPr>
            <p:cNvPr id="19" name="TextBox 18">
              <a:extLst>
                <a:ext uri="{FF2B5EF4-FFF2-40B4-BE49-F238E27FC236}">
                  <a16:creationId xmlns:a16="http://schemas.microsoft.com/office/drawing/2014/main" id="{2CA85E95-63BE-40A3-9FDF-5D95AC906BA6}"/>
                </a:ext>
              </a:extLst>
            </p:cNvPr>
            <p:cNvSpPr txBox="1"/>
            <p:nvPr userDrawn="1"/>
          </p:nvSpPr>
          <p:spPr>
            <a:xfrm>
              <a:off x="7672266" y="3743161"/>
              <a:ext cx="2107245" cy="338554"/>
            </a:xfrm>
            <a:prstGeom prst="rect">
              <a:avLst/>
            </a:prstGeom>
            <a:noFill/>
            <a:ln>
              <a:noFill/>
            </a:ln>
          </p:spPr>
          <p:txBody>
            <a:bodyPr wrap="square" rtlCol="0">
              <a:spAutoFit/>
            </a:bodyPr>
            <a:lstStyle/>
            <a:p>
              <a:r>
                <a:rPr lang="en-GB" sz="1600" dirty="0"/>
                <a:t>Cancer</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8609" y="3743161"/>
              <a:ext cx="2107245" cy="338554"/>
            </a:xfrm>
            <a:prstGeom prst="rect">
              <a:avLst/>
            </a:prstGeom>
            <a:noFill/>
            <a:ln>
              <a:noFill/>
            </a:ln>
          </p:spPr>
          <p:txBody>
            <a:bodyPr wrap="square" rtlCol="0">
              <a:spAutoFit/>
            </a:bodyPr>
            <a:lstStyle/>
            <a:p>
              <a:r>
                <a:rPr lang="en-GB" sz="1600" dirty="0"/>
                <a:t>Cardiovascular disease</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6811" y="1285949"/>
              <a:ext cx="2107245" cy="584775"/>
            </a:xfrm>
            <a:prstGeom prst="rect">
              <a:avLst/>
            </a:prstGeom>
            <a:noFill/>
            <a:ln>
              <a:noFill/>
            </a:ln>
          </p:spPr>
          <p:txBody>
            <a:bodyPr wrap="square" rtlCol="0">
              <a:spAutoFit/>
            </a:bodyPr>
            <a:lstStyle/>
            <a:p>
              <a:r>
                <a:rPr lang="en-GB" sz="1600" dirty="0"/>
                <a:t>Children and Young People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72265" y="1285949"/>
              <a:ext cx="2107245" cy="338554"/>
            </a:xfrm>
            <a:prstGeom prst="rect">
              <a:avLst/>
            </a:prstGeom>
            <a:noFill/>
            <a:ln>
              <a:noFill/>
            </a:ln>
          </p:spPr>
          <p:txBody>
            <a:bodyPr wrap="square" rtlCol="0">
              <a:spAutoFit/>
            </a:bodyPr>
            <a:lstStyle/>
            <a:p>
              <a:r>
                <a:rPr lang="en-GB" sz="1600" dirty="0"/>
                <a:t>Maternity</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7719" y="1285949"/>
              <a:ext cx="2107245" cy="338554"/>
            </a:xfrm>
            <a:prstGeom prst="rect">
              <a:avLst/>
            </a:prstGeom>
            <a:noFill/>
            <a:ln>
              <a:noFill/>
            </a:ln>
          </p:spPr>
          <p:txBody>
            <a:bodyPr wrap="square" rtlCol="0">
              <a:spAutoFit/>
            </a:bodyPr>
            <a:lstStyle/>
            <a:p>
              <a:r>
                <a:rPr lang="en-GB" sz="1600" dirty="0"/>
                <a:t>Severe Mental Illness</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5921" y="1277457"/>
              <a:ext cx="2107247" cy="2008761"/>
            </a:xfrm>
            <a:prstGeom prst="rect">
              <a:avLst/>
            </a:prstGeom>
            <a:noFill/>
            <a:ln w="19050">
              <a:solidFill>
                <a:srgbClr val="189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71377" y="1274775"/>
              <a:ext cx="2107247" cy="2008761"/>
            </a:xfrm>
            <a:prstGeom prst="rect">
              <a:avLst/>
            </a:prstGeom>
            <a:noFill/>
            <a:ln w="19050">
              <a:solidFill>
                <a:srgbClr val="056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7717" y="1272893"/>
              <a:ext cx="2107247" cy="2008761"/>
            </a:xfrm>
            <a:prstGeom prst="rect">
              <a:avLst/>
            </a:prstGeom>
            <a:noFill/>
            <a:ln w="19050">
              <a:solidFill>
                <a:srgbClr val="00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82002" y="3737268"/>
              <a:ext cx="2107247" cy="2008761"/>
            </a:xfrm>
            <a:prstGeom prst="rect">
              <a:avLst/>
            </a:prstGeom>
            <a:noFill/>
            <a:ln w="19050">
              <a:solidFill>
                <a:srgbClr val="970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5305" y="3739597"/>
              <a:ext cx="2107247" cy="2008761"/>
            </a:xfrm>
            <a:prstGeom prst="rect">
              <a:avLst/>
            </a:prstGeom>
            <a:noFill/>
            <a:ln w="19050">
              <a:solidFill>
                <a:srgbClr val="B7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68E9A04-74C3-A44E-BA37-B981936ECA3C}"/>
                </a:ext>
              </a:extLst>
            </p:cNvPr>
            <p:cNvSpPr/>
            <p:nvPr userDrawn="1"/>
          </p:nvSpPr>
          <p:spPr>
            <a:xfrm>
              <a:off x="5382002" y="1915007"/>
              <a:ext cx="2113328" cy="1371211"/>
            </a:xfrm>
            <a:prstGeom prst="rect">
              <a:avLst/>
            </a:prstGeom>
            <a:solidFill>
              <a:srgbClr val="189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28CF99E-03D8-387E-A24B-68B90C933C2A}"/>
                </a:ext>
              </a:extLst>
            </p:cNvPr>
            <p:cNvSpPr/>
            <p:nvPr userDrawn="1"/>
          </p:nvSpPr>
          <p:spPr>
            <a:xfrm>
              <a:off x="7672264" y="1912325"/>
              <a:ext cx="2113328" cy="1371211"/>
            </a:xfrm>
            <a:prstGeom prst="rect">
              <a:avLst/>
            </a:prstGeom>
            <a:solidFill>
              <a:srgbClr val="05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C9B6EFA-4688-4625-25ED-4670B3770B7C}"/>
                </a:ext>
              </a:extLst>
            </p:cNvPr>
            <p:cNvSpPr/>
            <p:nvPr userDrawn="1"/>
          </p:nvSpPr>
          <p:spPr>
            <a:xfrm>
              <a:off x="9966123" y="1918645"/>
              <a:ext cx="2113328" cy="1371211"/>
            </a:xfrm>
            <a:prstGeom prst="rect">
              <a:avLst/>
            </a:prstGeom>
            <a:solidFill>
              <a:srgbClr val="0097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E9E843E-31A8-6962-1617-41653513C2F8}"/>
                </a:ext>
              </a:extLst>
            </p:cNvPr>
            <p:cNvSpPr/>
            <p:nvPr userDrawn="1"/>
          </p:nvSpPr>
          <p:spPr>
            <a:xfrm>
              <a:off x="5371596" y="4372509"/>
              <a:ext cx="2113328" cy="1371211"/>
            </a:xfrm>
            <a:prstGeom prst="rect">
              <a:avLst/>
            </a:prstGeom>
            <a:solidFill>
              <a:srgbClr val="9709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20CA561-9847-D157-9F57-8C685C3BB9F3}"/>
                </a:ext>
              </a:extLst>
            </p:cNvPr>
            <p:cNvSpPr/>
            <p:nvPr userDrawn="1"/>
          </p:nvSpPr>
          <p:spPr>
            <a:xfrm>
              <a:off x="7672264" y="4372508"/>
              <a:ext cx="2113328" cy="1371211"/>
            </a:xfrm>
            <a:prstGeom prst="rect">
              <a:avLst/>
            </a:prstGeom>
            <a:solidFill>
              <a:srgbClr val="B72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8201" y="3734959"/>
              <a:ext cx="2107247" cy="2008761"/>
            </a:xfrm>
            <a:prstGeom prst="rect">
              <a:avLst/>
            </a:prstGeom>
            <a:noFill/>
            <a:ln w="1905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hildren outline">
              <a:extLst>
                <a:ext uri="{FF2B5EF4-FFF2-40B4-BE49-F238E27FC236}">
                  <a16:creationId xmlns:a16="http://schemas.microsoft.com/office/drawing/2014/main" id="{A11D9784-CAF4-D9C5-7F03-C54D5FDB294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9422" y="1939120"/>
              <a:ext cx="1329142" cy="1329142"/>
            </a:xfrm>
            <a:prstGeom prst="rect">
              <a:avLst/>
            </a:prstGeom>
          </p:spPr>
        </p:pic>
        <p:pic>
          <p:nvPicPr>
            <p:cNvPr id="42" name="Graphic 41" descr="Woman with baby outline">
              <a:extLst>
                <a:ext uri="{FF2B5EF4-FFF2-40B4-BE49-F238E27FC236}">
                  <a16:creationId xmlns:a16="http://schemas.microsoft.com/office/drawing/2014/main" id="{B36ED802-7210-9D76-6EDE-90E83D25B0A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5948" y="2029330"/>
              <a:ext cx="1138990" cy="1138990"/>
            </a:xfrm>
            <a:prstGeom prst="rect">
              <a:avLst/>
            </a:prstGeom>
          </p:spPr>
        </p:pic>
        <p:pic>
          <p:nvPicPr>
            <p:cNvPr id="43" name="Graphic 42" descr="Head with gears outline">
              <a:extLst>
                <a:ext uri="{FF2B5EF4-FFF2-40B4-BE49-F238E27FC236}">
                  <a16:creationId xmlns:a16="http://schemas.microsoft.com/office/drawing/2014/main" id="{D51B521D-E345-60C8-92B6-6252AE29D75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1285" y="2040490"/>
              <a:ext cx="1140109" cy="1140109"/>
            </a:xfrm>
            <a:prstGeom prst="rect">
              <a:avLst/>
            </a:prstGeom>
          </p:spPr>
        </p:pic>
        <p:pic>
          <p:nvPicPr>
            <p:cNvPr id="44" name="Graphic 43" descr="Lungs outline">
              <a:extLst>
                <a:ext uri="{FF2B5EF4-FFF2-40B4-BE49-F238E27FC236}">
                  <a16:creationId xmlns:a16="http://schemas.microsoft.com/office/drawing/2014/main" id="{CD7ED32C-AC03-6306-0ED2-A510FDE6CBA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142" y="4540629"/>
              <a:ext cx="1034966" cy="1034966"/>
            </a:xfrm>
            <a:prstGeom prst="rect">
              <a:avLst/>
            </a:prstGeom>
          </p:spPr>
        </p:pic>
        <p:pic>
          <p:nvPicPr>
            <p:cNvPr id="45" name="Graphic 44" descr="Germ outline">
              <a:extLst>
                <a:ext uri="{FF2B5EF4-FFF2-40B4-BE49-F238E27FC236}">
                  <a16:creationId xmlns:a16="http://schemas.microsoft.com/office/drawing/2014/main" id="{60A272A1-89CD-2A86-62CB-84C8734A133C}"/>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56226" y="4519326"/>
              <a:ext cx="1052725" cy="1052725"/>
            </a:xfrm>
            <a:prstGeom prst="rect">
              <a:avLst/>
            </a:prstGeom>
          </p:spPr>
        </p:pic>
        <p:pic>
          <p:nvPicPr>
            <p:cNvPr id="46" name="Graphic 45" descr="Heart organ outline">
              <a:extLst>
                <a:ext uri="{FF2B5EF4-FFF2-40B4-BE49-F238E27FC236}">
                  <a16:creationId xmlns:a16="http://schemas.microsoft.com/office/drawing/2014/main" id="{965778A3-25EC-E811-5178-6A3CD23A1B1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49224" y="4526818"/>
              <a:ext cx="1029270" cy="1029270"/>
            </a:xfrm>
            <a:prstGeom prst="rect">
              <a:avLst/>
            </a:prstGeom>
          </p:spPr>
        </p:pic>
      </p:grpSp>
      <p:sp>
        <p:nvSpPr>
          <p:cNvPr id="48" name="Rectangle 47">
            <a:extLst>
              <a:ext uri="{FF2B5EF4-FFF2-40B4-BE49-F238E27FC236}">
                <a16:creationId xmlns:a16="http://schemas.microsoft.com/office/drawing/2014/main" id="{14A7FDEB-9CDA-B67D-C77F-70B7718F63BE}"/>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D6C1AE5-7CD6-7D30-B5CA-2F74D0A68D44}"/>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03426CF-0B49-5FAB-62AF-8544AC27E70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FE726CF-2739-FC75-1060-F4634AF20BD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8F12348E-A9D9-A9D2-46B5-D3A8CB53D4F4}"/>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opyright">
            <a:extLst>
              <a:ext uri="{FF2B5EF4-FFF2-40B4-BE49-F238E27FC236}">
                <a16:creationId xmlns:a16="http://schemas.microsoft.com/office/drawing/2014/main" id="{570F5435-DD75-D33D-A86C-7E54D041AB7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5" name="Hyperlink 2">
            <a:extLst>
              <a:ext uri="{FF2B5EF4-FFF2-40B4-BE49-F238E27FC236}">
                <a16:creationId xmlns:a16="http://schemas.microsoft.com/office/drawing/2014/main" id="{055A4CB8-7DCD-C5F1-FA62-D3A15B7362FE}"/>
              </a:ext>
            </a:extLst>
          </p:cNvPr>
          <p:cNvSpPr>
            <a:spLocks noGrp="1"/>
          </p:cNvSpPr>
          <p:nvPr>
            <p:ph sz="quarter" idx="21"/>
          </p:nvPr>
        </p:nvSpPr>
        <p:spPr>
          <a:xfrm>
            <a:off x="5382002" y="6043190"/>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spTree>
    <p:extLst>
      <p:ext uri="{BB962C8B-B14F-4D97-AF65-F5344CB8AC3E}">
        <p14:creationId xmlns:p14="http://schemas.microsoft.com/office/powerpoint/2010/main" val="381286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7045678" cy="652933"/>
          </a:xfrm>
        </p:spPr>
        <p:txBody>
          <a:bodyPr/>
          <a:lstStyle>
            <a:lvl1pPr>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LAD map">
            <a:extLst>
              <a:ext uri="{FF2B5EF4-FFF2-40B4-BE49-F238E27FC236}">
                <a16:creationId xmlns:a16="http://schemas.microsoft.com/office/drawing/2014/main" id="{5F385388-F8D2-495F-9084-B3DA0A42DC55}"/>
              </a:ext>
            </a:extLst>
          </p:cNvPr>
          <p:cNvSpPr>
            <a:spLocks noGrp="1"/>
          </p:cNvSpPr>
          <p:nvPr>
            <p:ph sz="quarter" idx="14"/>
          </p:nvPr>
        </p:nvSpPr>
        <p:spPr>
          <a:xfrm>
            <a:off x="919370" y="1271740"/>
            <a:ext cx="640076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7" name="MSOA map">
            <a:extLst>
              <a:ext uri="{FF2B5EF4-FFF2-40B4-BE49-F238E27FC236}">
                <a16:creationId xmlns:a16="http://schemas.microsoft.com/office/drawing/2014/main" id="{D773EC63-0724-C383-979F-8690C71161B6}"/>
              </a:ext>
            </a:extLst>
          </p:cNvPr>
          <p:cNvSpPr>
            <a:spLocks noGrp="1"/>
          </p:cNvSpPr>
          <p:nvPr>
            <p:ph sz="quarter" idx="23"/>
          </p:nvPr>
        </p:nvSpPr>
        <p:spPr>
          <a:xfrm>
            <a:off x="7433243" y="3831944"/>
            <a:ext cx="3410290"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SOA map">
            <a:extLst>
              <a:ext uri="{FF2B5EF4-FFF2-40B4-BE49-F238E27FC236}">
                <a16:creationId xmlns:a16="http://schemas.microsoft.com/office/drawing/2014/main" id="{57D09639-CBDE-64A6-FBC7-93B569A98089}"/>
              </a:ext>
            </a:extLst>
          </p:cNvPr>
          <p:cNvSpPr>
            <a:spLocks noGrp="1"/>
          </p:cNvSpPr>
          <p:nvPr>
            <p:ph sz="quarter" idx="24"/>
          </p:nvPr>
        </p:nvSpPr>
        <p:spPr>
          <a:xfrm>
            <a:off x="7438239" y="1271740"/>
            <a:ext cx="3410289"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616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20P5 Summar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7" y="509032"/>
            <a:ext cx="5260573" cy="652933"/>
          </a:xfrm>
        </p:spPr>
        <p:txBody>
          <a:bodyPr/>
          <a:lstStyle>
            <a:lvl1pPr>
              <a:defRPr>
                <a:solidFill>
                  <a:srgbClr val="056CB2"/>
                </a:solidFill>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365850"/>
            <a:ext cx="11775994" cy="694998"/>
          </a:xfrm>
        </p:spPr>
        <p:txBody>
          <a:bodyPr anchor="t"/>
          <a:lstStyle>
            <a:lvl1pPr>
              <a:defRPr sz="1400">
                <a:solidFill>
                  <a:schemeClr val="tx1"/>
                </a:solidFill>
              </a:defRPr>
            </a:lvl1pPr>
          </a:lstStyle>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274458" y="2276872"/>
            <a:ext cx="5616624" cy="461821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7464152" y="527385"/>
            <a:ext cx="4608512" cy="600164"/>
          </a:xfrm>
          <a:prstGeom prst="rect">
            <a:avLst/>
          </a:prstGeom>
          <a:noFill/>
          <a:ln>
            <a:solidFill>
              <a:srgbClr val="AAAAAA"/>
            </a:solidFill>
          </a:ln>
        </p:spPr>
        <p:txBody>
          <a:bodyPr wrap="square" rtlCol="0">
            <a:spAutoFit/>
          </a:bodyPr>
          <a:lstStyle/>
          <a:p>
            <a:r>
              <a:rPr lang="en-GB" sz="1100" baseline="0" dirty="0">
                <a:solidFill>
                  <a:srgbClr val="009795"/>
                </a:solidFill>
                <a:sym typeface="Wingdings" panose="05000000000000000000" pitchFamily="2" charset="2"/>
              </a:rPr>
              <a:t></a:t>
            </a:r>
            <a:r>
              <a:rPr lang="en-GB" sz="1100" baseline="0" dirty="0">
                <a:sym typeface="Wingdings" panose="05000000000000000000" pitchFamily="2" charset="2"/>
              </a:rPr>
              <a:t> RII = 1: No inequality.</a:t>
            </a:r>
          </a:p>
          <a:p>
            <a:r>
              <a:rPr lang="en-GB" sz="1100" baseline="0" dirty="0">
                <a:solidFill>
                  <a:srgbClr val="B72373"/>
                </a:solidFill>
                <a:sym typeface="Wingdings" panose="05000000000000000000" pitchFamily="2" charset="2"/>
              </a:rPr>
              <a:t></a:t>
            </a:r>
            <a:r>
              <a:rPr lang="en-GB" sz="1100" baseline="0" dirty="0">
                <a:sym typeface="Wingdings" panose="05000000000000000000" pitchFamily="2" charset="2"/>
              </a:rPr>
              <a:t> RII &lt; 1: Inequality exists. Worse outcomes for those in more deprived areas. </a:t>
            </a:r>
          </a:p>
          <a:p>
            <a:r>
              <a:rPr lang="en-GB" sz="1100" baseline="0" dirty="0">
                <a:solidFill>
                  <a:srgbClr val="312461"/>
                </a:solidFill>
                <a:sym typeface="Wingdings" panose="05000000000000000000" pitchFamily="2" charset="2"/>
              </a:rPr>
              <a:t></a:t>
            </a:r>
            <a:r>
              <a:rPr lang="en-GB" sz="1100" baseline="0" dirty="0">
                <a:sym typeface="Wingdings" panose="05000000000000000000" pitchFamily="2" charset="2"/>
              </a:rPr>
              <a:t> RII &gt; 1: Inequality exists. Worse outcomes for those is less deprived areas. </a:t>
            </a:r>
            <a:endParaRPr lang="en-GB" sz="1100" dirty="0"/>
          </a:p>
        </p:txBody>
      </p:sp>
      <p:sp>
        <p:nvSpPr>
          <p:cNvPr id="12" name="Table 2">
            <a:extLst>
              <a:ext uri="{FF2B5EF4-FFF2-40B4-BE49-F238E27FC236}">
                <a16:creationId xmlns:a16="http://schemas.microsoft.com/office/drawing/2014/main" id="{93246042-11A0-D167-0C29-A40224121938}"/>
              </a:ext>
            </a:extLst>
          </p:cNvPr>
          <p:cNvSpPr>
            <a:spLocks noGrp="1"/>
          </p:cNvSpPr>
          <p:nvPr>
            <p:ph sz="quarter" idx="22"/>
          </p:nvPr>
        </p:nvSpPr>
        <p:spPr>
          <a:xfrm>
            <a:off x="6294974" y="2276872"/>
            <a:ext cx="5622568" cy="46182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BD438E5A-A7A7-8948-45DD-7A8E0F340D13}"/>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a:extLst>
              <a:ext uri="{FF2B5EF4-FFF2-40B4-BE49-F238E27FC236}">
                <a16:creationId xmlns:a16="http://schemas.microsoft.com/office/drawing/2014/main" id="{1E60F724-F96D-F1C5-267C-6AA85631053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3" name="Rectangle 12">
            <a:extLst>
              <a:ext uri="{FF2B5EF4-FFF2-40B4-BE49-F238E27FC236}">
                <a16:creationId xmlns:a16="http://schemas.microsoft.com/office/drawing/2014/main" id="{0BBF3232-DB67-6070-C289-10937FED448A}"/>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B46E42A-82AF-7FAD-294D-5CECFA32565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8BD9D7-F0A8-2948-E6DD-9F851FDCF4D6}"/>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F76E4FC-A41E-54FF-68F6-4CC5AA4EF56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B1B56B6-22B7-3D37-50D4-DC8E67969C70}"/>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pyright">
            <a:extLst>
              <a:ext uri="{FF2B5EF4-FFF2-40B4-BE49-F238E27FC236}">
                <a16:creationId xmlns:a16="http://schemas.microsoft.com/office/drawing/2014/main" id="{7C1EA082-C061-9E04-88D6-289E928E2AA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9" name="Legend">
            <a:extLst>
              <a:ext uri="{FF2B5EF4-FFF2-40B4-BE49-F238E27FC236}">
                <a16:creationId xmlns:a16="http://schemas.microsoft.com/office/drawing/2014/main" id="{DAFD514D-895A-9948-790A-47ADCC8D6EF6}"/>
              </a:ext>
            </a:extLst>
          </p:cNvPr>
          <p:cNvSpPr txBox="1"/>
          <p:nvPr userDrawn="1"/>
        </p:nvSpPr>
        <p:spPr>
          <a:xfrm>
            <a:off x="5599492" y="527385"/>
            <a:ext cx="1800199" cy="600164"/>
          </a:xfrm>
          <a:prstGeom prst="rect">
            <a:avLst/>
          </a:prstGeom>
          <a:noFill/>
          <a:ln>
            <a:solidFill>
              <a:srgbClr val="AAAAAA"/>
            </a:solidFill>
          </a:ln>
        </p:spPr>
        <p:txBody>
          <a:bodyPr wrap="square" rtlCol="0">
            <a:spAutoFit/>
          </a:bodyPr>
          <a:lstStyle/>
          <a:p>
            <a:r>
              <a:rPr lang="en-GB" sz="1100" dirty="0"/>
              <a:t>Latest value </a:t>
            </a:r>
          </a:p>
          <a:p>
            <a:r>
              <a:rPr lang="en-GB" sz="1100" dirty="0"/>
              <a:t>compared</a:t>
            </a:r>
            <a:r>
              <a:rPr lang="en-GB" sz="1100" baseline="0" dirty="0"/>
              <a:t> with England: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a:t>
            </a:r>
            <a:endParaRPr lang="en-GB" sz="1100" dirty="0"/>
          </a:p>
        </p:txBody>
      </p:sp>
    </p:spTree>
    <p:extLst>
      <p:ext uri="{BB962C8B-B14F-4D97-AF65-F5344CB8AC3E}">
        <p14:creationId xmlns:p14="http://schemas.microsoft.com/office/powerpoint/2010/main" val="3240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20P5 Indicator slide explain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solidFill>
                  <a:srgbClr val="056CB2"/>
                </a:solidFill>
              </a:defRPr>
            </a:lvl1pPr>
          </a:lstStyle>
          <a:p>
            <a:endParaRPr lang="en-GB" dirty="0"/>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1643084" cy="646331"/>
          </a:xfrm>
          <a:prstGeom prst="rect">
            <a:avLst/>
          </a:prstGeom>
          <a:noFill/>
        </p:spPr>
        <p:txBody>
          <a:bodyPr wrap="square" rtlCol="0">
            <a:spAutoFit/>
          </a:bodyPr>
          <a:lstStyle/>
          <a:p>
            <a:r>
              <a:rPr lang="en-GB" dirty="0"/>
              <a:t>The latest value and trend are presented for each indicator, along with a breakdown by sex, age group, and deprivation. The Relative Index of Inequality (RII) is also presented for each indicator.</a:t>
            </a:r>
          </a:p>
        </p:txBody>
      </p: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1930331"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the focus area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7"/>
            <a:ext cx="1934747" cy="3408196"/>
            <a:chOff x="134895" y="3497652"/>
            <a:chExt cx="1934747" cy="3882988"/>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7665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Focus area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Focus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61FBF71-502A-F1DA-0ADD-F6856E4FD69E}"/>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a:extLst>
              <a:ext uri="{FF2B5EF4-FFF2-40B4-BE49-F238E27FC236}">
                <a16:creationId xmlns:a16="http://schemas.microsoft.com/office/drawing/2014/main" id="{826F930F-D93E-F244-6614-17E6F72972EA}"/>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1" name="Rectangle 10">
            <a:extLst>
              <a:ext uri="{FF2B5EF4-FFF2-40B4-BE49-F238E27FC236}">
                <a16:creationId xmlns:a16="http://schemas.microsoft.com/office/drawing/2014/main" id="{257AC639-3CE2-E929-116E-3570E5D9E53C}"/>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289CA30-FEDA-7BFB-76E8-C5863750241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BEA2FDF-086D-F466-2D55-9C8B2E876702}"/>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48A403-CDB1-DBA3-797E-DE3A3D6C217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B9860D3-E603-5BBE-7F9F-1B89509BC4BD}"/>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pyright">
            <a:extLst>
              <a:ext uri="{FF2B5EF4-FFF2-40B4-BE49-F238E27FC236}">
                <a16:creationId xmlns:a16="http://schemas.microsoft.com/office/drawing/2014/main" id="{2FB11E1B-FD03-5415-8E12-B46FD701F4B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A4A6A56A-D300-1661-C08F-C941CA02370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8" name="Picture 27">
            <a:extLst>
              <a:ext uri="{FF2B5EF4-FFF2-40B4-BE49-F238E27FC236}">
                <a16:creationId xmlns:a16="http://schemas.microsoft.com/office/drawing/2014/main" id="{87C922BE-CADC-B030-E2AE-93DAC028D83B}"/>
              </a:ext>
            </a:extLst>
          </p:cNvPr>
          <p:cNvPicPr>
            <a:picLocks noChangeAspect="1"/>
          </p:cNvPicPr>
          <p:nvPr userDrawn="1"/>
        </p:nvPicPr>
        <p:blipFill>
          <a:blip r:embed="rId3"/>
          <a:stretch>
            <a:fillRect/>
          </a:stretch>
        </p:blipFill>
        <p:spPr>
          <a:xfrm>
            <a:off x="2376007" y="2566399"/>
            <a:ext cx="7099216" cy="3597720"/>
          </a:xfrm>
          <a:prstGeom prst="rect">
            <a:avLst/>
          </a:prstGeom>
        </p:spPr>
      </p:pic>
      <p:sp>
        <p:nvSpPr>
          <p:cNvPr id="29" name="Rectangle 28">
            <a:extLst>
              <a:ext uri="{FF2B5EF4-FFF2-40B4-BE49-F238E27FC236}">
                <a16:creationId xmlns:a16="http://schemas.microsoft.com/office/drawing/2014/main" id="{F30E69FA-6BE1-9F25-E649-D157B7A97348}"/>
              </a:ext>
            </a:extLst>
          </p:cNvPr>
          <p:cNvSpPr/>
          <p:nvPr userDrawn="1"/>
        </p:nvSpPr>
        <p:spPr>
          <a:xfrm>
            <a:off x="8832306" y="2376876"/>
            <a:ext cx="642917" cy="41630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144328" y="2463176"/>
            <a:ext cx="7552063" cy="3731877"/>
          </a:xfrm>
          <a:prstGeom prst="rect">
            <a:avLst/>
          </a:prstGeom>
          <a:noFill/>
          <a:ln w="1270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Elbow Connector 20">
            <a:extLst>
              <a:ext uri="{FF2B5EF4-FFF2-40B4-BE49-F238E27FC236}">
                <a16:creationId xmlns:a16="http://schemas.microsoft.com/office/drawing/2014/main" id="{8B98DA80-2CF2-AA7F-0212-C12D25262D71}"/>
              </a:ext>
            </a:extLst>
          </p:cNvPr>
          <p:cNvCxnSpPr>
            <a:cxnSpLocks/>
            <a:stCxn id="3" idx="2"/>
          </p:cNvCxnSpPr>
          <p:nvPr userDrawn="1"/>
        </p:nvCxnSpPr>
        <p:spPr>
          <a:xfrm rot="16200000" flipH="1">
            <a:off x="1463454" y="2516448"/>
            <a:ext cx="484536" cy="134057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4742" y="4869413"/>
            <a:ext cx="3988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p:cNvCxnSpPr>
          <p:nvPr userDrawn="1"/>
        </p:nvCxnSpPr>
        <p:spPr>
          <a:xfrm flipH="1">
            <a:off x="5445382" y="2192210"/>
            <a:ext cx="4395034" cy="0"/>
          </a:xfrm>
          <a:prstGeom prst="straightConnector1">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20">
            <a:extLst>
              <a:ext uri="{FF2B5EF4-FFF2-40B4-BE49-F238E27FC236}">
                <a16:creationId xmlns:a16="http://schemas.microsoft.com/office/drawing/2014/main" id="{E8055EB3-3655-6086-BF05-D619A8D10723}"/>
              </a:ext>
            </a:extLst>
          </p:cNvPr>
          <p:cNvCxnSpPr>
            <a:cxnSpLocks/>
          </p:cNvCxnSpPr>
          <p:nvPr userDrawn="1"/>
        </p:nvCxnSpPr>
        <p:spPr>
          <a:xfrm>
            <a:off x="7986647" y="2181944"/>
            <a:ext cx="0" cy="76123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20">
            <a:extLst>
              <a:ext uri="{FF2B5EF4-FFF2-40B4-BE49-F238E27FC236}">
                <a16:creationId xmlns:a16="http://schemas.microsoft.com/office/drawing/2014/main" id="{5D6FF054-4DB8-5792-A6BF-2CE00BE9ABD3}"/>
              </a:ext>
            </a:extLst>
          </p:cNvPr>
          <p:cNvCxnSpPr>
            <a:cxnSpLocks/>
          </p:cNvCxnSpPr>
          <p:nvPr userDrawn="1"/>
        </p:nvCxnSpPr>
        <p:spPr>
          <a:xfrm>
            <a:off x="5445382" y="2173431"/>
            <a:ext cx="0" cy="78593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4EEAED2-1162-A10B-6A56-A94CF468B355}"/>
              </a:ext>
            </a:extLst>
          </p:cNvPr>
          <p:cNvSpPr txBox="1"/>
          <p:nvPr userDrawn="1"/>
        </p:nvSpPr>
        <p:spPr>
          <a:xfrm>
            <a:off x="9815993" y="3767290"/>
            <a:ext cx="2091279" cy="2954655"/>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Represents how much the indicator varies across the whole gradient of deprivation.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Aqua: RII = 1: No inequality.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Magenta: RII &lt; 1: Inequality exists. Worse outcomes (e.g. higher rate/percentage) for those in more deprived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Purple: RII &gt; 1: Inequality exists. Worse outcomes for those in less deprived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75" name="TextBox 74">
            <a:extLst>
              <a:ext uri="{FF2B5EF4-FFF2-40B4-BE49-F238E27FC236}">
                <a16:creationId xmlns:a16="http://schemas.microsoft.com/office/drawing/2014/main" id="{068AEBD5-8296-BE59-93D4-BC8749DA1829}"/>
              </a:ext>
            </a:extLst>
          </p:cNvPr>
          <p:cNvSpPr txBox="1"/>
          <p:nvPr userDrawn="1"/>
        </p:nvSpPr>
        <p:spPr>
          <a:xfrm>
            <a:off x="9810669" y="3218480"/>
            <a:ext cx="2198034" cy="646331"/>
          </a:xfrm>
          <a:prstGeom prst="rect">
            <a:avLst/>
          </a:prstGeom>
          <a:noFill/>
        </p:spPr>
        <p:txBody>
          <a:bodyPr wrap="square" numCol="1" rtlCol="0">
            <a:spAutoFit/>
          </a:bodyPr>
          <a:lstStyle/>
          <a:p>
            <a:r>
              <a:rPr lang="en-GB" sz="1800" dirty="0"/>
              <a:t>Relative Index of Inequality (RII) trend</a:t>
            </a:r>
          </a:p>
        </p:txBody>
      </p:sp>
      <p:sp>
        <p:nvSpPr>
          <p:cNvPr id="76" name="Rectangle 75">
            <a:extLst>
              <a:ext uri="{FF2B5EF4-FFF2-40B4-BE49-F238E27FC236}">
                <a16:creationId xmlns:a16="http://schemas.microsoft.com/office/drawing/2014/main" id="{CA0A7C1D-0B53-EC36-410F-16D977E498EC}"/>
              </a:ext>
            </a:extLst>
          </p:cNvPr>
          <p:cNvSpPr/>
          <p:nvPr userDrawn="1"/>
        </p:nvSpPr>
        <p:spPr>
          <a:xfrm>
            <a:off x="9810669" y="3210886"/>
            <a:ext cx="2100651" cy="305806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Elbow Connector 20">
            <a:extLst>
              <a:ext uri="{FF2B5EF4-FFF2-40B4-BE49-F238E27FC236}">
                <a16:creationId xmlns:a16="http://schemas.microsoft.com/office/drawing/2014/main" id="{4B3D3DEB-47F9-8248-2CAE-D09AF7230C0A}"/>
              </a:ext>
            </a:extLst>
          </p:cNvPr>
          <p:cNvCxnSpPr>
            <a:cxnSpLocks/>
          </p:cNvCxnSpPr>
          <p:nvPr userDrawn="1"/>
        </p:nvCxnSpPr>
        <p:spPr>
          <a:xfrm flipH="1">
            <a:off x="9150258" y="5125947"/>
            <a:ext cx="67581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79BA3B8E-4187-1F9A-7257-E4A9632240A7}"/>
              </a:ext>
            </a:extLst>
          </p:cNvPr>
          <p:cNvGrpSpPr/>
          <p:nvPr userDrawn="1"/>
        </p:nvGrpSpPr>
        <p:grpSpPr>
          <a:xfrm>
            <a:off x="3576277" y="6335450"/>
            <a:ext cx="5040003" cy="656633"/>
            <a:chOff x="268236" y="2051586"/>
            <a:chExt cx="1886927" cy="1635367"/>
          </a:xfrm>
        </p:grpSpPr>
        <p:sp>
          <p:nvSpPr>
            <p:cNvPr id="82" name="TextBox 81">
              <a:extLst>
                <a:ext uri="{FF2B5EF4-FFF2-40B4-BE49-F238E27FC236}">
                  <a16:creationId xmlns:a16="http://schemas.microsoft.com/office/drawing/2014/main" id="{49FCF40F-A318-6504-D904-10C73D8D3C69}"/>
                </a:ext>
              </a:extLst>
            </p:cNvPr>
            <p:cNvSpPr txBox="1"/>
            <p:nvPr userDrawn="1"/>
          </p:nvSpPr>
          <p:spPr>
            <a:xfrm>
              <a:off x="268236" y="2077243"/>
              <a:ext cx="1841369" cy="160971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Metadata: </a:t>
              </a:r>
              <a:r>
                <a:rPr lang="en-GB" sz="1200" dirty="0"/>
                <a:t>Includes data definition, value type, source, and caveats.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 </a:t>
              </a:r>
            </a:p>
          </p:txBody>
        </p:sp>
        <p:sp>
          <p:nvSpPr>
            <p:cNvPr id="84" name="Rectangle 83">
              <a:extLst>
                <a:ext uri="{FF2B5EF4-FFF2-40B4-BE49-F238E27FC236}">
                  <a16:creationId xmlns:a16="http://schemas.microsoft.com/office/drawing/2014/main" id="{4AD5E8A9-A23F-E0BF-7ADC-7773520508FD}"/>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7" name="Elbow Connector 20">
            <a:extLst>
              <a:ext uri="{FF2B5EF4-FFF2-40B4-BE49-F238E27FC236}">
                <a16:creationId xmlns:a16="http://schemas.microsoft.com/office/drawing/2014/main" id="{542E41AD-EE34-D546-39E3-95232EF0A450}"/>
              </a:ext>
            </a:extLst>
          </p:cNvPr>
          <p:cNvCxnSpPr>
            <a:cxnSpLocks/>
            <a:stCxn id="84" idx="1"/>
          </p:cNvCxnSpPr>
          <p:nvPr userDrawn="1"/>
        </p:nvCxnSpPr>
        <p:spPr>
          <a:xfrm rot="10800000">
            <a:off x="3292118" y="6021288"/>
            <a:ext cx="284163" cy="507410"/>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C19D8B-2316-880C-D3BB-F79DAA9C45F5}"/>
              </a:ext>
            </a:extLst>
          </p:cNvPr>
          <p:cNvSpPr txBox="1"/>
          <p:nvPr userDrawn="1"/>
        </p:nvSpPr>
        <p:spPr>
          <a:xfrm>
            <a:off x="9830541" y="1845497"/>
            <a:ext cx="2080777" cy="1292662"/>
          </a:xfrm>
          <a:prstGeom prst="rect">
            <a:avLst/>
          </a:prstGeom>
          <a:solidFill>
            <a:schemeClr val="bg1"/>
          </a:solidFill>
          <a:ln>
            <a:solidFill>
              <a:schemeClr val="bg1">
                <a:lumMod val="50000"/>
              </a:schemeClr>
            </a:solidFill>
          </a:ln>
        </p:spPr>
        <p:txBody>
          <a:bodyPr wrap="square" rtlCol="0">
            <a:spAutoFit/>
          </a:bodyPr>
          <a:lstStyle/>
          <a:p>
            <a:r>
              <a:rPr lang="en-GB" sz="1800" dirty="0"/>
              <a:t>Bar plots </a:t>
            </a:r>
          </a:p>
          <a:p>
            <a:r>
              <a:rPr lang="en-GB" sz="1200" dirty="0"/>
              <a:t>Latest values broken down by sex, age group and deprivation for the focus area compared to England (dotted line) with RAG rating.</a:t>
            </a:r>
          </a:p>
        </p:txBody>
      </p:sp>
    </p:spTree>
    <p:extLst>
      <p:ext uri="{BB962C8B-B14F-4D97-AF65-F5344CB8AC3E}">
        <p14:creationId xmlns:p14="http://schemas.microsoft.com/office/powerpoint/2010/main" val="1249051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20P5 overarching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10" name="Graphic 9" descr="Heart with pulse outline">
            <a:extLst>
              <a:ext uri="{FF2B5EF4-FFF2-40B4-BE49-F238E27FC236}">
                <a16:creationId xmlns:a16="http://schemas.microsoft.com/office/drawing/2014/main" id="{70C0AF8C-417E-B12C-74ED-80267271B9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6908" y="3212976"/>
            <a:ext cx="2113384" cy="2113384"/>
          </a:xfrm>
          <a:prstGeom prst="rect">
            <a:avLst/>
          </a:prstGeom>
        </p:spPr>
      </p:pic>
    </p:spTree>
    <p:extLst>
      <p:ext uri="{BB962C8B-B14F-4D97-AF65-F5344CB8AC3E}">
        <p14:creationId xmlns:p14="http://schemas.microsoft.com/office/powerpoint/2010/main" val="3606664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20P5 overarching inequalities">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chemeClr val="accent4">
                    <a:lumMod val="75000"/>
                  </a:schemeClr>
                </a:solidFill>
              </a:defRPr>
            </a:lvl1pPr>
          </a:lstStyle>
          <a:p>
            <a:r>
              <a:rPr lang="en-US" dirty="0"/>
              <a:t>Click to edit Master title style</a:t>
            </a:r>
            <a:endParaRPr lang="en-GB" dirty="0"/>
          </a:p>
        </p:txBody>
      </p:sp>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
        <p:nvSpPr>
          <p:cNvPr id="6" name="Trend 2">
            <a:extLst>
              <a:ext uri="{FF2B5EF4-FFF2-40B4-BE49-F238E27FC236}">
                <a16:creationId xmlns:a16="http://schemas.microsoft.com/office/drawing/2014/main" id="{294B8602-681F-D856-3E8C-7BEA40C677EB}"/>
              </a:ext>
            </a:extLst>
          </p:cNvPr>
          <p:cNvSpPr>
            <a:spLocks noGrp="1"/>
          </p:cNvSpPr>
          <p:nvPr>
            <p:ph sz="quarter" idx="21"/>
          </p:nvPr>
        </p:nvSpPr>
        <p:spPr>
          <a:xfrm>
            <a:off x="5413929" y="3114872"/>
            <a:ext cx="5152459"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Battenberg 1">
            <a:extLst>
              <a:ext uri="{FF2B5EF4-FFF2-40B4-BE49-F238E27FC236}">
                <a16:creationId xmlns:a16="http://schemas.microsoft.com/office/drawing/2014/main" id="{13070D34-B881-EF5C-D140-0E549DD6A714}"/>
              </a:ext>
            </a:extLst>
          </p:cNvPr>
          <p:cNvSpPr>
            <a:spLocks noGrp="1"/>
          </p:cNvSpPr>
          <p:nvPr>
            <p:ph sz="quarter" idx="22"/>
          </p:nvPr>
        </p:nvSpPr>
        <p:spPr>
          <a:xfrm>
            <a:off x="407367" y="1219892"/>
            <a:ext cx="4741421"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Battenberg 2">
            <a:extLst>
              <a:ext uri="{FF2B5EF4-FFF2-40B4-BE49-F238E27FC236}">
                <a16:creationId xmlns:a16="http://schemas.microsoft.com/office/drawing/2014/main" id="{7428C0C0-CF0B-D6E3-F97D-73AD55902C24}"/>
              </a:ext>
            </a:extLst>
          </p:cNvPr>
          <p:cNvSpPr>
            <a:spLocks noGrp="1"/>
          </p:cNvSpPr>
          <p:nvPr>
            <p:ph sz="quarter" idx="23"/>
          </p:nvPr>
        </p:nvSpPr>
        <p:spPr>
          <a:xfrm>
            <a:off x="5807968" y="1219892"/>
            <a:ext cx="468052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7" name="Metadata">
            <a:extLst>
              <a:ext uri="{FF2B5EF4-FFF2-40B4-BE49-F238E27FC236}">
                <a16:creationId xmlns:a16="http://schemas.microsoft.com/office/drawing/2014/main" id="{074A3795-BCE6-F3F8-6078-04E5D4BF7FB4}"/>
              </a:ext>
            </a:extLst>
          </p:cNvPr>
          <p:cNvSpPr>
            <a:spLocks noGrp="1"/>
          </p:cNvSpPr>
          <p:nvPr>
            <p:ph sz="quarter" idx="19"/>
          </p:nvPr>
        </p:nvSpPr>
        <p:spPr>
          <a:xfrm>
            <a:off x="10676404" y="1594560"/>
            <a:ext cx="1396255" cy="1762432"/>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Graphic 4" descr="Heart with pulse outline">
            <a:extLst>
              <a:ext uri="{FF2B5EF4-FFF2-40B4-BE49-F238E27FC236}">
                <a16:creationId xmlns:a16="http://schemas.microsoft.com/office/drawing/2014/main" id="{A78A2461-9AB8-E80E-9387-47068A86487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3" y="490"/>
            <a:ext cx="450616" cy="450616"/>
          </a:xfrm>
          <a:prstGeom prst="rect">
            <a:avLst/>
          </a:prstGeom>
        </p:spPr>
      </p:pic>
      <p:sp>
        <p:nvSpPr>
          <p:cNvPr id="4" name="Trend 1">
            <a:extLst>
              <a:ext uri="{FF2B5EF4-FFF2-40B4-BE49-F238E27FC236}">
                <a16:creationId xmlns:a16="http://schemas.microsoft.com/office/drawing/2014/main" id="{F92AA3A1-A052-C7A5-1BF0-920E9B0D3EFB}"/>
              </a:ext>
            </a:extLst>
          </p:cNvPr>
          <p:cNvSpPr>
            <a:spLocks noGrp="1"/>
          </p:cNvSpPr>
          <p:nvPr>
            <p:ph sz="quarter" idx="24"/>
          </p:nvPr>
        </p:nvSpPr>
        <p:spPr>
          <a:xfrm>
            <a:off x="39555" y="3114872"/>
            <a:ext cx="5152458"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2B87AE42-C58A-8370-445A-5D92F4207884}"/>
              </a:ext>
            </a:extLst>
          </p:cNvPr>
          <p:cNvCxnSpPr/>
          <p:nvPr userDrawn="1"/>
        </p:nvCxnSpPr>
        <p:spPr>
          <a:xfrm>
            <a:off x="5303912" y="1219892"/>
            <a:ext cx="0" cy="5637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ED3279A-D825-124A-7B0A-7B638D58B410}"/>
              </a:ext>
            </a:extLst>
          </p:cNvPr>
          <p:cNvPicPr>
            <a:picLocks noChangeAspect="1"/>
          </p:cNvPicPr>
          <p:nvPr userDrawn="1"/>
        </p:nvPicPr>
        <p:blipFill>
          <a:blip r:embed="rId5"/>
          <a:stretch>
            <a:fillRect/>
          </a:stretch>
        </p:blipFill>
        <p:spPr>
          <a:xfrm>
            <a:off x="10791874" y="5205584"/>
            <a:ext cx="1165829" cy="1534762"/>
          </a:xfrm>
          <a:prstGeom prst="rect">
            <a:avLst/>
          </a:prstGeom>
        </p:spPr>
      </p:pic>
    </p:spTree>
    <p:extLst>
      <p:ext uri="{BB962C8B-B14F-4D97-AF65-F5344CB8AC3E}">
        <p14:creationId xmlns:p14="http://schemas.microsoft.com/office/powerpoint/2010/main" val="3400027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20P5 cy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8" name="Graphic 7" descr="Children outline">
            <a:extLst>
              <a:ext uri="{FF2B5EF4-FFF2-40B4-BE49-F238E27FC236}">
                <a16:creationId xmlns:a16="http://schemas.microsoft.com/office/drawing/2014/main" id="{6A3CA845-0459-43B3-E603-380AAC35E4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9559" y="2977790"/>
            <a:ext cx="2790577" cy="2790577"/>
          </a:xfrm>
          <a:prstGeom prst="rect">
            <a:avLst/>
          </a:prstGeom>
        </p:spPr>
      </p:pic>
    </p:spTree>
    <p:extLst>
      <p:ext uri="{BB962C8B-B14F-4D97-AF65-F5344CB8AC3E}">
        <p14:creationId xmlns:p14="http://schemas.microsoft.com/office/powerpoint/2010/main" val="2502982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20P5 cyp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189DD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Children outline">
            <a:extLst>
              <a:ext uri="{FF2B5EF4-FFF2-40B4-BE49-F238E27FC236}">
                <a16:creationId xmlns:a16="http://schemas.microsoft.com/office/drawing/2014/main" id="{94733A74-2432-35A6-8B2E-D38F609BDE5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2" y="11079"/>
            <a:ext cx="457993" cy="457993"/>
          </a:xfrm>
          <a:prstGeom prst="rect">
            <a:avLst/>
          </a:prstGeom>
        </p:spPr>
      </p:pic>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064578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20P5 maternit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Slide Number">
            <a:extLst>
              <a:ext uri="{FF2B5EF4-FFF2-40B4-BE49-F238E27FC236}">
                <a16:creationId xmlns:a16="http://schemas.microsoft.com/office/drawing/2014/main" id="{C36B7A3B-4C19-9E39-B23F-F3C534651902}"/>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5" name="Graphic 4" descr="Woman with baby outline">
            <a:extLst>
              <a:ext uri="{FF2B5EF4-FFF2-40B4-BE49-F238E27FC236}">
                <a16:creationId xmlns:a16="http://schemas.microsoft.com/office/drawing/2014/main" id="{19CD1035-392C-4E76-0FFF-680F8BF60A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2187" y="3212976"/>
            <a:ext cx="2327625" cy="2327625"/>
          </a:xfrm>
          <a:prstGeom prst="rect">
            <a:avLst/>
          </a:prstGeom>
        </p:spPr>
      </p:pic>
    </p:spTree>
    <p:extLst>
      <p:ext uri="{BB962C8B-B14F-4D97-AF65-F5344CB8AC3E}">
        <p14:creationId xmlns:p14="http://schemas.microsoft.com/office/powerpoint/2010/main" val="397377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20P5 maternit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56CB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Woman with baby outline">
            <a:extLst>
              <a:ext uri="{FF2B5EF4-FFF2-40B4-BE49-F238E27FC236}">
                <a16:creationId xmlns:a16="http://schemas.microsoft.com/office/drawing/2014/main" id="{9E6E1EC0-1ACF-A84A-B349-8A626803D52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05" y="42079"/>
            <a:ext cx="365126" cy="365126"/>
          </a:xfrm>
          <a:prstGeom prst="rect">
            <a:avLst/>
          </a:prstGeom>
        </p:spPr>
      </p:pic>
      <p:sp>
        <p:nvSpPr>
          <p:cNvPr id="14" name="Slide Number">
            <a:extLst>
              <a:ext uri="{FF2B5EF4-FFF2-40B4-BE49-F238E27FC236}">
                <a16:creationId xmlns:a16="http://schemas.microsoft.com/office/drawing/2014/main" id="{5FF1538F-8319-F5C1-677D-2D1B0F0606D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734316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20P5 smi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10433" y="0"/>
            <a:ext cx="12192000" cy="6021288"/>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FAAB41EA-37A6-ACD6-5EDB-E4D5C427372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d with gears outline">
            <a:extLst>
              <a:ext uri="{FF2B5EF4-FFF2-40B4-BE49-F238E27FC236}">
                <a16:creationId xmlns:a16="http://schemas.microsoft.com/office/drawing/2014/main" id="{9EE611F9-2FD1-39BE-6E47-C0A1348828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352775"/>
            <a:ext cx="2257400" cy="2257400"/>
          </a:xfrm>
          <a:prstGeom prst="rect">
            <a:avLst/>
          </a:prstGeom>
        </p:spPr>
      </p:pic>
    </p:spTree>
    <p:extLst>
      <p:ext uri="{BB962C8B-B14F-4D97-AF65-F5344CB8AC3E}">
        <p14:creationId xmlns:p14="http://schemas.microsoft.com/office/powerpoint/2010/main" val="2943843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20P5 smi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09795"/>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d with gears outline">
            <a:extLst>
              <a:ext uri="{FF2B5EF4-FFF2-40B4-BE49-F238E27FC236}">
                <a16:creationId xmlns:a16="http://schemas.microsoft.com/office/drawing/2014/main" id="{34FFB546-FDD5-5874-862B-FAD108B021C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0" y="12016"/>
            <a:ext cx="411917" cy="411917"/>
          </a:xfrm>
          <a:prstGeom prst="rect">
            <a:avLst/>
          </a:prstGeom>
        </p:spPr>
      </p:pic>
      <p:sp>
        <p:nvSpPr>
          <p:cNvPr id="15" name="Slide Number">
            <a:extLst>
              <a:ext uri="{FF2B5EF4-FFF2-40B4-BE49-F238E27FC236}">
                <a16:creationId xmlns:a16="http://schemas.microsoft.com/office/drawing/2014/main" id="{19C04D29-740D-9B55-49BD-25310386D145}"/>
              </a:ext>
            </a:extLst>
          </p:cNvPr>
          <p:cNvSpPr>
            <a:spLocks noGrp="1"/>
          </p:cNvSpPr>
          <p:nvPr>
            <p:ph type="sldNum" sz="quarter" idx="12"/>
          </p:nvPr>
        </p:nvSpPr>
        <p:spPr>
          <a:xfrm>
            <a:off x="479537" y="42080"/>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3986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8773870" cy="652933"/>
          </a:xfrm>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196752"/>
            <a:ext cx="11643084" cy="720080"/>
          </a:xfrm>
        </p:spPr>
        <p:txBody>
          <a:bodyPr anchor="t"/>
          <a:lstStyle>
            <a:lvl1pPr>
              <a:defRPr sz="1400">
                <a:solidFill>
                  <a:schemeClr val="tx1"/>
                </a:solidFill>
              </a:defRPr>
            </a:lvl1pPr>
          </a:lstStyle>
          <a:p>
            <a:r>
              <a:rPr lang="en-GB" dirty="0"/>
              <a:t>Footer</a:t>
            </a:r>
          </a:p>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119336" y="1916832"/>
            <a:ext cx="387732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9120336" y="527385"/>
            <a:ext cx="2952328" cy="600164"/>
          </a:xfrm>
          <a:prstGeom prst="rect">
            <a:avLst/>
          </a:prstGeom>
          <a:noFill/>
          <a:ln>
            <a:solidFill>
              <a:srgbClr val="AAAAAA"/>
            </a:solidFill>
          </a:ln>
        </p:spPr>
        <p:txBody>
          <a:bodyPr wrap="square" rtlCol="0">
            <a:spAutoFit/>
          </a:bodyPr>
          <a:lstStyle/>
          <a:p>
            <a:r>
              <a:rPr lang="en-GB" sz="1100" dirty="0"/>
              <a:t>Compared</a:t>
            </a:r>
            <a:r>
              <a:rPr lang="en-GB" sz="1100" baseline="0" dirty="0"/>
              <a:t> with England or goal: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 (x) </a:t>
            </a:r>
          </a:p>
          <a:p>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9" name="Copyright">
            <a:extLst>
              <a:ext uri="{FF2B5EF4-FFF2-40B4-BE49-F238E27FC236}">
                <a16:creationId xmlns:a16="http://schemas.microsoft.com/office/drawing/2014/main" id="{265C757D-8151-C1EA-CE2B-89274310721C}"/>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able 2">
            <a:extLst>
              <a:ext uri="{FF2B5EF4-FFF2-40B4-BE49-F238E27FC236}">
                <a16:creationId xmlns:a16="http://schemas.microsoft.com/office/drawing/2014/main" id="{BDCB874E-F7B0-85B0-10E2-5D9026A6CF07}"/>
              </a:ext>
            </a:extLst>
          </p:cNvPr>
          <p:cNvSpPr>
            <a:spLocks noGrp="1"/>
          </p:cNvSpPr>
          <p:nvPr>
            <p:ph sz="quarter" idx="21"/>
          </p:nvPr>
        </p:nvSpPr>
        <p:spPr>
          <a:xfrm>
            <a:off x="415528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able 3">
            <a:extLst>
              <a:ext uri="{FF2B5EF4-FFF2-40B4-BE49-F238E27FC236}">
                <a16:creationId xmlns:a16="http://schemas.microsoft.com/office/drawing/2014/main" id="{93246042-11A0-D167-0C29-A40224121938}"/>
              </a:ext>
            </a:extLst>
          </p:cNvPr>
          <p:cNvSpPr>
            <a:spLocks noGrp="1"/>
          </p:cNvSpPr>
          <p:nvPr>
            <p:ph sz="quarter" idx="22"/>
          </p:nvPr>
        </p:nvSpPr>
        <p:spPr>
          <a:xfrm>
            <a:off x="819123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596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20P5 respirator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7EDA788C-A614-3912-66F5-E46149087D33}"/>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Lungs outline">
            <a:extLst>
              <a:ext uri="{FF2B5EF4-FFF2-40B4-BE49-F238E27FC236}">
                <a16:creationId xmlns:a16="http://schemas.microsoft.com/office/drawing/2014/main" id="{E5BD9743-858A-8EB0-7BFB-45B6ED541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2976"/>
            <a:ext cx="2257400" cy="2257400"/>
          </a:xfrm>
          <a:prstGeom prst="rect">
            <a:avLst/>
          </a:prstGeom>
        </p:spPr>
      </p:pic>
    </p:spTree>
    <p:extLst>
      <p:ext uri="{BB962C8B-B14F-4D97-AF65-F5344CB8AC3E}">
        <p14:creationId xmlns:p14="http://schemas.microsoft.com/office/powerpoint/2010/main" val="4075039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20P5 respirator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70944"/>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Lungs outline">
            <a:extLst>
              <a:ext uri="{FF2B5EF4-FFF2-40B4-BE49-F238E27FC236}">
                <a16:creationId xmlns:a16="http://schemas.microsoft.com/office/drawing/2014/main" id="{F99227C4-AA10-D94B-0898-89E6F4BE324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0" y="24428"/>
            <a:ext cx="394945" cy="394945"/>
          </a:xfrm>
          <a:prstGeom prst="rect">
            <a:avLst/>
          </a:prstGeom>
        </p:spPr>
      </p:pic>
      <p:sp>
        <p:nvSpPr>
          <p:cNvPr id="14" name="Slide Number">
            <a:extLst>
              <a:ext uri="{FF2B5EF4-FFF2-40B4-BE49-F238E27FC236}">
                <a16:creationId xmlns:a16="http://schemas.microsoft.com/office/drawing/2014/main" id="{CF9C1C07-87ED-0B1E-5809-368CA27E988A}"/>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Tree>
    <p:extLst>
      <p:ext uri="{BB962C8B-B14F-4D97-AF65-F5344CB8AC3E}">
        <p14:creationId xmlns:p14="http://schemas.microsoft.com/office/powerpoint/2010/main" val="2009157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20P5 cancer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1539D994-2D73-3500-EAF5-65DD98CBB6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Germ outline">
            <a:extLst>
              <a:ext uri="{FF2B5EF4-FFF2-40B4-BE49-F238E27FC236}">
                <a16:creationId xmlns:a16="http://schemas.microsoft.com/office/drawing/2014/main" id="{5465B772-AEE0-9091-D48D-42F225F935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3304" y="3221886"/>
            <a:ext cx="2185392" cy="2185392"/>
          </a:xfrm>
          <a:prstGeom prst="rect">
            <a:avLst/>
          </a:prstGeom>
        </p:spPr>
      </p:pic>
    </p:spTree>
    <p:extLst>
      <p:ext uri="{BB962C8B-B14F-4D97-AF65-F5344CB8AC3E}">
        <p14:creationId xmlns:p14="http://schemas.microsoft.com/office/powerpoint/2010/main" val="407848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20P5 cancer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B72373"/>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Germ outline">
            <a:extLst>
              <a:ext uri="{FF2B5EF4-FFF2-40B4-BE49-F238E27FC236}">
                <a16:creationId xmlns:a16="http://schemas.microsoft.com/office/drawing/2014/main" id="{EE9E7634-AB38-2A7B-288A-9B757D70C93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52" y="38625"/>
            <a:ext cx="372032" cy="372032"/>
          </a:xfrm>
          <a:prstGeom prst="rect">
            <a:avLst/>
          </a:prstGeom>
        </p:spPr>
      </p:pic>
      <p:sp>
        <p:nvSpPr>
          <p:cNvPr id="14" name="Slide Number">
            <a:extLst>
              <a:ext uri="{FF2B5EF4-FFF2-40B4-BE49-F238E27FC236}">
                <a16:creationId xmlns:a16="http://schemas.microsoft.com/office/drawing/2014/main" id="{F57AF2E5-E753-F93A-1302-1D6F498079A1}"/>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2783671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20P5 cvd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297D80D2-B0D3-C812-A428-4D0E55314E7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rt organ outline">
            <a:extLst>
              <a:ext uri="{FF2B5EF4-FFF2-40B4-BE49-F238E27FC236}">
                <a16:creationId xmlns:a16="http://schemas.microsoft.com/office/drawing/2014/main" id="{25682371-172B-BEB4-7983-3F5881B6EA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0755"/>
            <a:ext cx="2257400" cy="2257400"/>
          </a:xfrm>
          <a:prstGeom prst="rect">
            <a:avLst/>
          </a:prstGeom>
        </p:spPr>
      </p:pic>
    </p:spTree>
    <p:extLst>
      <p:ext uri="{BB962C8B-B14F-4D97-AF65-F5344CB8AC3E}">
        <p14:creationId xmlns:p14="http://schemas.microsoft.com/office/powerpoint/2010/main" val="2753344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20P5 cvd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312461"/>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rt organ outline">
            <a:extLst>
              <a:ext uri="{FF2B5EF4-FFF2-40B4-BE49-F238E27FC236}">
                <a16:creationId xmlns:a16="http://schemas.microsoft.com/office/drawing/2014/main" id="{FB20371A-EFA0-DE63-05FD-1EEF9FC77D63}"/>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4" y="12483"/>
            <a:ext cx="407369" cy="407369"/>
          </a:xfrm>
          <a:prstGeom prst="rect">
            <a:avLst/>
          </a:prstGeom>
        </p:spPr>
      </p:pic>
      <p:sp>
        <p:nvSpPr>
          <p:cNvPr id="14" name="Slide Number">
            <a:extLst>
              <a:ext uri="{FF2B5EF4-FFF2-40B4-BE49-F238E27FC236}">
                <a16:creationId xmlns:a16="http://schemas.microsoft.com/office/drawing/2014/main" id="{5DE1918F-D698-00F3-C637-D3D4E6CD5F3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21907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HWS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a:extLst>
              <a:ext uri="{FF2B5EF4-FFF2-40B4-BE49-F238E27FC236}">
                <a16:creationId xmlns:a16="http://schemas.microsoft.com/office/drawing/2014/main" id="{4EDC9FF1-19AE-4C7A-AD04-0B99A6B65099}"/>
              </a:ext>
            </a:extLst>
          </p:cNvPr>
          <p:cNvSpPr>
            <a:spLocks noGrp="1"/>
          </p:cNvSpPr>
          <p:nvPr>
            <p:ph sz="quarter" idx="15"/>
          </p:nvPr>
        </p:nvSpPr>
        <p:spPr>
          <a:xfrm>
            <a:off x="5375921" y="5876803"/>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Copyright">
            <a:extLst>
              <a:ext uri="{FF2B5EF4-FFF2-40B4-BE49-F238E27FC236}">
                <a16:creationId xmlns:a16="http://schemas.microsoft.com/office/drawing/2014/main" id="{C2F3464C-58D9-22EE-29C5-9B3C41BC042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4" name="Group 3">
            <a:extLst>
              <a:ext uri="{FF2B5EF4-FFF2-40B4-BE49-F238E27FC236}">
                <a16:creationId xmlns:a16="http://schemas.microsoft.com/office/drawing/2014/main" id="{E6C5F5CE-F5F7-60CD-F48F-9743E3C3C8EF}"/>
              </a:ext>
            </a:extLst>
          </p:cNvPr>
          <p:cNvGrpSpPr/>
          <p:nvPr userDrawn="1"/>
        </p:nvGrpSpPr>
        <p:grpSpPr>
          <a:xfrm>
            <a:off x="5375921" y="1272893"/>
            <a:ext cx="6699935" cy="4485513"/>
            <a:chOff x="5372729" y="1615744"/>
            <a:chExt cx="6699935" cy="4485513"/>
          </a:xfrm>
        </p:grpSpPr>
        <p:sp>
          <p:nvSpPr>
            <p:cNvPr id="18" name="TextBox 17">
              <a:extLst>
                <a:ext uri="{FF2B5EF4-FFF2-40B4-BE49-F238E27FC236}">
                  <a16:creationId xmlns:a16="http://schemas.microsoft.com/office/drawing/2014/main" id="{0B5EFAC2-2B47-4D2E-9CE7-2DBDA1DFB7FA}"/>
                </a:ext>
              </a:extLst>
            </p:cNvPr>
            <p:cNvSpPr txBox="1"/>
            <p:nvPr userDrawn="1"/>
          </p:nvSpPr>
          <p:spPr>
            <a:xfrm>
              <a:off x="5372731" y="4088612"/>
              <a:ext cx="2107245" cy="584775"/>
            </a:xfrm>
            <a:prstGeom prst="rect">
              <a:avLst/>
            </a:prstGeom>
            <a:noFill/>
            <a:ln>
              <a:noFill/>
            </a:ln>
          </p:spPr>
          <p:txBody>
            <a:bodyPr wrap="square" rtlCol="0">
              <a:spAutoFit/>
            </a:bodyPr>
            <a:lstStyle/>
            <a:p>
              <a:r>
                <a:rPr lang="en-GB" sz="1600" dirty="0"/>
                <a:t>Increasing years of </a:t>
              </a:r>
            </a:p>
            <a:p>
              <a:r>
                <a:rPr lang="en-GB" sz="1600" dirty="0"/>
                <a:t>healthy life</a:t>
              </a:r>
            </a:p>
          </p:txBody>
        </p:sp>
        <p:pic>
          <p:nvPicPr>
            <p:cNvPr id="7" name="Picture 6" descr="Icon&#10;&#10;Description automatically generated">
              <a:extLst>
                <a:ext uri="{FF2B5EF4-FFF2-40B4-BE49-F238E27FC236}">
                  <a16:creationId xmlns:a16="http://schemas.microsoft.com/office/drawing/2014/main" id="{492467DF-6A6C-41FE-A8CF-3BB621506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9074" y="4726718"/>
              <a:ext cx="2107247" cy="1371211"/>
            </a:xfrm>
            <a:prstGeom prst="rect">
              <a:avLst/>
            </a:prstGeom>
          </p:spPr>
        </p:pic>
        <p:pic>
          <p:nvPicPr>
            <p:cNvPr id="9" name="Picture 8" descr="Icon&#10;&#10;Description automatically generated">
              <a:extLst>
                <a:ext uri="{FF2B5EF4-FFF2-40B4-BE49-F238E27FC236}">
                  <a16:creationId xmlns:a16="http://schemas.microsoft.com/office/drawing/2014/main" id="{5ECC11E7-B311-4243-B5F1-B8B444A28CB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69074" y="2257858"/>
              <a:ext cx="2107247" cy="1371211"/>
            </a:xfrm>
            <a:prstGeom prst="rect">
              <a:avLst/>
            </a:prstGeom>
          </p:spPr>
        </p:pic>
        <p:pic>
          <p:nvPicPr>
            <p:cNvPr id="11" name="Picture 10" descr="Icon&#10;&#10;Description automatically generated">
              <a:extLst>
                <a:ext uri="{FF2B5EF4-FFF2-40B4-BE49-F238E27FC236}">
                  <a16:creationId xmlns:a16="http://schemas.microsoft.com/office/drawing/2014/main" id="{60C8749A-AFBD-4A7E-AD7C-B684801A3C3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965417" y="2257858"/>
              <a:ext cx="2107247" cy="1371211"/>
            </a:xfrm>
            <a:prstGeom prst="rect">
              <a:avLst/>
            </a:prstGeom>
          </p:spPr>
        </p:pic>
        <p:pic>
          <p:nvPicPr>
            <p:cNvPr id="13" name="Picture 12" descr="Shape, arrow&#10;&#10;Description automatically generated">
              <a:extLst>
                <a:ext uri="{FF2B5EF4-FFF2-40B4-BE49-F238E27FC236}">
                  <a16:creationId xmlns:a16="http://schemas.microsoft.com/office/drawing/2014/main" id="{89764DAF-85F4-49D6-86BB-786278D926E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372731" y="4717670"/>
              <a:ext cx="2107245" cy="1371210"/>
            </a:xfrm>
            <a:prstGeom prst="rect">
              <a:avLst/>
            </a:prstGeom>
          </p:spPr>
        </p:pic>
        <p:pic>
          <p:nvPicPr>
            <p:cNvPr id="15" name="Picture 14" descr="Icon&#10;&#10;Description automatically generated">
              <a:extLst>
                <a:ext uri="{FF2B5EF4-FFF2-40B4-BE49-F238E27FC236}">
                  <a16:creationId xmlns:a16="http://schemas.microsoft.com/office/drawing/2014/main" id="{8DB49490-FEC1-4241-A715-D7C340B9FCFE}"/>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5372731" y="2257858"/>
              <a:ext cx="2107245" cy="1372411"/>
            </a:xfrm>
            <a:prstGeom prst="rect">
              <a:avLst/>
            </a:prstGeom>
          </p:spPr>
        </p:pic>
        <p:pic>
          <p:nvPicPr>
            <p:cNvPr id="17" name="Picture 16" descr="Icon&#10;&#10;Description automatically generated">
              <a:extLst>
                <a:ext uri="{FF2B5EF4-FFF2-40B4-BE49-F238E27FC236}">
                  <a16:creationId xmlns:a16="http://schemas.microsoft.com/office/drawing/2014/main" id="{A826121E-0790-4B07-98AC-FE821860A842}"/>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965419" y="4728846"/>
              <a:ext cx="2107245" cy="1372411"/>
            </a:xfrm>
            <a:prstGeom prst="rect">
              <a:avLst/>
            </a:prstGeom>
          </p:spPr>
        </p:pic>
        <p:sp>
          <p:nvSpPr>
            <p:cNvPr id="19" name="TextBox 18">
              <a:extLst>
                <a:ext uri="{FF2B5EF4-FFF2-40B4-BE49-F238E27FC236}">
                  <a16:creationId xmlns:a16="http://schemas.microsoft.com/office/drawing/2014/main" id="{2CA85E95-63BE-40A3-9FDF-5D95AC906BA6}"/>
                </a:ext>
              </a:extLst>
            </p:cNvPr>
            <p:cNvSpPr txBox="1"/>
            <p:nvPr userDrawn="1"/>
          </p:nvSpPr>
          <p:spPr>
            <a:xfrm>
              <a:off x="7669074" y="4086012"/>
              <a:ext cx="2107245" cy="338554"/>
            </a:xfrm>
            <a:prstGeom prst="rect">
              <a:avLst/>
            </a:prstGeom>
            <a:noFill/>
            <a:ln>
              <a:noFill/>
            </a:ln>
          </p:spPr>
          <p:txBody>
            <a:bodyPr wrap="square" rtlCol="0">
              <a:spAutoFit/>
            </a:bodyPr>
            <a:lstStyle/>
            <a:p>
              <a:r>
                <a:rPr lang="en-GB" sz="1600" dirty="0"/>
                <a:t>Ageing well</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5417" y="4086012"/>
              <a:ext cx="2107245" cy="584775"/>
            </a:xfrm>
            <a:prstGeom prst="rect">
              <a:avLst/>
            </a:prstGeom>
            <a:noFill/>
            <a:ln>
              <a:noFill/>
            </a:ln>
          </p:spPr>
          <p:txBody>
            <a:bodyPr wrap="square" rtlCol="0">
              <a:spAutoFit/>
            </a:bodyPr>
            <a:lstStyle/>
            <a:p>
              <a:r>
                <a:rPr lang="en-GB" sz="1600" dirty="0"/>
                <a:t>Reducing health inequalities </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3619" y="1628800"/>
              <a:ext cx="2107245" cy="338554"/>
            </a:xfrm>
            <a:prstGeom prst="rect">
              <a:avLst/>
            </a:prstGeom>
            <a:noFill/>
            <a:ln>
              <a:noFill/>
            </a:ln>
          </p:spPr>
          <p:txBody>
            <a:bodyPr wrap="square" rtlCol="0">
              <a:spAutoFit/>
            </a:bodyPr>
            <a:lstStyle/>
            <a:p>
              <a:r>
                <a:rPr lang="en-GB" sz="1600" dirty="0"/>
                <a:t>People and place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69073" y="1628800"/>
              <a:ext cx="2107245" cy="338554"/>
            </a:xfrm>
            <a:prstGeom prst="rect">
              <a:avLst/>
            </a:prstGeom>
            <a:noFill/>
            <a:ln>
              <a:noFill/>
            </a:ln>
          </p:spPr>
          <p:txBody>
            <a:bodyPr wrap="square" rtlCol="0">
              <a:spAutoFit/>
            </a:bodyPr>
            <a:lstStyle/>
            <a:p>
              <a:r>
                <a:rPr lang="en-GB" sz="1600" dirty="0"/>
                <a:t>Best start in life</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4527" y="1628800"/>
              <a:ext cx="2107245" cy="584775"/>
            </a:xfrm>
            <a:prstGeom prst="rect">
              <a:avLst/>
            </a:prstGeom>
            <a:noFill/>
            <a:ln>
              <a:noFill/>
            </a:ln>
          </p:spPr>
          <p:txBody>
            <a:bodyPr wrap="square" rtlCol="0">
              <a:spAutoFit/>
            </a:bodyPr>
            <a:lstStyle/>
            <a:p>
              <a:r>
                <a:rPr lang="en-GB" sz="1600" dirty="0"/>
                <a:t>Improving health and wellbeing</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2729" y="1620308"/>
              <a:ext cx="2107247" cy="2008761"/>
            </a:xfrm>
            <a:prstGeom prst="rect">
              <a:avLst/>
            </a:prstGeom>
            <a:noFill/>
            <a:ln w="19050">
              <a:solidFill>
                <a:srgbClr val="215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68185" y="1617626"/>
              <a:ext cx="2107247" cy="2008761"/>
            </a:xfrm>
            <a:prstGeom prst="rect">
              <a:avLst/>
            </a:prstGeom>
            <a:noFill/>
            <a:ln w="19050">
              <a:solidFill>
                <a:srgbClr val="444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4525" y="1615744"/>
              <a:ext cx="2107247" cy="2008761"/>
            </a:xfrm>
            <a:prstGeom prst="rect">
              <a:avLst/>
            </a:prstGeom>
            <a:noFill/>
            <a:ln w="19050">
              <a:solidFill>
                <a:srgbClr val="95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78810" y="4080119"/>
              <a:ext cx="2107247" cy="2008761"/>
            </a:xfrm>
            <a:prstGeom prst="rect">
              <a:avLst/>
            </a:prstGeom>
            <a:noFill/>
            <a:ln w="19050">
              <a:solidFill>
                <a:srgbClr val="D3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2113" y="4082448"/>
              <a:ext cx="2107247" cy="2008761"/>
            </a:xfrm>
            <a:prstGeom prst="rect">
              <a:avLst/>
            </a:prstGeom>
            <a:noFill/>
            <a:ln w="19050">
              <a:solidFill>
                <a:srgbClr val="F75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5009" y="4077810"/>
              <a:ext cx="2107247" cy="2008761"/>
            </a:xfrm>
            <a:prstGeom prst="rect">
              <a:avLst/>
            </a:prstGeom>
            <a:noFill/>
            <a:ln w="19050">
              <a:solidFill>
                <a:srgbClr val="F66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cator slide explain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D5408-2AE9-E8FF-144B-FD4D6DF6F515}"/>
              </a:ext>
            </a:extLst>
          </p:cNvPr>
          <p:cNvPicPr>
            <a:picLocks noChangeAspect="1"/>
          </p:cNvPicPr>
          <p:nvPr userDrawn="1"/>
        </p:nvPicPr>
        <p:blipFill>
          <a:blip r:embed="rId2"/>
          <a:stretch>
            <a:fillRect/>
          </a:stretch>
        </p:blipFill>
        <p:spPr>
          <a:xfrm>
            <a:off x="2614780" y="2662317"/>
            <a:ext cx="6831893" cy="3466706"/>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0" name="TextBox 9">
            <a:extLst>
              <a:ext uri="{FF2B5EF4-FFF2-40B4-BE49-F238E27FC236}">
                <a16:creationId xmlns:a16="http://schemas.microsoft.com/office/drawing/2014/main" id="{5D18A4D1-B3B3-5063-A019-1AF0FF0E75EB}"/>
              </a:ext>
            </a:extLst>
          </p:cNvPr>
          <p:cNvSpPr txBox="1"/>
          <p:nvPr userDrawn="1"/>
        </p:nvSpPr>
        <p:spPr>
          <a:xfrm>
            <a:off x="129760" y="2793870"/>
            <a:ext cx="1978362" cy="34470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ward and Medway values to England.</a:t>
            </a:r>
          </a:p>
          <a:p>
            <a:r>
              <a:rPr lang="en-GB" sz="800" dirty="0"/>
              <a:t> </a:t>
            </a:r>
          </a:p>
          <a:p>
            <a:r>
              <a:rPr lang="en-GB" sz="1200" dirty="0"/>
              <a:t>Bar for focus ward outlined in black. </a:t>
            </a:r>
          </a:p>
          <a:p>
            <a:r>
              <a:rPr lang="en-GB" sz="800" dirty="0"/>
              <a:t> </a:t>
            </a:r>
          </a:p>
          <a:p>
            <a:r>
              <a:rPr lang="en-GB" sz="1200" dirty="0"/>
              <a:t>Wards ordered from </a:t>
            </a:r>
          </a:p>
          <a:p>
            <a:r>
              <a:rPr lang="en-GB" sz="1200" dirty="0"/>
              <a:t>worst (1) to best (24).</a:t>
            </a:r>
          </a:p>
          <a:p>
            <a:r>
              <a:rPr lang="en-GB" sz="800" dirty="0"/>
              <a:t>  </a:t>
            </a:r>
          </a:p>
          <a:p>
            <a:r>
              <a:rPr lang="en-GB" sz="1200" dirty="0"/>
              <a:t>RAG rating applied. </a:t>
            </a:r>
          </a:p>
          <a:p>
            <a:r>
              <a:rPr lang="en-GB" sz="1200" dirty="0"/>
              <a:t>Compared to England. </a:t>
            </a:r>
          </a:p>
          <a:p>
            <a:r>
              <a:rPr lang="en-GB" sz="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Red = Worse</a:t>
            </a:r>
          </a:p>
          <a:p>
            <a:r>
              <a:rPr lang="en-GB" sz="1200" dirty="0"/>
              <a:t>Amber = Similar</a:t>
            </a:r>
          </a:p>
          <a:p>
            <a:r>
              <a:rPr lang="en-GB" sz="1200" dirty="0"/>
              <a:t>Green = Better</a:t>
            </a:r>
          </a:p>
          <a:p>
            <a:r>
              <a:rPr lang="en-GB" sz="1200" dirty="0"/>
              <a:t>Dark blue = Lower</a:t>
            </a:r>
          </a:p>
          <a:p>
            <a:r>
              <a:rPr lang="en-GB" sz="1200" dirty="0"/>
              <a:t>Light blue = Higher</a:t>
            </a:r>
          </a:p>
          <a:p>
            <a:r>
              <a:rPr lang="en-GB" sz="1200" dirty="0"/>
              <a:t>Grey = Not compared</a:t>
            </a:r>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272464" y="2745177"/>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3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6" y="1661745"/>
            <a:ext cx="2602054" cy="830997"/>
          </a:xfrm>
          <a:prstGeom prst="rect">
            <a:avLst/>
          </a:prstGeom>
          <a:noFill/>
        </p:spPr>
        <p:txBody>
          <a:bodyPr wrap="square" rtlCol="0">
            <a:spAutoFit/>
          </a:bodyPr>
          <a:lstStyle/>
          <a:p>
            <a:r>
              <a:rPr lang="en-GB" sz="1600" b="1" dirty="0"/>
              <a:t>Section 1: </a:t>
            </a:r>
            <a:r>
              <a:rPr lang="en-GB" sz="1600" dirty="0"/>
              <a:t>How does the ward compare to England and other wards in Medway?</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917281" y="1636089"/>
            <a:ext cx="2176837" cy="830997"/>
          </a:xfrm>
          <a:prstGeom prst="rect">
            <a:avLst/>
          </a:prstGeom>
          <a:noFill/>
        </p:spPr>
        <p:txBody>
          <a:bodyPr wrap="square" rtlCol="0">
            <a:spAutoFit/>
          </a:bodyPr>
          <a:lstStyle/>
          <a:p>
            <a:r>
              <a:rPr lang="en-GB" sz="1600" b="1" dirty="0"/>
              <a:t>Section 2: </a:t>
            </a:r>
            <a:r>
              <a:rPr lang="en-GB" sz="1600" dirty="0"/>
              <a:t>What are the current and past values for the ward?</a:t>
            </a:r>
          </a:p>
        </p:txBody>
      </p:sp>
      <p:sp>
        <p:nvSpPr>
          <p:cNvPr id="32" name="TextBox 31">
            <a:extLst>
              <a:ext uri="{FF2B5EF4-FFF2-40B4-BE49-F238E27FC236}">
                <a16:creationId xmlns:a16="http://schemas.microsoft.com/office/drawing/2014/main" id="{17FA4BE5-26F0-21A6-8338-FDB5BB14ECC7}"/>
              </a:ext>
            </a:extLst>
          </p:cNvPr>
          <p:cNvSpPr txBox="1"/>
          <p:nvPr userDrawn="1"/>
        </p:nvSpPr>
        <p:spPr>
          <a:xfrm>
            <a:off x="7273784" y="1636088"/>
            <a:ext cx="2278599" cy="830997"/>
          </a:xfrm>
          <a:prstGeom prst="rect">
            <a:avLst/>
          </a:prstGeom>
          <a:noFill/>
        </p:spPr>
        <p:txBody>
          <a:bodyPr wrap="square" rtlCol="0">
            <a:spAutoFit/>
          </a:bodyPr>
          <a:lstStyle/>
          <a:p>
            <a:r>
              <a:rPr lang="en-GB" sz="1600" b="1" dirty="0"/>
              <a:t>Section 3: </a:t>
            </a:r>
            <a:r>
              <a:rPr lang="en-GB" sz="1600" b="0" dirty="0"/>
              <a:t>Do the values vary within the ward by LSOA or MSOA?</a:t>
            </a:r>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B30E3AD5-9452-C995-B010-4003B78385DF}"/>
              </a:ext>
            </a:extLst>
          </p:cNvPr>
          <p:cNvCxnSpPr>
            <a:cxnSpLocks/>
          </p:cNvCxnSpPr>
          <p:nvPr userDrawn="1"/>
        </p:nvCxnSpPr>
        <p:spPr>
          <a:xfrm>
            <a:off x="7176120" y="1661745"/>
            <a:ext cx="0" cy="1399675"/>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881630" y="1661745"/>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a:off x="9434822" y="4050297"/>
            <a:ext cx="837642" cy="326096"/>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10" idx="3"/>
          </p:cNvCxnSpPr>
          <p:nvPr userDrawn="1"/>
        </p:nvCxnSpPr>
        <p:spPr>
          <a:xfrm flipV="1">
            <a:off x="2108122" y="4124647"/>
            <a:ext cx="667674" cy="392772"/>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372B3CD-EA1F-0B11-8A17-3D73B9DF5BBA}"/>
              </a:ext>
            </a:extLst>
          </p:cNvPr>
          <p:cNvGrpSpPr/>
          <p:nvPr userDrawn="1"/>
        </p:nvGrpSpPr>
        <p:grpSpPr>
          <a:xfrm>
            <a:off x="1919536" y="6302870"/>
            <a:ext cx="3505854" cy="471861"/>
            <a:chOff x="2792498" y="6292485"/>
            <a:chExt cx="3505854" cy="471861"/>
          </a:xfrm>
        </p:grpSpPr>
        <p:grpSp>
          <p:nvGrpSpPr>
            <p:cNvPr id="24" name="Group 23">
              <a:extLst>
                <a:ext uri="{FF2B5EF4-FFF2-40B4-BE49-F238E27FC236}">
                  <a16:creationId xmlns:a16="http://schemas.microsoft.com/office/drawing/2014/main" id="{533C66A1-9778-4A71-3734-14F0AB8CE702}"/>
                </a:ext>
              </a:extLst>
            </p:cNvPr>
            <p:cNvGrpSpPr/>
            <p:nvPr userDrawn="1"/>
          </p:nvGrpSpPr>
          <p:grpSpPr>
            <a:xfrm>
              <a:off x="2792498" y="6292485"/>
              <a:ext cx="3505854" cy="466763"/>
              <a:chOff x="3249446" y="6261395"/>
              <a:chExt cx="3505854" cy="466763"/>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3249446" y="6261395"/>
                <a:ext cx="1449160"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4543362" y="6266493"/>
                <a:ext cx="2211938" cy="461665"/>
              </a:xfrm>
              <a:prstGeom prst="rect">
                <a:avLst/>
              </a:prstGeom>
              <a:noFill/>
            </p:spPr>
            <p:txBody>
              <a:bodyPr wrap="square" numCol="1" rtlCol="0">
                <a:spAutoFit/>
              </a:bodyPr>
              <a:lstStyle/>
              <a:p>
                <a:pPr algn="l"/>
                <a:r>
                  <a:rPr lang="en-GB" sz="1200" dirty="0"/>
                  <a:t>Latest values for ward, Medway,  and England with RAG rating.</a:t>
                </a:r>
              </a:p>
            </p:txBody>
          </p:sp>
        </p:grpSp>
        <p:sp>
          <p:nvSpPr>
            <p:cNvPr id="3" name="Rectangle 2">
              <a:extLst>
                <a:ext uri="{FF2B5EF4-FFF2-40B4-BE49-F238E27FC236}">
                  <a16:creationId xmlns:a16="http://schemas.microsoft.com/office/drawing/2014/main" id="{5BB9933D-8EE7-FCE8-E827-41D886CEE5B4}"/>
                </a:ext>
              </a:extLst>
            </p:cNvPr>
            <p:cNvSpPr/>
            <p:nvPr userDrawn="1"/>
          </p:nvSpPr>
          <p:spPr>
            <a:xfrm>
              <a:off x="2792498" y="6292485"/>
              <a:ext cx="3505854"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D91FF1E2-0E67-E837-31EA-1A148E82F6BB}"/>
              </a:ext>
            </a:extLst>
          </p:cNvPr>
          <p:cNvGrpSpPr/>
          <p:nvPr userDrawn="1"/>
        </p:nvGrpSpPr>
        <p:grpSpPr>
          <a:xfrm>
            <a:off x="6075471" y="6275390"/>
            <a:ext cx="4485025" cy="646331"/>
            <a:chOff x="6744072" y="6266494"/>
            <a:chExt cx="4142249" cy="646331"/>
          </a:xfrm>
        </p:grpSpPr>
        <p:grpSp>
          <p:nvGrpSpPr>
            <p:cNvPr id="21" name="Group 20">
              <a:extLst>
                <a:ext uri="{FF2B5EF4-FFF2-40B4-BE49-F238E27FC236}">
                  <a16:creationId xmlns:a16="http://schemas.microsoft.com/office/drawing/2014/main" id="{3BEB0B60-1F36-6B0E-6660-D7A0F8CE6760}"/>
                </a:ext>
              </a:extLst>
            </p:cNvPr>
            <p:cNvGrpSpPr/>
            <p:nvPr userDrawn="1"/>
          </p:nvGrpSpPr>
          <p:grpSpPr>
            <a:xfrm>
              <a:off x="6744072" y="6266494"/>
              <a:ext cx="4142249" cy="646331"/>
              <a:chOff x="6744072" y="6266494"/>
              <a:chExt cx="4142249" cy="646331"/>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7824192" y="6266494"/>
                <a:ext cx="3062129" cy="646331"/>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Ward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Blue with RAG rating = ward. Black = England.</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6744072" y="6268191"/>
                <a:ext cx="1224136" cy="369332"/>
              </a:xfrm>
              <a:prstGeom prst="rect">
                <a:avLst/>
              </a:prstGeom>
              <a:noFill/>
            </p:spPr>
            <p:txBody>
              <a:bodyPr wrap="square" numCol="1" rtlCol="0">
                <a:spAutoFit/>
              </a:bodyPr>
              <a:lstStyle/>
              <a:p>
                <a:r>
                  <a:rPr lang="en-GB" sz="1800" dirty="0"/>
                  <a:t>Trend plot</a:t>
                </a:r>
              </a:p>
            </p:txBody>
          </p:sp>
        </p:grpSp>
        <p:sp>
          <p:nvSpPr>
            <p:cNvPr id="26" name="Rectangle 25">
              <a:extLst>
                <a:ext uri="{FF2B5EF4-FFF2-40B4-BE49-F238E27FC236}">
                  <a16:creationId xmlns:a16="http://schemas.microsoft.com/office/drawing/2014/main" id="{8AF10E23-0B20-90F8-1EA9-342A5763E88E}"/>
                </a:ext>
              </a:extLst>
            </p:cNvPr>
            <p:cNvSpPr/>
            <p:nvPr userDrawn="1"/>
          </p:nvSpPr>
          <p:spPr>
            <a:xfrm>
              <a:off x="6744072" y="6290091"/>
              <a:ext cx="3888432"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rot="16200000" flipV="1">
            <a:off x="6747523" y="6095392"/>
            <a:ext cx="425150" cy="1"/>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rot="5400000" flipH="1" flipV="1">
            <a:off x="4285855" y="5254186"/>
            <a:ext cx="1581314" cy="523230"/>
          </a:xfrm>
          <a:prstGeom prst="bentConnector3">
            <a:avLst>
              <a:gd name="adj1" fmla="val 7810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0947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D Indicator slide explain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6FBB03-1BC7-8E42-B37B-2B7B9A5AF00F}"/>
              </a:ext>
            </a:extLst>
          </p:cNvPr>
          <p:cNvPicPr>
            <a:picLocks noChangeAspect="1"/>
          </p:cNvPicPr>
          <p:nvPr userDrawn="1"/>
        </p:nvPicPr>
        <p:blipFill>
          <a:blip r:embed="rId2"/>
          <a:stretch>
            <a:fillRect/>
          </a:stretch>
        </p:blipFill>
        <p:spPr>
          <a:xfrm>
            <a:off x="2533986" y="2636660"/>
            <a:ext cx="6893166" cy="3552959"/>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047671" y="1638064"/>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ward,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2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5" y="1661745"/>
            <a:ext cx="2448271" cy="830997"/>
          </a:xfrm>
          <a:prstGeom prst="rect">
            <a:avLst/>
          </a:prstGeom>
          <a:noFill/>
        </p:spPr>
        <p:txBody>
          <a:bodyPr wrap="square" rtlCol="0">
            <a:spAutoFit/>
          </a:bodyPr>
          <a:lstStyle/>
          <a:p>
            <a:r>
              <a:rPr lang="en-GB" sz="1600" b="1" dirty="0"/>
              <a:t>Section 1: </a:t>
            </a:r>
            <a:r>
              <a:rPr lang="en-GB" sz="1600" dirty="0"/>
              <a:t>How does Medway compare to England?</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645848" y="1636089"/>
            <a:ext cx="3610391" cy="584775"/>
          </a:xfrm>
          <a:prstGeom prst="rect">
            <a:avLst/>
          </a:prstGeom>
          <a:noFill/>
        </p:spPr>
        <p:txBody>
          <a:bodyPr wrap="square" rtlCol="0">
            <a:spAutoFit/>
          </a:bodyPr>
          <a:lstStyle/>
          <a:p>
            <a:r>
              <a:rPr lang="en-GB" sz="1600" b="1" dirty="0"/>
              <a:t>Section 2: </a:t>
            </a:r>
            <a:r>
              <a:rPr lang="en-GB" sz="1600" b="0" dirty="0"/>
              <a:t>Do the values vary within Medway by ward, LSOA or MSOA?</a:t>
            </a:r>
            <a:endParaRPr lang="en-GB" sz="1600" dirty="0"/>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583832" y="1636088"/>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flipV="1">
            <a:off x="8904313" y="3269280"/>
            <a:ext cx="1143359" cy="879800"/>
          </a:xfrm>
          <a:prstGeom prst="bentConnector3">
            <a:avLst>
              <a:gd name="adj1" fmla="val 1847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3" idx="3"/>
          </p:cNvCxnSpPr>
          <p:nvPr userDrawn="1"/>
        </p:nvCxnSpPr>
        <p:spPr>
          <a:xfrm>
            <a:off x="2034504" y="2463177"/>
            <a:ext cx="507152" cy="1939356"/>
          </a:xfrm>
          <a:prstGeom prst="bentConnector3">
            <a:avLst>
              <a:gd name="adj1" fmla="val 2746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2051223"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Medway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6"/>
            <a:ext cx="1934747" cy="3814985"/>
            <a:chOff x="134895" y="3497652"/>
            <a:chExt cx="1934747" cy="3814985"/>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08653"/>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Medway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Medway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Dark blue = 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Light blue = 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flipV="1">
            <a:off x="5015880" y="5942929"/>
            <a:ext cx="0" cy="32526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7393" y="5645817"/>
            <a:ext cx="55981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userDrawn="1">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16" name="Group 15">
            <a:extLst>
              <a:ext uri="{FF2B5EF4-FFF2-40B4-BE49-F238E27FC236}">
                <a16:creationId xmlns:a16="http://schemas.microsoft.com/office/drawing/2014/main" id="{4EE72F67-2B2D-8367-7F93-45245D48E303}"/>
              </a:ext>
            </a:extLst>
          </p:cNvPr>
          <p:cNvGrpSpPr/>
          <p:nvPr userDrawn="1"/>
        </p:nvGrpSpPr>
        <p:grpSpPr>
          <a:xfrm>
            <a:off x="2984222" y="6268191"/>
            <a:ext cx="6042953" cy="553998"/>
            <a:chOff x="2266185" y="6268191"/>
            <a:chExt cx="6042953" cy="553998"/>
          </a:xfrm>
        </p:grpSpPr>
        <p:sp>
          <p:nvSpPr>
            <p:cNvPr id="10" name="TextBox 9">
              <a:extLst>
                <a:ext uri="{FF2B5EF4-FFF2-40B4-BE49-F238E27FC236}">
                  <a16:creationId xmlns:a16="http://schemas.microsoft.com/office/drawing/2014/main" id="{5D18A4D1-B3B3-5063-A019-1AF0FF0E75EB}"/>
                </a:ext>
              </a:extLst>
            </p:cNvPr>
            <p:cNvSpPr txBox="1"/>
            <p:nvPr userDrawn="1"/>
          </p:nvSpPr>
          <p:spPr>
            <a:xfrm>
              <a:off x="2266185" y="6268191"/>
              <a:ext cx="6042953" cy="5539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Medway and ward values to England.</a:t>
              </a:r>
            </a:p>
          </p:txBody>
        </p:sp>
        <p:sp>
          <p:nvSpPr>
            <p:cNvPr id="14" name="TextBox 13">
              <a:extLst>
                <a:ext uri="{FF2B5EF4-FFF2-40B4-BE49-F238E27FC236}">
                  <a16:creationId xmlns:a16="http://schemas.microsoft.com/office/drawing/2014/main" id="{E9F6C1CE-D8B5-E860-96CC-7CAE60BAF324}"/>
                </a:ext>
              </a:extLst>
            </p:cNvPr>
            <p:cNvSpPr txBox="1"/>
            <p:nvPr userDrawn="1"/>
          </p:nvSpPr>
          <p:spPr>
            <a:xfrm>
              <a:off x="5468956" y="6360524"/>
              <a:ext cx="2840182" cy="461665"/>
            </a:xfrm>
            <a:prstGeom prst="rect">
              <a:avLst/>
            </a:prstGeom>
            <a:noFill/>
            <a:ln>
              <a:noFill/>
            </a:ln>
          </p:spPr>
          <p:txBody>
            <a:bodyPr wrap="square" rtlCol="0">
              <a:spAutoFit/>
            </a:bodyPr>
            <a:lstStyle/>
            <a:p>
              <a:r>
                <a:rPr lang="en-GB" sz="1200" dirty="0"/>
                <a:t>Wards ordered from worst (1) to best (24).</a:t>
              </a:r>
              <a:endParaRPr lang="en-GB" sz="800" dirty="0"/>
            </a:p>
            <a:p>
              <a:r>
                <a:rPr lang="en-GB" sz="1200" dirty="0"/>
                <a:t>RAG rating applied. Compared to England. </a:t>
              </a:r>
            </a:p>
          </p:txBody>
        </p:sp>
      </p:grpSp>
    </p:spTree>
    <p:extLst>
      <p:ext uri="{BB962C8B-B14F-4D97-AF65-F5344CB8AC3E}">
        <p14:creationId xmlns:p14="http://schemas.microsoft.com/office/powerpoint/2010/main" val="40984087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05" r:id="rId5"/>
    <p:sldLayoutId id="2147483704" r:id="rId6"/>
    <p:sldLayoutId id="2147483678" r:id="rId7"/>
    <p:sldLayoutId id="2147483706" r:id="rId8"/>
    <p:sldLayoutId id="2147483713" r:id="rId9"/>
    <p:sldLayoutId id="2147483707" r:id="rId10"/>
    <p:sldLayoutId id="2147483667" r:id="rId11"/>
    <p:sldLayoutId id="2147483672" r:id="rId12"/>
    <p:sldLayoutId id="2147483689" r:id="rId13"/>
    <p:sldLayoutId id="2147483690" r:id="rId14"/>
    <p:sldLayoutId id="2147483666" r:id="rId15"/>
    <p:sldLayoutId id="2147483674" r:id="rId16"/>
    <p:sldLayoutId id="2147483694" r:id="rId17"/>
    <p:sldLayoutId id="2147483703" r:id="rId18"/>
    <p:sldLayoutId id="2147483708" r:id="rId19"/>
    <p:sldLayoutId id="2147483668" r:id="rId20"/>
    <p:sldLayoutId id="2147483673" r:id="rId21"/>
    <p:sldLayoutId id="2147483693" r:id="rId22"/>
    <p:sldLayoutId id="2147483702" r:id="rId23"/>
    <p:sldLayoutId id="2147483709" r:id="rId24"/>
    <p:sldLayoutId id="2147483669" r:id="rId25"/>
    <p:sldLayoutId id="2147483699" r:id="rId26"/>
    <p:sldLayoutId id="2147483675" r:id="rId27"/>
    <p:sldLayoutId id="2147483692" r:id="rId28"/>
    <p:sldLayoutId id="2147483701" r:id="rId29"/>
    <p:sldLayoutId id="2147483710" r:id="rId30"/>
    <p:sldLayoutId id="2147483714" r:id="rId31"/>
    <p:sldLayoutId id="2147483670" r:id="rId32"/>
    <p:sldLayoutId id="2147483697" r:id="rId33"/>
    <p:sldLayoutId id="2147483676" r:id="rId34"/>
    <p:sldLayoutId id="2147483695" r:id="rId35"/>
    <p:sldLayoutId id="2147483711" r:id="rId36"/>
    <p:sldLayoutId id="2147483671" r:id="rId37"/>
    <p:sldLayoutId id="2147483698" r:id="rId38"/>
    <p:sldLayoutId id="2147483677" r:id="rId39"/>
    <p:sldLayoutId id="2147483696" r:id="rId40"/>
    <p:sldLayoutId id="2147483700" r:id="rId41"/>
    <p:sldLayoutId id="2147483712" r:id="rId42"/>
    <p:sldLayoutId id="2147483728" r:id="rId43"/>
    <p:sldLayoutId id="2147483737" r:id="rId44"/>
    <p:sldLayoutId id="2147483727" r:id="rId45"/>
    <p:sldLayoutId id="2147483732" r:id="rId46"/>
    <p:sldLayoutId id="2147483736" r:id="rId47"/>
    <p:sldLayoutId id="2147483730" r:id="rId48"/>
    <p:sldLayoutId id="2147483729" r:id="rId49"/>
    <p:sldLayoutId id="2147483731" r:id="rId50"/>
    <p:sldLayoutId id="2147483733" r:id="rId51"/>
    <p:sldLayoutId id="2147483734" r:id="rId52"/>
    <p:sldLayoutId id="2147483735" r:id="rId53"/>
    <p:sldLayoutId id="2147483720" r:id="rId54"/>
    <p:sldLayoutId id="2147483721" r:id="rId55"/>
    <p:sldLayoutId id="2147483715" r:id="rId56"/>
    <p:sldLayoutId id="2147483722" r:id="rId57"/>
    <p:sldLayoutId id="2147483716" r:id="rId58"/>
    <p:sldLayoutId id="2147483723" r:id="rId59"/>
    <p:sldLayoutId id="2147483717" r:id="rId60"/>
    <p:sldLayoutId id="2147483724" r:id="rId61"/>
    <p:sldLayoutId id="2147483718" r:id="rId62"/>
    <p:sldLayoutId id="2147483725" r:id="rId63"/>
    <p:sldLayoutId id="2147483719" r:id="rId64"/>
    <p:sldLayoutId id="2147483726" r:id="rId65"/>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5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5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5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5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5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5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about/equality/equality-hub/national-healthcare-inequalities-improvement-programme/core20plus5/" TargetMode="External"/><Relationship Id="rId2" Type="http://schemas.openxmlformats.org/officeDocument/2006/relationships/hyperlink" Target="https://www.england.nhs.uk/about/equality/equality-hub/national-healthcare-inequalities-improvement-programme/core20plus5/core20plus5-cyp/" TargetMode="Externa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7.xml"/><Relationship Id="rId5" Type="http://schemas.openxmlformats.org/officeDocument/2006/relationships/image" Target="../media/image96.png"/><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59.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3.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59.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6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6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6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28.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61.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6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3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63.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2.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6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33.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63.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65.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36.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png"/><Relationship Id="rId1" Type="http://schemas.openxmlformats.org/officeDocument/2006/relationships/slideLayout" Target="../slideLayouts/slideLayout65.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65.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38.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65.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hyperlink" Target="https://www.medway.gov.uk/info/200591/medway_s_joint_strategic_needs_assessment_jsna/1590/area_profiles" TargetMode="External"/><Relationship Id="rId2" Type="http://schemas.openxmlformats.org/officeDocument/2006/relationships/hyperlink" Target="https://www.medway.gov.uk/jsna" TargetMode="External"/><Relationship Id="rId1" Type="http://schemas.openxmlformats.org/officeDocument/2006/relationships/slideLayout" Target="../slideLayouts/slideLayout45.xml"/><Relationship Id="rId6" Type="http://schemas.openxmlformats.org/officeDocument/2006/relationships/hyperlink" Target="https://www.medway.gov.uk/downloads/download/417/public_health_reports" TargetMode="External"/><Relationship Id="rId5" Type="http://schemas.openxmlformats.org/officeDocument/2006/relationships/hyperlink" Target="https://www.medway.gov.uk/info/200591/medway_s_joint_strategic_needs_assessment_jsna/1650/medway_health_and_wellbeing_survey" TargetMode="External"/><Relationship Id="rId4" Type="http://schemas.openxmlformats.org/officeDocument/2006/relationships/hyperlink" Target="https://www.medway.gov.uk/info/200591/medway_s_joint_strategic_needs_assessment_jsna/1577/infograph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3.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2023371" y="1772816"/>
            <a:ext cx="8136001" cy="1440160"/>
          </a:xfrm>
        </p:spPr>
        <p:txBody>
          <a:bodyPr/>
          <a:lstStyle/>
          <a:p>
            <a:r>
              <a:t>Health Inequalities Profile</a:t>
            </a:r>
          </a:p>
        </p:txBody>
      </p:sp>
      <p:sp>
        <p:nvSpPr>
          <p:cNvPr id="3" name="Subtitle"/>
          <p:cNvSpPr>
            <a:spLocks noGrp="1"/>
          </p:cNvSpPr>
          <p:nvPr>
            <p:ph type="subTitle" idx="1" hasCustomPrompt="1"/>
          </p:nvPr>
        </p:nvSpPr>
        <p:spPr>
          <a:xfrm>
            <a:off x="2023371" y="3212976"/>
            <a:ext cx="8145258" cy="1772816"/>
          </a:xfrm>
        </p:spPr>
        <p:txBody>
          <a:bodyPr/>
          <a:lstStyle/>
          <a:p>
            <a:r>
              <a:t>Medway</a:t>
            </a:r>
          </a:p>
        </p:txBody>
      </p:sp>
      <p:sp>
        <p:nvSpPr>
          <p:cNvPr id="4" name="Author"/>
          <p:cNvSpPr>
            <a:spLocks noGrp="1"/>
          </p:cNvSpPr>
          <p:nvPr>
            <p:ph sz="quarter" idx="14"/>
          </p:nvPr>
        </p:nvSpPr>
        <p:spPr>
          <a:xfrm>
            <a:off x="2023371" y="4985792"/>
            <a:ext cx="8145258" cy="1035495"/>
          </a:xfrm>
        </p:spPr>
        <p:txBody>
          <a:bodyPr/>
          <a:lstStyle/>
          <a:p>
            <a:r>
              <a:t>Medway Council
Public Health Intelligence Team
11/03/2024</a:t>
            </a:r>
          </a:p>
        </p:txBody>
      </p:sp>
      <p:sp>
        <p:nvSpPr>
          <p:cNvPr id="5" name="Footer"/>
          <p:cNvSpPr>
            <a:spLocks noGrp="1"/>
          </p:cNvSpPr>
          <p:nvPr>
            <p:ph type="ftr" sz="quarter" idx="11"/>
          </p:nvPr>
        </p:nvSpPr>
        <p:spPr>
          <a:xfrm>
            <a:off x="141548" y="6344782"/>
            <a:ext cx="1645078" cy="365126"/>
          </a:xfrm>
        </p:spPr>
        <p:txBody>
          <a:bodyPr/>
          <a:lstStyle/>
          <a:p>
            <a:r>
              <a:t>Version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Children and Young People</a:t>
            </a:r>
          </a:p>
        </p:txBody>
      </p:sp>
      <p:sp>
        <p:nvSpPr>
          <p:cNvPr id="3" name="Slide Number"/>
          <p:cNvSpPr>
            <a:spLocks noGrp="1"/>
          </p:cNvSpPr>
          <p:nvPr>
            <p:ph type="sldNum" sz="quarter" idx="12"/>
          </p:nvPr>
        </p:nvSpPr>
        <p:spPr>
          <a:xfrm>
            <a:off x="15304" y="34131"/>
            <a:ext cx="1440000" cy="365125"/>
          </a:xfrm>
        </p:spPr>
        <p:txBody>
          <a:bodyPr/>
          <a:lstStyle/>
          <a:p>
            <a: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asthma (under 19 years)</a:t>
            </a:r>
          </a:p>
        </p:txBody>
      </p:sp>
      <p:sp>
        <p:nvSpPr>
          <p:cNvPr id="3" name="Slide Number"/>
          <p:cNvSpPr>
            <a:spLocks noGrp="1"/>
          </p:cNvSpPr>
          <p:nvPr>
            <p:ph type="sldNum" sz="quarter" idx="12"/>
          </p:nvPr>
        </p:nvSpPr>
        <p:spPr>
          <a:xfrm>
            <a:off x="479536" y="42079"/>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was 124, which is worse compared to England (108).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8 years, up to 2020/21-22/23. In Medway, the value was 264 in 2013/14-15/16 and 124 in 2020/21-22/23. In England, the value was 207 in 2013/14-15/16 and 108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J45-J46.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107.8) in 2020/21-22/23. The value for Female was 99.8, which is similar compared to England. The value for Male was 151.7,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7.8) in 2020/21-22/23. The value for 0-9 was 165.9, which is worse compared to England. The value for 10-18 was 79.7, which is bette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7.8) in 2020/21-22/23. The value for 1 was 137.6, which is similar compared to England. The value for 2 was 147.3, which is worse compared to England. The value for 3 was 159.6, which is worse compared to England. The value for 4 was 71.3, which is better compared to England. The value for 5 was 70.8,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7 in 2013/14-15/16 and 0.4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diabetes (under 19 years)</a:t>
            </a:r>
          </a:p>
        </p:txBody>
      </p:sp>
      <p:sp>
        <p:nvSpPr>
          <p:cNvPr id="3" name="Slide Number"/>
          <p:cNvSpPr>
            <a:spLocks noGrp="1"/>
          </p:cNvSpPr>
          <p:nvPr>
            <p:ph type="sldNum" sz="quarter" idx="12"/>
          </p:nvPr>
        </p:nvSpPr>
        <p:spPr>
          <a:xfrm>
            <a:off x="479536" y="42079"/>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was 83, which is worse compared to England (52).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8 years, up to 2020/21-22/23. In Medway, the value was 79 in 2013/14-15/16 and 83 in 2020/21-22/23. In England, the value was 56 in 2013/14-15/16 and 52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E10.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52.1) in 2020/21-22/23. The value for Female was 74.9, which is worse compared to England. The value for Male was 90.1,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2.1) in 2020/21-22/23. The value for 0-9 was 53.8, which is similar compared to England. The value for 10-18 was 116.9,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2.1) in 2020/21-22/23. The value for 1 was 95.2, which is worse compared to England. The value for 2 was 113.3, which is worse compared to England. The value for 3 was 79.8, which is worse compared to England. The value for 4 was 71.3, which is similar compared to England. The value for 5 was 42.5,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8 in 2013/14-15/16 and 0.4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epilepsy (under 19 years)</a:t>
            </a:r>
          </a:p>
        </p:txBody>
      </p:sp>
      <p:sp>
        <p:nvSpPr>
          <p:cNvPr id="3" name="Slide Number"/>
          <p:cNvSpPr>
            <a:spLocks noGrp="1"/>
          </p:cNvSpPr>
          <p:nvPr>
            <p:ph type="sldNum" sz="quarter" idx="12"/>
          </p:nvPr>
        </p:nvSpPr>
        <p:spPr>
          <a:xfrm>
            <a:off x="479536" y="42079"/>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was 102, which is worse compared to England (70).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8 years, up to 2020/21-22/23. In Medway, the value was 112 in 2013/14-15/16 and 102 in 2020/21-22/23. In England, the value was 77 in 2013/14-15/16 and 70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G40-G41.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70.3) in 2020/21-22/23. The value for Female was 104.8, which is worse compared to England. The value for Male was 99.6,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70.3) in 2020/21-22/23. The value for 0-9 was 134.5, which is worse compared to England. The value for 10-18 was 63.8, which is simila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70.3) in 2020/21-22/23. The value for 1 was 179.9, which is worse compared to England. The value for 2 was 124.6, which is worse compared to England. The value for 3 was 68.4, which is similar compared to England. The value for 4 was 42.8, which is similar compared to England. The value for 5 was 70.8,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3/14-15/16 and 0.1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for mental health conditions (under 18 years)</a:t>
            </a:r>
          </a:p>
        </p:txBody>
      </p:sp>
      <p:sp>
        <p:nvSpPr>
          <p:cNvPr id="3" name="Slide Number"/>
          <p:cNvSpPr>
            <a:spLocks noGrp="1"/>
          </p:cNvSpPr>
          <p:nvPr>
            <p:ph type="sldNum" sz="quarter" idx="12"/>
          </p:nvPr>
        </p:nvSpPr>
        <p:spPr>
          <a:xfrm>
            <a:off x="479536" y="42079"/>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was 84, which is similar compared to England (88).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8 years, up to 2020/21-22/23. In Medway, the value was 140 in 2013/14-15/16 and 84 in 2020/21-22/23. In England, the value was 88 in 2013/14-15/16 and 88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F00-F99.
Completed first episode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88.5) in 2020/21-22/23. The value for Female was 120.3, which is worse compared to England. The value for Male was 49.8,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88.5) in 2020/21-22/23. The value for 0-9 was 22.4, which is better compared to England. The value for 10-17 was 165.8,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88.5) in 2020/21-22/23. The value for 1 was 110.4, which is similar compared to England. The value for 2 was 71.7, which is similar compared to England. The value for 3 was 95.6, which is similar compared to England. The value for 4 was 89.7, which is similar compared to England. The value for 5 was 44.7,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1.6 in 2013/14-15/16 and 0.5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as a result of self-harm (10-24 years)</a:t>
            </a:r>
          </a:p>
        </p:txBody>
      </p:sp>
      <p:sp>
        <p:nvSpPr>
          <p:cNvPr id="3" name="Slide Number"/>
          <p:cNvSpPr>
            <a:spLocks noGrp="1"/>
          </p:cNvSpPr>
          <p:nvPr>
            <p:ph type="sldNum" sz="quarter" idx="12"/>
          </p:nvPr>
        </p:nvSpPr>
        <p:spPr>
          <a:xfrm>
            <a:off x="479536" y="42079"/>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was 495, which is worse compared to England (325).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10 years, up to 2022/23. In Medway, the value was 260 in 2013/14 and 495 in 2022/23. In England, the value was 412 in 2013/14 and 325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X60-X84.
Completed first episode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324.6) in 2022/23. The value for Female was 808.0, which is worse compared to England. The value for Male was 199.5,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324.6) in 2022/23. The value for 10-14 was 216.6, which is better compared to England. The value for 15-19 was 701.2, which is worse compared to England. The value for 20-24 was 560.3,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324.6) in 2022/23. The value for 1 was 714.6, which is worse compared to England. The value for 2 was 500.2, which is worse compared to England. The value for 3 was 555.7, which is worse compared to England. The value for 4 was 379.9, which is similar compared to England. The value for 5 was 234.5,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4 in 2013/14 and 0.3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where a tooth extraction was performed (&lt;20 years)</a:t>
            </a:r>
          </a:p>
        </p:txBody>
      </p:sp>
      <p:sp>
        <p:nvSpPr>
          <p:cNvPr id="3" name="Slide Number"/>
          <p:cNvSpPr>
            <a:spLocks noGrp="1"/>
          </p:cNvSpPr>
          <p:nvPr>
            <p:ph type="sldNum" sz="quarter" idx="12"/>
          </p:nvPr>
        </p:nvSpPr>
        <p:spPr>
          <a:xfrm>
            <a:off x="479536" y="42079"/>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was 225, which is better compared to England (278).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20-22. In Medway, the value was 313 in 2013-15 and 225 in 2020-22. In England, the value was 493 in 2013-15 and 278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Procedure codes: F09-F10.
Finished consultant episodes for ordinary admissions or day cases. Includes caries and non caries related tooth extractions
Value type: Directly standardised rate (DSR) per 100,000.
Original geography: Lower Super Output Area (LSOA).
Benchmarking method: Exact CI method (95%).
Source: NHS Digital, Hospital Episode Statistics (HES)
Caveat: Admissions figures may be underestimated as extractions in community dental services are not always included in data.</a:t>
            </a:r>
          </a:p>
        </p:txBody>
      </p:sp>
      <p:pic>
        <p:nvPicPr>
          <p:cNvPr id="8" name="Sex" descr="The bar plot shows the value by sex compared to the England average (277.9) in 2020-22. The value for Female was 215.5, which is better compared to England. The value for Male was 233.4,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77.9) in 2020-22. The value for 0-9 was 212.0, which is better compared to England. The value for 10-19 was 236.6, which is bette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77.9) in 2020-22. The value for 1 was 270.3, which is similar compared to England. The value for 2 was 204.0, which is better compared to England. The value for 3 was 196.7, which is better compared to England. The value for 4 was 211.8, which is better compared to England. The value for 5 was 234.7,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3-15 and 0.8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Maternity</a:t>
            </a:r>
          </a:p>
        </p:txBody>
      </p:sp>
      <p:sp>
        <p:nvSpPr>
          <p:cNvPr id="3" name="Slide Number"/>
          <p:cNvSpPr>
            <a:spLocks noGrp="1"/>
          </p:cNvSpPr>
          <p:nvPr>
            <p:ph type="sldNum" sz="quarter" idx="12"/>
          </p:nvPr>
        </p:nvSpPr>
        <p:spPr>
          <a:xfrm>
            <a:off x="15304" y="34131"/>
            <a:ext cx="1440000" cy="365125"/>
          </a:xfrm>
        </p:spPr>
        <p:txBody>
          <a:bodyPr/>
          <a:lstStyle/>
          <a:p>
            <a: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Infant mortality</a:t>
            </a:r>
          </a:p>
        </p:txBody>
      </p:sp>
      <p:sp>
        <p:nvSpPr>
          <p:cNvPr id="3" name="Slide Number"/>
          <p:cNvSpPr>
            <a:spLocks noGrp="1"/>
          </p:cNvSpPr>
          <p:nvPr>
            <p:ph type="sldNum" sz="quarter" idx="12"/>
          </p:nvPr>
        </p:nvSpPr>
        <p:spPr>
          <a:xfrm>
            <a:off x="479536" y="42079"/>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6-20, the value in Medway was 3.8, which is similar compared to England (3.6). The value type is crude rate (cr) per 1,000 live births."/>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5 years, up to 2016-20. In Medway, the value was 3.6 in 2015-19 and 3.8 in 2016-20. In England, the value was 3.7 in 2015-19 and 3.6 in 2016-20."/>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All causes of death in infants under 1 years of age.
Value type: Crude Rate (CR) per 1,000 live births.
Original geography: Lower Super Output Area (LSOA).
Benchmarking method: Byar's method (95%).
Source: Area deaths: NHS Digital. Primary Care Mortality Database (PCMD). Live Births: NHS Maternity Statistics..</a:t>
            </a:r>
          </a:p>
        </p:txBody>
      </p:sp>
      <p:pic>
        <p:nvPicPr>
          <p:cNvPr id="8" name="Sex" descr="The bar plot shows the value by sex compared to the England average (3.6) in 2016-20. The value for Female was 2.9, which is similar compared to England. The value for Male was 4.6,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3.6) in 2016-20. The value for 1 was 4.9, which is similar compared to England. The value for 2 was 5.0, which is similar compared to England. The value for 3 was 2.8, which is similar compared to England. The value for 4 was 1.7, which is similar compared to England. The value for 5 was 3.3, which is similar compared to England."/>
          <p:cNvPicPr>
            <a:picLocks noGrp="1"/>
          </p:cNvPicPr>
          <p:nvPr>
            <p:ph sz="quarter" idx="24"/>
          </p:nvPr>
        </p:nvPicPr>
        <p:blipFill>
          <a:blip r:embed="rId5"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5-19 and 0.3 in 2016-20. "/>
          <p:cNvPicPr>
            <a:picLocks noGrp="1"/>
          </p:cNvPicPr>
          <p:nvPr>
            <p:ph sz="quarter" idx="25"/>
          </p:nvPr>
        </p:nvPicPr>
        <p:blipFill>
          <a:blip r:embed="rId6" cstate="print"/>
          <a:stretch>
            <a:fillRect/>
          </a:stretch>
        </p:blipFill>
        <p:spPr>
          <a:xfrm>
            <a:off x="7348402" y="4052411"/>
            <a:ext cx="4648916" cy="26907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Low birth weight</a:t>
            </a:r>
          </a:p>
        </p:txBody>
      </p:sp>
      <p:sp>
        <p:nvSpPr>
          <p:cNvPr id="3" name="Slide Number"/>
          <p:cNvSpPr>
            <a:spLocks noGrp="1"/>
          </p:cNvSpPr>
          <p:nvPr>
            <p:ph type="sldNum" sz="quarter" idx="12"/>
          </p:nvPr>
        </p:nvSpPr>
        <p:spPr>
          <a:xfrm>
            <a:off x="479536" y="42079"/>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9-21, the value in Medway was 3.1, which is similar compared to England (2.8). The value type is percentage (%) of live births to term."/>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4 years, up to 2019-21. In Medway, the value was 2.8 in 2017-19 and 3.1 in 2019-21. In England, the value was 2.9 in 2017-19 and 2.8 in 2019-21."/>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Low birth weight (&lt;2500g) of live births to term (37 - 42 weeks gestation).
Value type: Percentage (%) of live births to term.
Original geography: Lower Super Output Area (LSOA).
Benchmarking method: Exact CI method (95%).
Source: Live births: NHS Maternity Statistics..</a:t>
            </a:r>
          </a:p>
        </p:txBody>
      </p:sp>
      <p:pic>
        <p:nvPicPr>
          <p:cNvPr id="8" name="Sex" descr="The bar plot shows the value by sex compared to the England average (2.8) in 2019-21. The value for Female was 3.7, which is worse compared to England. The value for Male was 2.6,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2.8) in 2019-21. The value for 1 was 3.5, which is similar compared to England. The value for 2 was 4.0, which is worse compared to England. The value for 3 was 2.4, which is similar compared to England. The value for 4 was 2.4, which is similar compared to England. The value for 5 was 3.0, which is similar compared to England."/>
          <p:cNvPicPr>
            <a:picLocks noGrp="1"/>
          </p:cNvPicPr>
          <p:nvPr>
            <p:ph sz="quarter" idx="24"/>
          </p:nvPr>
        </p:nvPicPr>
        <p:blipFill>
          <a:blip r:embed="rId5"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1.0 in 2017-19 and 0.6 in 2019-21. "/>
          <p:cNvPicPr>
            <a:picLocks noGrp="1"/>
          </p:cNvPicPr>
          <p:nvPr>
            <p:ph sz="quarter" idx="25"/>
          </p:nvPr>
        </p:nvPicPr>
        <p:blipFill>
          <a:blip r:embed="rId6" cstate="print"/>
          <a:stretch>
            <a:fillRect/>
          </a:stretch>
        </p:blipFill>
        <p:spPr>
          <a:xfrm>
            <a:off x="7348402" y="4052411"/>
            <a:ext cx="4648916" cy="2690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4669414" cy="652933"/>
          </a:xfrm>
        </p:spPr>
        <p:txBody>
          <a:bodyPr/>
          <a:lstStyle/>
          <a:p>
            <a:r>
              <a:t>Purpose and rationale</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9" y="1271741"/>
            <a:ext cx="4669414" cy="4817139"/>
          </a:xfrm>
        </p:spPr>
        <p:txBody>
          <a:bodyPr/>
          <a:lstStyle/>
          <a:p>
            <a:r>
              <a:t>The purpose of the Medway health inequalities report is to examine disparities in health outcomes among different population groups.
Indicators have been selected that are relevant to the NHS England Core20PLUS5 clinical areas of focus for children and young people, and adults.
The Core20PLUS5 is a national NHS England initiative aimed at addressing healthcare inequalities. It targets the most deprived 20% of the population (Core20) and additional vulnerable groups (PLUS), focusing on clinical areas for accelerated improvement.
You can find a detailed methodology section at the end of this presentation.</a:t>
            </a:r>
          </a:p>
        </p:txBody>
      </p:sp>
      <p:sp>
        <p:nvSpPr>
          <p:cNvPr id="6" name="Hyperlink 1"/>
          <p:cNvSpPr>
            <a:spLocks noGrp="1"/>
          </p:cNvSpPr>
          <p:nvPr>
            <p:ph sz="quarter" idx="15"/>
          </p:nvPr>
        </p:nvSpPr>
        <p:spPr>
          <a:xfrm>
            <a:off x="5375921" y="5517232"/>
            <a:ext cx="5687938" cy="338138"/>
          </a:xfrm>
        </p:spPr>
        <p:txBody>
          <a:bodyPr/>
          <a:lstStyle/>
          <a:p>
            <a:pPr marL="0" marR="0" algn="l">
              <a:lnSpc>
                <a:spcPct val="100000"/>
              </a:lnSpc>
              <a:spcBef>
                <a:spcPts val="0"/>
              </a:spcBef>
              <a:spcAft>
                <a:spcPts val="0"/>
              </a:spcAft>
              <a:buNone/>
            </a:pPr>
            <a:r>
              <a:rPr>
                <a:hlinkClick r:id="rId2"/>
              </a:rPr>
              <a:t>NHS England. Core20PLUS5. Children and Young People.</a:t>
            </a:r>
          </a:p>
        </p:txBody>
      </p:sp>
      <p:sp>
        <p:nvSpPr>
          <p:cNvPr id="7" name="Hyperlink 2"/>
          <p:cNvSpPr>
            <a:spLocks noGrp="1"/>
          </p:cNvSpPr>
          <p:nvPr>
            <p:ph sz="quarter" idx="21"/>
          </p:nvPr>
        </p:nvSpPr>
        <p:spPr>
          <a:xfrm>
            <a:off x="5382002" y="6043190"/>
            <a:ext cx="5687938" cy="338138"/>
          </a:xfrm>
        </p:spPr>
        <p:txBody>
          <a:bodyPr/>
          <a:lstStyle/>
          <a:p>
            <a:pPr marL="0" marR="0" algn="l">
              <a:lnSpc>
                <a:spcPct val="100000"/>
              </a:lnSpc>
              <a:spcBef>
                <a:spcPts val="0"/>
              </a:spcBef>
              <a:spcAft>
                <a:spcPts val="0"/>
              </a:spcAft>
              <a:buNone/>
            </a:pPr>
            <a:r>
              <a:rPr>
                <a:hlinkClick r:id="rId3"/>
              </a:rPr>
              <a:t>NHS England. Core20PLUS5. Adults.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of babies under 14 days</a:t>
            </a:r>
          </a:p>
        </p:txBody>
      </p:sp>
      <p:sp>
        <p:nvSpPr>
          <p:cNvPr id="3" name="Slide Number"/>
          <p:cNvSpPr>
            <a:spLocks noGrp="1"/>
          </p:cNvSpPr>
          <p:nvPr>
            <p:ph type="sldNum" sz="quarter" idx="12"/>
          </p:nvPr>
        </p:nvSpPr>
        <p:spPr>
          <a:xfrm>
            <a:off x="479536" y="42079"/>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Medway was 87, which is similar compared to England (86). The value type is crude rate (cr) per 1,000 deliveries."/>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6 years, up to 2022. In Medway, the value was 95 in 2017 and 87 in 2022. In England, the value was 73 in 2017 and 86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Number of emergency admissions of babies aged 0-13 days (inclusive) compared to the total number of delivery episodes taking place in hospital.
Value type: Crude Rate (CR) per 1,000 deliveries.
Original geography: Lower Super Output Area (LSOA).
Benchmarking method: Byar's method (95%).
Source: NHS Digital, Hospital Episode Statistics (HES).</a:t>
            </a:r>
          </a:p>
        </p:txBody>
      </p:sp>
      <p:sp>
        <p:nvSpPr>
          <p:cNvPr id="8" name="Sex"/>
          <p:cNvSpPr>
            <a:spLocks noGrp="1"/>
          </p:cNvSpPr>
          <p:nvPr>
            <p:ph sz="quarter" idx="22"/>
          </p:nvPr>
        </p:nvSpPr>
        <p:spPr>
          <a:xfrm>
            <a:off x="3675191" y="1272038"/>
            <a:ext cx="3469328" cy="1580896"/>
          </a:xfrm>
        </p:spPr>
        <p:txBody>
          <a:bodyPr/>
          <a:lstStyle/>
          <a:p>
            <a:r>
              <a:t>Plot by sex not available for this indicator</a:t>
            </a:r>
          </a:p>
        </p:txBody>
      </p:sp>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85.5) in 2022. The value for 1 was 78.0, which is similar compared to England. The value for 2 was 88.3, which is similar compared to England. The value for 3 was 91.5, which is similar compared to England. The value for 4 was 113.2, which is similar compared to England. The value for 5 was 75.2, which is similar compared to England."/>
          <p:cNvPicPr>
            <a:picLocks noGrp="1"/>
          </p:cNvPicPr>
          <p:nvPr>
            <p:ph sz="quarter" idx="24"/>
          </p:nvPr>
        </p:nvPicPr>
        <p:blipFill>
          <a:blip r:embed="rId4"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1.1 in 2017 and 1.2 in 2022. "/>
          <p:cNvPicPr>
            <a:picLocks noGrp="1"/>
          </p:cNvPicPr>
          <p:nvPr>
            <p:ph sz="quarter" idx="25"/>
          </p:nvPr>
        </p:nvPicPr>
        <p:blipFill>
          <a:blip r:embed="rId5" cstate="print"/>
          <a:stretch>
            <a:fillRect/>
          </a:stretch>
        </p:blipFill>
        <p:spPr>
          <a:xfrm>
            <a:off x="7348402" y="4052411"/>
            <a:ext cx="4648916" cy="26907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Severe Mental Illness</a:t>
            </a:r>
          </a:p>
        </p:txBody>
      </p:sp>
      <p:sp>
        <p:nvSpPr>
          <p:cNvPr id="3" name="Slide Number"/>
          <p:cNvSpPr>
            <a:spLocks noGrp="1"/>
          </p:cNvSpPr>
          <p:nvPr>
            <p:ph type="sldNum" sz="quarter" idx="12"/>
          </p:nvPr>
        </p:nvSpPr>
        <p:spPr>
          <a:xfrm>
            <a:off x="15304" y="34131"/>
            <a:ext cx="1440000" cy="365125"/>
          </a:xfrm>
        </p:spPr>
        <p:txBody>
          <a:bodyPr/>
          <a:lstStyle/>
          <a:p>
            <a: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severe mental illness (SMI)</a:t>
            </a:r>
          </a:p>
        </p:txBody>
      </p:sp>
      <p:sp>
        <p:nvSpPr>
          <p:cNvPr id="3" name="Slide Number"/>
          <p:cNvSpPr>
            <a:spLocks noGrp="1"/>
          </p:cNvSpPr>
          <p:nvPr>
            <p:ph type="sldNum" sz="quarter" idx="12"/>
          </p:nvPr>
        </p:nvSpPr>
        <p:spPr>
          <a:xfrm>
            <a:off x="479537" y="42080"/>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was 41, which is similar compared to England (44).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8 years, up to 2020/21-22/23. In Medway, the value was 54 in 2013/14-15/16 and 41 in 2020/21-22/23. In England, the value was 76 in 2013/14-15/16 and 44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F20-25, F28-33.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43.7) in 2020/21-22/23. The value for Female was 45.1, which is similar compared to England. The value for Male was 37.5,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3.7) in 2020/21-22/23. The value for 0-14 was not calculated due to small numbers, which is not compared to England. The value for 15-24 was 70.2, which is worse compared to England. The value for 25-34 was 71.2, which is worse compared to England. The value for 35-44 was 43.0, which is similar compared to England. The value for 45-54 was 52.3, which is similar compared to England. The value for 55-64 was 35.0, which is similar compared to England. The value for 65-74 was 32.2, which is similar compared to England. The value for 75-84 was 25.1, which is similar compared to England. The value for 85+ was not calculated due to small numbers, which is not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3.7) in 2020/21-22/23. The value for 1 was 59.2, which is worse compared to England. The value for 2 was 49.0, which is similar compared to England. The value for 3 was 45.0, which is similar compared to England. The value for 4 was 26.6, which is better compared to England. The value for 5 was 24.4,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1 in 2013/14-15/16 and 0.3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suicide</a:t>
            </a:r>
          </a:p>
        </p:txBody>
      </p:sp>
      <p:sp>
        <p:nvSpPr>
          <p:cNvPr id="3" name="Slide Number"/>
          <p:cNvSpPr>
            <a:spLocks noGrp="1"/>
          </p:cNvSpPr>
          <p:nvPr>
            <p:ph type="sldNum" sz="quarter" idx="12"/>
          </p:nvPr>
        </p:nvSpPr>
        <p:spPr>
          <a:xfrm>
            <a:off x="479537" y="42080"/>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8-22, the value in Medway was 10, which is similar compared to England (10).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18-22. In Medway, the value was 11 in 2013-17 and 10 in 2018-22. In England, the value was 10 in 2013-17 and 10 in 2018-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X60-X84 (10+), Y10-Y34 (15+)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0.5) in 2018-22. The value for Female was 3.6, which is better compared to England. The value for Male was 16.2,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5) in 2018-22. The value for under 35 was 8.1, which is similar compared to England. The value for 35-64 was 10.4, which is similar compared to England. The value for 65+ was 11.2, which is simila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5) in 2018-22. The value for 1 was 16.2, which is worse compared to England. The value for 2 was 12.7, which is similar compared to England. The value for 3 was 5.8, which is better compared to England. The value for 4 was 8.7, which is similar compared to England. The value for 5 was 7.3,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2 in 2013-17 and 0.3 in 2018-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Respiratory Diseases</a:t>
            </a:r>
          </a:p>
        </p:txBody>
      </p:sp>
      <p:sp>
        <p:nvSpPr>
          <p:cNvPr id="3" name="Slide Number"/>
          <p:cNvSpPr>
            <a:spLocks noGrp="1"/>
          </p:cNvSpPr>
          <p:nvPr>
            <p:ph type="sldNum" sz="quarter" idx="12"/>
          </p:nvPr>
        </p:nvSpPr>
        <p:spPr>
          <a:xfrm>
            <a:off x="15304" y="34131"/>
            <a:ext cx="1440000" cy="365125"/>
          </a:xfrm>
        </p:spPr>
        <p:txBody>
          <a:bodyPr/>
          <a:lstStyle/>
          <a:p>
            <a: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respiratory disease</a:t>
            </a:r>
          </a:p>
        </p:txBody>
      </p:sp>
      <p:sp>
        <p:nvSpPr>
          <p:cNvPr id="3" name="Slide Number"/>
          <p:cNvSpPr>
            <a:spLocks noGrp="1"/>
          </p:cNvSpPr>
          <p:nvPr>
            <p:ph type="sldNum" sz="quarter" idx="12"/>
          </p:nvPr>
        </p:nvSpPr>
        <p:spPr>
          <a:xfrm>
            <a:off x="479536" y="42079"/>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was 1,375, which is similar compared to England (1,391).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10 years, up to 2022/23. In Medway, the value was 1396 in 2013/14 and 1375 in 2022/23. In England, the value was 1263 in 2013/14 and 1391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J00-J99.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1391.4) in 2022/23. The value for Female was 1,292.1, which is better compared to England. The value for Male was 1,480.7,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391.4) in 2022/23. The value for 0-14 was 2,132.3, which is worse compared to England. The value for 15-24 was 462.6, which is better compared to England. The value for 25-34 was 405.0, which is better compared to England. The value for 35-44 was 478.1, which is better compared to England. The value for 45-54 was 521.3, which is better compared to England. The value for 55-64 was 1,152.1, which is better compared to England. The value for 65-74 was 2,116.3, which is worse compared to England. The value for 75-84 was 4,114.7, which is worse compared to England. The value for 85+ was 6,275.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391.4) in 2022/23. The value for 1 was 1,973.1, which is worse compared to England. The value for 2 was 1,495.5, which is similar compared to England. The value for 3 was 1,393.4, which is similar compared to England. The value for 4 was 1,174.6, which is better compared to England. The value for 5 was 1,044.7,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4 and 0.4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respiratory disease</a:t>
            </a:r>
          </a:p>
        </p:txBody>
      </p:sp>
      <p:sp>
        <p:nvSpPr>
          <p:cNvPr id="3" name="Slide Number"/>
          <p:cNvSpPr>
            <a:spLocks noGrp="1"/>
          </p:cNvSpPr>
          <p:nvPr>
            <p:ph type="sldNum" sz="quarter" idx="12"/>
          </p:nvPr>
        </p:nvSpPr>
        <p:spPr>
          <a:xfrm>
            <a:off x="479536" y="42079"/>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was 126, which is worse compared to England (103).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20-22. In Medway, the value was 173 in 2013-15 and 126 in 2020-22. In England, the value was 140 in 2013-15 and 103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J00-J99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02.6) in 2020-22. The value for Female was 115.6, which is worse compared to England. The value for Male was 138.6,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2.6) in 2020-22. The value for 0-14 was not calculated due to small numbers, which is not compared to England. The value for 15-24 was not calculated due to small numbers, which is not compared to England. The value for 25-34 was not calculated due to small numbers, which is not compared to England. The value for 35-44 was not calculated due to small numbers, which is not compared to England. The value for 45-54 was 13.2, which is better compared to England. The value for 55-64 was 57.1, which is better compared to England. The value for 65-74 was 207.1, which is worse compared to England. The value for 75-84 was 644.5, which is worse compared to England. The value for 85+ was 2,073.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2.6) in 2020-22. The value for 1 was 173.6, which is worse compared to England. The value for 2 was 161.6, which is worse compared to England. The value for 3 was 120.1, which is similar compared to England. The value for 4 was 101.7, which is similar compared to England. The value for 5 was 102.3,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5 and 0.4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chronic obstructive pulmonary disease (35+)</a:t>
            </a:r>
          </a:p>
        </p:txBody>
      </p:sp>
      <p:sp>
        <p:nvSpPr>
          <p:cNvPr id="3" name="Slide Number"/>
          <p:cNvSpPr>
            <a:spLocks noGrp="1"/>
          </p:cNvSpPr>
          <p:nvPr>
            <p:ph type="sldNum" sz="quarter" idx="12"/>
          </p:nvPr>
        </p:nvSpPr>
        <p:spPr>
          <a:xfrm>
            <a:off x="479536" y="42079"/>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was 429, which is worse compared to England (329). The value type is directly standardised rate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10 years, up to 2022/23. In Medway, the value was 411 in 2013/14 and 429 in 2022/23. In England, the value was 397 in 2013/14 and 329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J40-J44.
Completed first episode emergency admissions discounting regular attendees.
Value type: Directly standardised rate per 100,000.
Original geography: Lower Super Output Area (LSOA).
Benchmarking method: Exact CI method (95%).
Source: NHS Digital, Hospital Episode Statistics (HES).</a:t>
            </a:r>
          </a:p>
        </p:txBody>
      </p:sp>
      <p:pic>
        <p:nvPicPr>
          <p:cNvPr id="8" name="Sex" descr="The bar plot shows the value by sex compared to the England average (329.4) in 2022/23. The value for Female was 379.7, which is worse compared to England. The value for Male was 486.3,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329.4) in 2022/23.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50.4, which is better compared to England. The value for 55-64 was 360.9, which is similar compared to England. The value for 65-74 was 804.4, which is worse compared to England. The value for 75-84 was 1,396.4, which is worse compared to England. The value for 85+ was 1,099.7,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329.4) in 2022/23. The value for 1 was 865.3, which is worse compared to England. The value for 2 was 563.3, which is worse compared to England. The value for 3 was 416.1, which is worse compared to England. The value for 4 was 290.7, which is similar compared to England. The value for 5 was 206.2,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2 in 2013/14 and 0.1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chronic obstructive pulmonary disease</a:t>
            </a:r>
          </a:p>
        </p:txBody>
      </p:sp>
      <p:sp>
        <p:nvSpPr>
          <p:cNvPr id="3" name="Slide Number"/>
          <p:cNvSpPr>
            <a:spLocks noGrp="1"/>
          </p:cNvSpPr>
          <p:nvPr>
            <p:ph type="sldNum" sz="quarter" idx="12"/>
          </p:nvPr>
        </p:nvSpPr>
        <p:spPr>
          <a:xfrm>
            <a:off x="479536" y="42079"/>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was 62, which is worse compared to England (43).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20-22. In Medway, the value was 73 in 2013-15 and 62 in 2020-22. In England, the value was 54 in 2013-15 and 43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J40-J44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42.9) in 2020-22. The value for Female was 55.9, which is worse compared to England. The value for Male was 70.2,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2.9) in 2020-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not calculated due to small numbers, which is not compared to England. The value for 55-64 was 40.3, which is similar compared to England. The value for 65-74 was 123.6, which is worse compared to England. The value for 75-84 was 381.6, which is worse compared to England. The value for 85+ was 744.8,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2.9) in 2020-22. The value for 1 was 105.7, which is worse compared to England. The value for 2 was 94.4, which is worse compared to England. The value for 3 was 64.6, which is worse compared to England. The value for 4 was 34.7, which is similar compared to England. The value for 5 was 39.3,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3-15 and 0.2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Cancer</a:t>
            </a:r>
          </a:p>
        </p:txBody>
      </p:sp>
      <p:sp>
        <p:nvSpPr>
          <p:cNvPr id="3" name="Slide Number"/>
          <p:cNvSpPr>
            <a:spLocks noGrp="1"/>
          </p:cNvSpPr>
          <p:nvPr>
            <p:ph type="sldNum" sz="quarter" idx="12"/>
          </p:nvPr>
        </p:nvSpPr>
        <p:spPr>
          <a:xfrm>
            <a:off x="15304" y="34131"/>
            <a:ext cx="1440000" cy="365125"/>
          </a:xfrm>
        </p:spPr>
        <p:txBody>
          <a:bodyPr/>
          <a:lstStyle/>
          <a:p>
            <a: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7" y="509032"/>
            <a:ext cx="5260573" cy="652933"/>
          </a:xfrm>
        </p:spPr>
        <p:txBody>
          <a:bodyPr/>
          <a:lstStyle/>
          <a:p>
            <a:r>
              <a:t>Summary</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Footer"/>
          <p:cNvSpPr>
            <a:spLocks noGrp="1"/>
          </p:cNvSpPr>
          <p:nvPr>
            <p:ph type="ftr" sz="quarter" idx="13"/>
          </p:nvPr>
        </p:nvSpPr>
        <p:spPr>
          <a:xfrm>
            <a:off x="274458" y="1365850"/>
            <a:ext cx="11775994" cy="694998"/>
          </a:xfrm>
        </p:spPr>
        <p:txBody>
          <a:bodyPr/>
          <a:lstStyle/>
          <a:p>
            <a:r>
              <a:t>The purpose of the health inequalities profile is to provide an overview of differences in health outcomes among different population groups.
The tables show the latest value for each indicator, as well as an overview of the Relative Index of Inequality (RII).
The RII considers inequalities between all levels of deprivation. It indicates if outcomes are worse in more or less deprived areas, or if no inequality exists.</a:t>
            </a:r>
          </a:p>
        </p:txBody>
      </p:sp>
      <p:graphicFrame>
        <p:nvGraphicFramePr>
          <p:cNvPr id="6" name="Table 1" descr="Summary table"/>
          <p:cNvGraphicFramePr>
            <a:graphicFrameLocks noGrp="1"/>
          </p:cNvGraphicFramePr>
          <p:nvPr>
            <p:extLst>
              <p:ext uri="{D42A27DB-BD31-4B8C-83A1-F6EECF244321}">
                <p14:modId xmlns:p14="http://schemas.microsoft.com/office/powerpoint/2010/main" val="2437066150"/>
              </p:ext>
            </p:extLst>
          </p:nvPr>
        </p:nvGraphicFramePr>
        <p:xfrm>
          <a:off x="274458" y="2276872"/>
          <a:ext cx="5760720" cy="29718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Latest value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Inequality (worse outcomes)</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asthma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diabetes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epilepsy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mental health (&lt;18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self-harm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Adms for tooth extraction (&lt;20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of babies &lt;14 days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SMI</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suicide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respiratory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25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12"/>
                  </a:ext>
                </a:extLst>
              </a:tr>
            </a:tbl>
          </a:graphicData>
        </a:graphic>
      </p:graphicFrame>
      <p:graphicFrame>
        <p:nvGraphicFramePr>
          <p:cNvPr id="7" name="Table 2" descr="Summary table"/>
          <p:cNvGraphicFramePr>
            <a:graphicFrameLocks noGrp="1"/>
          </p:cNvGraphicFramePr>
          <p:nvPr>
            <p:extLst>
              <p:ext uri="{D42A27DB-BD31-4B8C-83A1-F6EECF244321}">
                <p14:modId xmlns:p14="http://schemas.microsoft.com/office/powerpoint/2010/main" val="2756598572"/>
              </p:ext>
            </p:extLst>
          </p:nvPr>
        </p:nvGraphicFramePr>
        <p:xfrm>
          <a:off x="6294974" y="2276872"/>
          <a:ext cx="5760720" cy="301752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Latest value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Inequality (worse outcomes)</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respiratory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COPD (35+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COPD</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all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all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lung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lung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cardiovascular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cardiovascular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hypertensive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hypertensive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endParaRP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dirty="0"/>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all cancer</a:t>
            </a:r>
          </a:p>
        </p:txBody>
      </p:sp>
      <p:sp>
        <p:nvSpPr>
          <p:cNvPr id="3" name="Slide Number"/>
          <p:cNvSpPr>
            <a:spLocks noGrp="1"/>
          </p:cNvSpPr>
          <p:nvPr>
            <p:ph type="sldNum" sz="quarter" idx="12"/>
          </p:nvPr>
        </p:nvSpPr>
        <p:spPr>
          <a:xfrm>
            <a:off x="479536" y="42079"/>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was 642, which is worse compared to England (579).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10 years, up to 2022/23. In Medway, the value was 514 in 2013/14 and 642 in 2022/23. In England, the value was 622 in 2013/14 and 579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present in any of the first three diagnosis fields: C00-C97, D00-D09, D33, and D37-48.
Completed first episode emergency admissions discounting regular attendees.
Value type: Directly standardised rate (DSR) per 100,000.
Original geography: Lower Super Output Area (LSOA).
Benchmarking method: Byar's method (95%).
Source: NHS Digital, Hospital Episode Statistics (HES).</a:t>
            </a:r>
          </a:p>
        </p:txBody>
      </p:sp>
      <p:pic>
        <p:nvPicPr>
          <p:cNvPr id="8" name="Sex" descr="The bar plot shows the value by sex compared to the England average (578.6) in 2022/23. The value for Female was 520.7, which is better compared to England. The value for Male was 792.4,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78.6) in 2022/23. The value for 0-14 was 129.4, which is better compared to England. The value for 15-24 was 38.6, which is better compared to England. The value for 25-34 was 138.7, which is better compared to England. The value for 35-44 was 190.8, which is better compared to England. The value for 45-54 was 420.4, which is better compared to England. The value for 55-64 was 825.7, which is worse compared to England. The value for 65-74 was 1,608.8, which is worse compared to England. The value for 75-84 was 2,862.5, which is worse compared to England. The value for 85+ was 2,226.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78.6) in 2022/23. The value for 1 was 817.3, which is worse compared to England. The value for 2 was 641.4, which is similar compared to England. The value for 3 was 636.6, which is similar compared to England. The value for 4 was 601.9, which is similar compared to England. The value for 5 was 576.8,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8 in 2013/14 and 0.7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all cancer</a:t>
            </a:r>
          </a:p>
        </p:txBody>
      </p:sp>
      <p:sp>
        <p:nvSpPr>
          <p:cNvPr id="3" name="Slide Number"/>
          <p:cNvSpPr>
            <a:spLocks noGrp="1"/>
          </p:cNvSpPr>
          <p:nvPr>
            <p:ph type="sldNum" sz="quarter" idx="12"/>
          </p:nvPr>
        </p:nvSpPr>
        <p:spPr>
          <a:xfrm>
            <a:off x="479536" y="42079"/>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was 276, which is worse compared to England (253).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20-22. In Medway, the value was 318 in 2013-15 and 276 in 2020-22. In England, the value was 278 in 2013-15 and 253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C00-C97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252.7) in 2020-22. The value for Female was 230.2, which is better compared to England. The value for Male was 340.5,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52.7) in 2020-22. The value for 0-14 was not calculated due to small numbers, which is not compared to England. The value for 15-24 was not calculated due to small numbers, which is not compared to England. The value for 25-34 was 9.4, which is better compared to England. The value for 35-44 was 26.6, which is better compared to England. The value for 45-54 was 97.8, which is better compared to England. The value for 55-64 was 285.5, which is similar compared to England. The value for 65-74 was 647.6, which is worse compared to England. The value for 75-84 was 1,428.5, which is worse compared to England. The value for 85+ was 2,404.9,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52.7) in 2020-22. The value for 1 was 312.1, which is worse compared to England. The value for 2 was 314.5, which is worse compared to England. The value for 3 was 268.0, which is similar compared to England. The value for 4 was 260.7, which is similar compared to England. The value for 5 was 245.6,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8 in 2013-15 and 0.7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lung cancer</a:t>
            </a:r>
          </a:p>
        </p:txBody>
      </p:sp>
      <p:sp>
        <p:nvSpPr>
          <p:cNvPr id="3" name="Slide Number"/>
          <p:cNvSpPr>
            <a:spLocks noGrp="1"/>
          </p:cNvSpPr>
          <p:nvPr>
            <p:ph type="sldNum" sz="quarter" idx="12"/>
          </p:nvPr>
        </p:nvSpPr>
        <p:spPr>
          <a:xfrm>
            <a:off x="479536" y="42079"/>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was 29, which is worse compared to England (24).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20-22. In Medway, the value was 35 in 2013-15 and 29 in 2020-22. In England, the value was 32 in 2013-15 and 24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C33-C34.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23.9) in 2020-22. The value for Female was 24.5, which is similar compared to England. The value for Male was 34.9,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3.9) in 2020-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18.7, which is similar compared to England. The value for 55-64 was 44.9, which is worse compared to England. The value for 65-74 was 95.0, which is worse compared to England. The value for 75-84 was 123.4, which is worse compared to England. The value for 85+ was 87.8,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3.9) in 2020-22. The value for 1 was 41.0, which is worse compared to England. The value for 2 was 46.8, which is worse compared to England. The value for 3 was 32.5, which is similar compared to England. The value for 4 was 19.5, which is similar compared to England. The value for 5 was 15.2,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5 and 0.2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lung cancer</a:t>
            </a:r>
          </a:p>
        </p:txBody>
      </p:sp>
      <p:sp>
        <p:nvSpPr>
          <p:cNvPr id="3" name="Slide Number"/>
          <p:cNvSpPr>
            <a:spLocks noGrp="1"/>
          </p:cNvSpPr>
          <p:nvPr>
            <p:ph type="sldNum" sz="quarter" idx="12"/>
          </p:nvPr>
        </p:nvSpPr>
        <p:spPr>
          <a:xfrm>
            <a:off x="479536" y="42079"/>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was 59, which is worse compared to England (49).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20-22. In Medway, the value was 70 in 2013-15 and 59 in 2020-22. In England, the value was 60 in 2013-15 and 49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C33-C34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49.2) in 2020-22. The value for Female was 50.3, which is similar compared to England. The value for Male was 70.8,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9.2) in 2020-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18.7, which is better compared to England. The value for 55-64 was 61.4, which is similar compared to England. The value for 65-74 was 167.8, which is worse compared to England. The value for 75-84 was 323.1, which is worse compared to England. The value for 85+ was 388.8,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9.2) in 2020-22. The value for 1 was 75.8, which is worse compared to England. The value for 2 was 83.4, which is worse compared to England. The value for 3 was 60.7, which is similar compared to England. The value for 4 was 43.5, which is similar compared to England. The value for 5 was 43.7,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3-15 and 0.4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Cardiovascular Diseases</a:t>
            </a:r>
          </a:p>
        </p:txBody>
      </p:sp>
      <p:sp>
        <p:nvSpPr>
          <p:cNvPr id="3" name="Slide Number"/>
          <p:cNvSpPr>
            <a:spLocks noGrp="1"/>
          </p:cNvSpPr>
          <p:nvPr>
            <p:ph type="sldNum" sz="quarter" idx="12"/>
          </p:nvPr>
        </p:nvSpPr>
        <p:spPr>
          <a:xfrm>
            <a:off x="15304" y="34131"/>
            <a:ext cx="1440000" cy="365125"/>
          </a:xfrm>
        </p:spPr>
        <p:txBody>
          <a:bodyPr/>
          <a:lstStyle/>
          <a:p>
            <a: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cardiovascular disease</a:t>
            </a:r>
          </a:p>
        </p:txBody>
      </p:sp>
      <p:sp>
        <p:nvSpPr>
          <p:cNvPr id="3" name="Slide Number"/>
          <p:cNvSpPr>
            <a:spLocks noGrp="1"/>
          </p:cNvSpPr>
          <p:nvPr>
            <p:ph type="sldNum" sz="quarter" idx="12"/>
          </p:nvPr>
        </p:nvSpPr>
        <p:spPr>
          <a:xfrm>
            <a:off x="479536" y="42079"/>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was 1,283, which is worse compared to England (1,062).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10 years, up to 2022/23. In Medway, the value was 965 in 2013/14 and 1283 in 2022/23. In England, the value was 1042 in 2013/14 and 1062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I00-I99.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1062.3) in 2022/23. The value for Female was 1,077.0, which is similar compared to England. The value for Male was 1,506.2,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62.3) in 2022/23. The value for 0-14 was 88.0, which is better compared to England. The value for 15-24 was 100.4, which is better compared to England. The value for 25-34 was 170.0, which is better compared to England. The value for 35-44 was 496.3, which is better compared to England. The value for 45-54 was 887.9, which is better compared to England. The value for 55-64 was 1,751.4, which is worse compared to England. The value for 65-74 was 2,866.8, which is worse compared to England. The value for 75-84 was 5,087.4, which is worse compared to England. The value for 85+ was 7,684.0,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62.3) in 2022/23. The value for 1 was 1,643.7, which is worse compared to England. The value for 2 was 1,411.6, which is worse compared to England. The value for 3 was 1,277.8, which is worse compared to England. The value for 4 was 1,090.6, which is similar compared to England. The value for 5 was 1,102.3,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4 and 0.6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cardiovascular diseases</a:t>
            </a:r>
          </a:p>
        </p:txBody>
      </p:sp>
      <p:sp>
        <p:nvSpPr>
          <p:cNvPr id="3" name="Slide Number"/>
          <p:cNvSpPr>
            <a:spLocks noGrp="1"/>
          </p:cNvSpPr>
          <p:nvPr>
            <p:ph type="sldNum" sz="quarter" idx="12"/>
          </p:nvPr>
        </p:nvSpPr>
        <p:spPr>
          <a:xfrm>
            <a:off x="479536" y="42079"/>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was 245, which is worse compared to England (232).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20-22. In Medway, the value was 263 in 2013-15 and 245 in 2020-22. In England, the value was 267 in 2013-15 and 232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I00-I99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232.2) in 2020-22. The value for Female was 185.7, which is better compared to England. The value for Male was 315.8,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32.2) in 2020-22. The value for 0-14 was not calculated due to small numbers, which is not compared to England. The value for 15-24 was not calculated due to small numbers, which is not compared to England. The value for 25-34 was not calculated due to small numbers, which is not compared to England. The value for 35-44 was 31.6, which is better compared to England. The value for 45-54 was 65.9, which is better compared to England. The value for 55-64 was 167.1, which is better compared to England. The value for 65-74 was 425.1, which is worse compared to England. The value for 75-84 was 1,076.2, which is worse compared to England. The value for 85+ was 3,798.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32.2) in 2020-22. The value for 1 was 312.7, which is worse compared to England. The value for 2 was 280.6, which is worse compared to England. The value for 3 was 265.5, which is worse compared to England. The value for 4 was 197.3, which is better compared to England. The value for 5 was 201.3,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3-15 and 0.5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hypertensive disease</a:t>
            </a:r>
          </a:p>
        </p:txBody>
      </p:sp>
      <p:sp>
        <p:nvSpPr>
          <p:cNvPr id="3" name="Slide Number"/>
          <p:cNvSpPr>
            <a:spLocks noGrp="1"/>
          </p:cNvSpPr>
          <p:nvPr>
            <p:ph type="sldNum" sz="quarter" idx="12"/>
          </p:nvPr>
        </p:nvSpPr>
        <p:spPr>
          <a:xfrm>
            <a:off x="479536" y="42079"/>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was 120, which is worse compared to England (56).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8 years, up to 2020/21-22/23. In Medway, the value was 23 in 2013/14-15/16 and 120 in 2020/21-22/23. In England, the value was 22 in 2013/14-15/16 and 56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I10-15.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55.8) in 2020/21-22/23. The value for Female was 138.3, which is worse compared to England. The value for Male was 98.6,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5.8) in 2020/21-22/23. The value for 0-14 was not calculated due to small numbers, which is not compared to England. The value for 15-24 was 18.8, which is better compared to England. The value for 25-34 was 38.2, which is better compared to England. The value for 35-44 was 106.2, which is worse compared to England. The value for 45-54 was 186.3, which is worse compared to England. The value for 55-64 was 172.6, which is worse compared to England. The value for 65-74 was 222.1, which is worse compared to England. The value for 75-84 was 302.7, which is worse compared to England. The value for 85+ was 281.2,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5.8) in 2020/21-22/23. The value for 1 was 140.4, which is worse compared to England. The value for 2 was 141.2, which is worse compared to England. The value for 3 was 118.1, which is worse compared to England. The value for 4 was 114.4, which is worse compared to England. The value for 5 was 90.9, which is worse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3/14-15/16 and 0.6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hypertensive diseases</a:t>
            </a:r>
          </a:p>
        </p:txBody>
      </p:sp>
      <p:sp>
        <p:nvSpPr>
          <p:cNvPr id="3" name="Slide Number"/>
          <p:cNvSpPr>
            <a:spLocks noGrp="1"/>
          </p:cNvSpPr>
          <p:nvPr>
            <p:ph type="sldNum" sz="quarter" idx="12"/>
          </p:nvPr>
        </p:nvSpPr>
        <p:spPr>
          <a:xfrm>
            <a:off x="479536" y="42079"/>
            <a:ext cx="1440000" cy="365125"/>
          </a:xfrm>
        </p:spPr>
        <p:txBody>
          <a:bodyPr/>
          <a:lstStyle/>
          <a:p>
            <a:r>
              <a:t>38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9-22, the value in Medway was 20, which is worse compared to England (14).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England over the last 9 years, up to 2019-22. In Medway, the value was 12 in 2013-16 and 20 in 2019-22. In England, the value was 12 in 2013-16 and 14 in 2019-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I10-I15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3.9) in 2019-22. The value for Female was 16.0, which is similar compared to England. The value for Male was 24.4,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3.9) in 2019-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not calculated due to small numbers, which is not compared to England. The value for 55-64 was 12.0, which is similar compared to England. The value for 65-74 was 29.3, which is worse compared to England. The value for 75-84 was 74.1, which is worse compared to England. The value for 85+ was 395.2,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3.9) in 2019-22. The value for 1 was 22.6, which is worse compared to England. The value for 2 was 27.3, which is worse compared to England. The value for 3 was 21.2, which is worse compared to England. The value for 4 was 13.8, which is similar compared to England. The value for 5 was 17.2,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9 in 2013-16 and 0.5 in 2019-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1775899" y="2492896"/>
            <a:ext cx="8136001" cy="1440160"/>
          </a:xfrm>
        </p:spPr>
        <p:txBody>
          <a:bodyPr/>
          <a:lstStyle/>
          <a:p>
            <a:r>
              <a:t>Methodology and 
Resources</a:t>
            </a:r>
          </a:p>
        </p:txBody>
      </p:sp>
      <p:sp>
        <p:nvSpPr>
          <p:cNvPr id="3" name="Slide Number"/>
          <p:cNvSpPr>
            <a:spLocks noGrp="1"/>
          </p:cNvSpPr>
          <p:nvPr>
            <p:ph type="sldNum" sz="quarter" idx="12"/>
          </p:nvPr>
        </p:nvSpPr>
        <p:spPr>
          <a:xfrm>
            <a:off x="15304" y="34131"/>
            <a:ext cx="1440000" cy="365125"/>
          </a:xfrm>
        </p:spPr>
        <p:txBody>
          <a:bodyPr/>
          <a:lstStyle/>
          <a:p>
            <a:r>
              <a:t>39</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Indicator slides explained</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Measures</a:t>
            </a:r>
          </a:p>
        </p:txBody>
      </p:sp>
      <p:sp>
        <p:nvSpPr>
          <p:cNvPr id="3" name="Content"/>
          <p:cNvSpPr>
            <a:spLocks noGrp="1"/>
          </p:cNvSpPr>
          <p:nvPr>
            <p:ph sz="quarter" idx="14"/>
          </p:nvPr>
        </p:nvSpPr>
        <p:spPr>
          <a:xfrm>
            <a:off x="274458" y="1271740"/>
            <a:ext cx="11643084" cy="4965571"/>
          </a:xfrm>
        </p:spPr>
        <p:txBody>
          <a:bodyPr/>
          <a:lstStyle/>
          <a:p>
            <a:r>
              <a:t>The profiles use a range of Public Health measures to best present the data for each indicator:</a:t>
            </a:r>
          </a:p>
          <a:p>
            <a:pPr lvl="2"/>
            <a:r>
              <a:t>Percentage (%): The number of events (e.g. admissions) divided by the total population of interest, multiplied by 100. This is expressed as a number between 0 and 100.</a:t>
            </a:r>
          </a:p>
          <a:p>
            <a:pPr lvl="2"/>
            <a:r>
              <a:t>Crude Rate (CR): A CR is a measure of the total number of events divided by the total population in each area of interest. CRs are not adjusted or standardised for variables such as age that might influence the estimate between groups.</a:t>
            </a:r>
          </a:p>
          <a:p>
            <a:pPr lvl="2"/>
            <a:r>
              <a:t>Directly Standardised Rate (DSR): A DSR is a measure of occurrence or frequency that has been adjusted to account for differences in the age structure of different population groups. It involves applying the age-specific rates of a standard population to the age distribution of the population of interest. This provides a fair comparison between groups that have different age structures. Without using an age-adjusted rate, it would be difficult to determine whether there are true differences in the risk of the event between groups.</a:t>
            </a:r>
          </a:p>
          <a:p>
            <a:r>
              <a:t>Rates are presented as the number of events within a multiple of ten. For example, the rate per 1,000 people.</a:t>
            </a:r>
          </a:p>
        </p:txBody>
      </p:sp>
      <p:sp>
        <p:nvSpPr>
          <p:cNvPr id="4" name="Slide Number"/>
          <p:cNvSpPr>
            <a:spLocks noGrp="1"/>
          </p:cNvSpPr>
          <p:nvPr>
            <p:ph type="sldNum" sz="quarter" idx="12"/>
          </p:nvPr>
        </p:nvSpPr>
        <p:spPr>
          <a:xfrm>
            <a:off x="15304" y="34131"/>
            <a:ext cx="1440000" cy="365125"/>
          </a:xfrm>
        </p:spPr>
        <p:txBody>
          <a:bodyPr/>
          <a:lstStyle/>
          <a:p>
            <a:r>
              <a:t>40</a:t>
            </a:r>
          </a:p>
        </p:txBody>
      </p:sp>
      <p:sp>
        <p:nvSpPr>
          <p:cNvPr id="5" name="Copyright"/>
          <p:cNvSpPr>
            <a:spLocks noGrp="1"/>
          </p:cNvSpPr>
          <p:nvPr>
            <p:ph sz="quarter" idx="20"/>
          </p:nvPr>
        </p:nvSpPr>
        <p:spPr>
          <a:xfrm>
            <a:off x="5378664" y="8471"/>
            <a:ext cx="6813336" cy="424541"/>
          </a:xfrm>
        </p:spPr>
        <p:txBody>
          <a:bodyPr/>
          <a:lstStyle/>
          <a:p>
            <a:r>
              <a:t>Version 1.2 © Medway Council, Public Health Intelligence Team, 11/03/2024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41</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Each indicator includes a plot of local relative deprivation. This refers to the lack of resources that are required to maintain the quality of life considered typical within a given socioeconomic group.
The Index of Multiple Deprivation (IMD) 2019 is used to the create local deprivation quintiles.
The IMD 2019 measures deprivation in the UK using the following domain groups: income, employment, education, health, crime, barriers to housing and services and the living environment. This provides a national score and rank of overall deprivation at Lower Super Output Area (LSOA) which are geographic groupings of around 1000 – 1500 households.
To create the local deprivation quintiles, Medway LSOAs were ordered by their national deprivation rank. The LSOAs were then separated into five equal groups to create the local deprivation quintiles.
Quintile one includes LSOAs in Medway with the highest level of local deprivation whereas quintile five includes LSOAs with the lowest level of local deprivation.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6973670" cy="652933"/>
          </a:xfrm>
        </p:spPr>
        <p:txBody>
          <a:bodyPr/>
          <a:lstStyle/>
          <a:p>
            <a:r>
              <a:t>Relative Index of Inequality</a:t>
            </a:r>
          </a:p>
        </p:txBody>
      </p:sp>
      <p:sp>
        <p:nvSpPr>
          <p:cNvPr id="3" name="Content"/>
          <p:cNvSpPr>
            <a:spLocks noGrp="1"/>
          </p:cNvSpPr>
          <p:nvPr>
            <p:ph sz="quarter" idx="14"/>
          </p:nvPr>
        </p:nvSpPr>
        <p:spPr>
          <a:xfrm>
            <a:off x="271123" y="1233973"/>
            <a:ext cx="6832990" cy="4965571"/>
          </a:xfrm>
        </p:spPr>
        <p:txBody>
          <a:bodyPr/>
          <a:lstStyle/>
          <a:p>
            <a:r>
              <a:t>The Relative Index of Inequality (RII) is a summary measure used to quantify and compare the degree of inequality between different population groups, such as those based on deprivation.</a:t>
            </a:r>
          </a:p>
          <a:p>
            <a:r>
              <a:t>It takes account of inequalities across the whole range of deprivation and summarises this into a single number.</a:t>
            </a:r>
          </a:p>
          <a:p>
            <a:r>
              <a:t>It represents the proportional difference in the indicator across the whole gradient from most to least deprived.</a:t>
            </a:r>
          </a:p>
          <a:p>
            <a:r>
              <a:t>The RII trend plot shows the relative index of inequality over time, using colours and shapes to aid interpretation.</a:t>
            </a:r>
          </a:p>
          <a:p>
            <a:r>
              <a:t>The RII usually ranges between -2 and 2:</a:t>
            </a:r>
          </a:p>
          <a:p>
            <a:pPr lvl="2"/>
            <a:r>
              <a:t>RII equal to 1 indicates there is no inequality.</a:t>
            </a:r>
          </a:p>
          <a:p>
            <a:pPr lvl="2"/>
            <a:r>
              <a:t>An RII less than 1 indicates inequality exists with worse outcomes (e.g. higher rate/percentage) for those in more deprived areas.</a:t>
            </a:r>
          </a:p>
          <a:p>
            <a:pPr lvl="2"/>
            <a:r>
              <a:t>An RII more than 1 indicates that inequality exists with worse outcomes for those in less deprived areas.</a:t>
            </a:r>
          </a:p>
        </p:txBody>
      </p:sp>
      <p:sp>
        <p:nvSpPr>
          <p:cNvPr id="4" name="Slide Number"/>
          <p:cNvSpPr>
            <a:spLocks noGrp="1"/>
          </p:cNvSpPr>
          <p:nvPr>
            <p:ph type="sldNum" sz="quarter" idx="12"/>
          </p:nvPr>
        </p:nvSpPr>
        <p:spPr>
          <a:xfrm>
            <a:off x="15304" y="34131"/>
            <a:ext cx="1440000" cy="365125"/>
          </a:xfrm>
        </p:spPr>
        <p:txBody>
          <a:bodyPr/>
          <a:lstStyle/>
          <a:p>
            <a:r>
              <a:t>42</a:t>
            </a:r>
          </a:p>
        </p:txBody>
      </p:sp>
      <p:sp>
        <p:nvSpPr>
          <p:cNvPr id="5"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Benchmarking</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A RAG rating (red, amber, green) has been applied to the indicators to show how well a value is performing compared to a benchmark (usually the England average).
The RAG rating is assigned by comparing the value to a reference range, which was created using confidence intervals (CIs).
Confidence intervals are a range of values that measure the level of uncertainty in an estimated value. Uncertainty can be caused by natural variation in the data, as well as the sample size and data quality. A confidence interval has an upper and lower limit which are used to determine whether two groups are statistically similar or different to each other. The wider the confidence interval, the greater the uncertainty in the estimated value.
Green corresponds to a value that is better than England, red to a value that is worse, and amber indicates that there is no difference.
An indicator is shaded grey where it is inappropriate to apply a RAG rating due to the methods used in the calculation or the count is less than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Accessibility</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All plots contain alternative text (alt text), which describes the plot and, where possible, includes values.
To access the alt text: Right-click an image, and then select View Alt Text. This will open the Alt Text pane.
Shapes and patterns have been used to communicate meaning when the colour palette may not be accessible.
For instance, a RAG rating (red, amber, green) is used for most indicators to show how well the value compares to a benchmark, such as the England average.
Green represents better performance, amber represents similarity, and red signifies worse performance. 
Shapes are also used to communicate this information, where a circle signifies better performance, a square represents similarity, a triangle indicates worse, and a diamond signifies there has been no comparison. 
Additionally, some plots are patterned alongside their RAG rating to communicate this information. Dots signify better performance, single diagonal lines signify worse performance, and crossed diagonal lines represent similarity.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References</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The methodology for each indicator is based on published data and existing measures.
Sources of methodology include Fingertips (Office for Health Improvement and Disparities), Office for National Statistics, and NHS Digital.
Some indicator values may be different from published figures. This may be due to slight differences in numbers extracted or data being grouped into different year intervals.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Resources</a:t>
            </a:r>
          </a:p>
        </p:txBody>
      </p:sp>
      <p:sp>
        <p:nvSpPr>
          <p:cNvPr id="3" name="Content"/>
          <p:cNvSpPr>
            <a:spLocks noGrp="1"/>
          </p:cNvSpPr>
          <p:nvPr>
            <p:ph sz="quarter" idx="14"/>
          </p:nvPr>
        </p:nvSpPr>
        <p:spPr>
          <a:xfrm>
            <a:off x="274458" y="1271740"/>
            <a:ext cx="11643084" cy="4965571"/>
          </a:xfrm>
        </p:spPr>
        <p:txBody>
          <a:bodyPr/>
          <a:lstStyle/>
          <a:p>
            <a:pPr marL="0" marR="0" algn="l">
              <a:lnSpc>
                <a:spcPct val="100000"/>
              </a:lnSpc>
              <a:spcBef>
                <a:spcPts val="0"/>
              </a:spcBef>
              <a:spcAft>
                <a:spcPts val="0"/>
              </a:spcAft>
              <a:buNone/>
            </a:pPr>
            <a:r>
              <a:t>There are other resources available to explore the health and wellbeing needs of Medway's residents:
</a:t>
            </a:r>
            <a:r>
              <a:rPr>
                <a:hlinkClick r:id="rId2"/>
              </a:rPr>
              <a:t>Medway's Joint Strategic Needs Assessment (JSNA): </a:t>
            </a:r>
            <a:r>
              <a:t> Contains over 30 topic specific chapters as well as other supporting information, such as an overview of people and place.
</a:t>
            </a:r>
            <a:r>
              <a:rPr>
                <a:hlinkClick r:id="rId3"/>
              </a:rPr>
              <a:t>Area Profiles: </a:t>
            </a:r>
            <a:r>
              <a:t>To help identify the health and wellbeing needs of an area and prioritise key issues to focus work. Available for Medway local authority and Medway wards, as well as the Kent and Medway Health and Care Partnerships (HCPs) and Primary Care Networks (PCNs).
</a:t>
            </a:r>
            <a:r>
              <a:rPr>
                <a:hlinkClick r:id="rId4"/>
              </a:rPr>
              <a:t>Infographics:</a:t>
            </a:r>
            <a:r>
              <a:t> Summarise key data and information from some of the main JSNA chapters.
</a:t>
            </a:r>
            <a:r>
              <a:rPr>
                <a:hlinkClick r:id="rId5"/>
              </a:rPr>
              <a:t>Medway Health and Wellbeing Survey:</a:t>
            </a:r>
            <a:r>
              <a:t> Medway Council’s Public Health team conducted a health and wellbeing survey in 2021 to 2022. Provides estimates of key health states and risk factors at Medway ward and Primary Care Network (PCN) level.
</a:t>
            </a:r>
            <a:r>
              <a:rPr>
                <a:hlinkClick r:id="rId6"/>
              </a:rPr>
              <a:t>Annual Public Health Reports:</a:t>
            </a:r>
            <a:r>
              <a:t> Every year the Director of Public Health for Medway Council produces an Annual Public Health Report. These reports take an in depth look at an issue that is having, or has the potential to have, a significant impact on the health of local people.</a:t>
            </a:r>
          </a:p>
        </p:txBody>
      </p:sp>
      <p:sp>
        <p:nvSpPr>
          <p:cNvPr id="4" name="Slide Number"/>
          <p:cNvSpPr>
            <a:spLocks noGrp="1"/>
          </p:cNvSpPr>
          <p:nvPr>
            <p:ph type="sldNum" sz="quarter" idx="12"/>
          </p:nvPr>
        </p:nvSpPr>
        <p:spPr>
          <a:xfrm>
            <a:off x="15304" y="34131"/>
            <a:ext cx="1440000" cy="365125"/>
          </a:xfrm>
        </p:spPr>
        <p:txBody>
          <a:bodyPr/>
          <a:lstStyle/>
          <a:p>
            <a:r>
              <a:t>46</a:t>
            </a:r>
          </a:p>
        </p:txBody>
      </p:sp>
      <p:sp>
        <p:nvSpPr>
          <p:cNvPr id="5" name="Copyright"/>
          <p:cNvSpPr>
            <a:spLocks noGrp="1"/>
          </p:cNvSpPr>
          <p:nvPr>
            <p:ph sz="quarter" idx="20"/>
          </p:nvPr>
        </p:nvSpPr>
        <p:spPr>
          <a:xfrm>
            <a:off x="5378664" y="8471"/>
            <a:ext cx="6813336" cy="424541"/>
          </a:xfrm>
        </p:spPr>
        <p:txBody>
          <a:bodyPr/>
          <a:lstStyle/>
          <a:p>
            <a:r>
              <a:t>Version 1.2 © Medway Council, Public Health Intelligence Team, 11/03/2024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8664" y="8471"/>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Overarching Indicators</a:t>
            </a:r>
          </a:p>
        </p:txBody>
      </p:sp>
      <p:sp>
        <p:nvSpPr>
          <p:cNvPr id="3" name="Slide Number"/>
          <p:cNvSpPr>
            <a:spLocks noGrp="1"/>
          </p:cNvSpPr>
          <p:nvPr>
            <p:ph type="sldNum" sz="quarter" idx="12"/>
          </p:nvPr>
        </p:nvSpPr>
        <p:spPr>
          <a:xfrm>
            <a:off x="15304" y="34131"/>
            <a:ext cx="1440000" cy="365125"/>
          </a:xfrm>
        </p:spPr>
        <p:txBody>
          <a:bodyPr/>
          <a:lstStyle/>
          <a:p>
            <a: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Life expectancy at birth</a:t>
            </a:r>
          </a:p>
        </p:txBody>
      </p:sp>
      <p:sp>
        <p:nvSpPr>
          <p:cNvPr id="3" name="Slide Number"/>
          <p:cNvSpPr>
            <a:spLocks noGrp="1"/>
          </p:cNvSpPr>
          <p:nvPr>
            <p:ph type="sldNum" sz="quarter" idx="12"/>
          </p:nvPr>
        </p:nvSpPr>
        <p:spPr>
          <a:xfrm>
            <a:off x="479536" y="42079"/>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83.1. The value for Medway was 82.4, which is worse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9 years, up to 2018-20. In England, the values were 80.7 in 2001-03 and 83.1 in 2018-20. In Medway, in 2001-03 the value was 80.0 which is worse compared to England. In Medway, in 2018-20 the value was 82.4 which is worse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79.4. The value for Medway was 78.3, which is worse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9 years, up to 2018-20. In England, the values were 76.2 in 2001-03 and 79.4 in 2018-20. In Medway, in 2001-03 the value was 75.4 which is worse compared to England. In Medway, in 2018-20 the value was 78.3 which is worse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Life expectancy: the average number of years that an individual is expected to live (based on current mortality rates)
Value type: Years.
Original geography: Counties and Unitary Authorities .
Benchmarking method: Chiang II method.
Source: Office to Health Improvement and Disparities. Fingertips. Indicator ID: 90366.
Copyright: ©Crown copyright.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Inequality in life expectancy at birth</a:t>
            </a:r>
          </a:p>
        </p:txBody>
      </p:sp>
      <p:sp>
        <p:nvSpPr>
          <p:cNvPr id="3" name="Slide Number"/>
          <p:cNvSpPr>
            <a:spLocks noGrp="1"/>
          </p:cNvSpPr>
          <p:nvPr>
            <p:ph type="sldNum" sz="quarter" idx="12"/>
          </p:nvPr>
        </p:nvSpPr>
        <p:spPr>
          <a:xfrm>
            <a:off x="479536" y="42079"/>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7.9. The value for Medway was 6.6, which is similar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0 years, up to 2018-20. In England, the values were 6.8 in 2010-12 and 7.9 in 2018-20. In Medway, in 2010-12 the value was 4.8 which is better compared to England. In Medway, in 2018-20 the value was 6.6 which is similar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9.7. The value for Medway was 9.4, which is similar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0 years, up to 2018-20. In England, the values were 9.1 in 2010-12 and 9.7 in 2018-20. In Medway, in 2010-12 the value was 6.5 which is better compared to England. In Medway, in 2018-20 the value was 9.4 which is similar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Inequality in life expectancy: A measure of how much life expectancy varies with deprivation. Quantifies the range in years of life expectancy across the social gradient from the most to the least deprived areas.
Value type: Years.
Original geography: Counties and Unitary Authorities .
Benchmarking method: Simulation .
Source: Office to Health Improvement and Disparities. Fingertips. Indicator ID: 92901.
Copyright: ©Crown copyright.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Healthy life expectancy at birth</a:t>
            </a:r>
          </a:p>
        </p:txBody>
      </p:sp>
      <p:sp>
        <p:nvSpPr>
          <p:cNvPr id="3" name="Slide Number"/>
          <p:cNvSpPr>
            <a:spLocks noGrp="1"/>
          </p:cNvSpPr>
          <p:nvPr>
            <p:ph type="sldNum" sz="quarter" idx="12"/>
          </p:nvPr>
        </p:nvSpPr>
        <p:spPr>
          <a:xfrm>
            <a:off x="479536" y="42079"/>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63.9. The value for Medway was 63.6, which is similar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1 years, up to 2018-20. In England, the values were 64.0 in 2009-11 and 63.9 in 2018-20. In Medway, in 2009-11 the value was 63.0 which is similar compared to England. In Medway, in 2018-20 the value was 63.6 which is similar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63.1. The value for Medway was 60.9, which is similar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1 years, up to 2018-20. In England, the values were 63.0 in 2009-11 and 63.1 in 2018-20. In Medway, in 2009-11 the value was 63.0 which is similar compared to England. In Medway, in 2018-20 the value was 60.9 which is similar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Healthy life expectancy: the average number of years that an individual is expected to live in a state of self-assessed good or very good health (based on current mortality rates and prevalence of good or very good health).
Value type: Years.
Original geography: Counties and Unitary Authorities .
Benchmarking method: As stated in "Health Expectancy Calculations by the Sullivan Method".
Source: Office to Health Improvement and Disparities. Fingertips. Indicator ID: 90362.
Copyright: ©Crown copyright.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3200</TotalTime>
  <Words>4311</Words>
  <Application>Microsoft Office PowerPoint</Application>
  <PresentationFormat>Widescreen</PresentationFormat>
  <Paragraphs>285</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Wingdings</vt:lpstr>
      <vt:lpstr>Calibri</vt:lpstr>
      <vt:lpstr>PHIT profiles</vt:lpstr>
      <vt:lpstr>Health Inequalities Profile</vt:lpstr>
      <vt:lpstr>Purpose and rationale</vt:lpstr>
      <vt:lpstr>Summary</vt:lpstr>
      <vt:lpstr>Indicator slides explained</vt:lpstr>
      <vt:lpstr>Contact details</vt:lpstr>
      <vt:lpstr>Overarching Indicators</vt:lpstr>
      <vt:lpstr>Life expectancy at birth</vt:lpstr>
      <vt:lpstr>Inequality in life expectancy at birth</vt:lpstr>
      <vt:lpstr>Healthy life expectancy at birth</vt:lpstr>
      <vt:lpstr>Children and Young People</vt:lpstr>
      <vt:lpstr>Emergency admissions for asthma (under 19 years)</vt:lpstr>
      <vt:lpstr>Emergency admissions for diabetes (under 19 years)</vt:lpstr>
      <vt:lpstr>Emergency admissions for epilepsy (under 19 years)</vt:lpstr>
      <vt:lpstr>Hospital admissions for mental health conditions (under 18 years)</vt:lpstr>
      <vt:lpstr>Hospital admissions as a result of self-harm (10-24 years)</vt:lpstr>
      <vt:lpstr>Hospital admissions where a tooth extraction was performed (&lt;20 years)</vt:lpstr>
      <vt:lpstr>Maternity</vt:lpstr>
      <vt:lpstr>Infant mortality</vt:lpstr>
      <vt:lpstr>Low birth weight</vt:lpstr>
      <vt:lpstr>Emergency admissions of babies under 14 days</vt:lpstr>
      <vt:lpstr>Severe Mental Illness</vt:lpstr>
      <vt:lpstr>Emergency admissions for severe mental illness (SMI)</vt:lpstr>
      <vt:lpstr>Deaths from suicide</vt:lpstr>
      <vt:lpstr>Respiratory Diseases</vt:lpstr>
      <vt:lpstr>Emergency admissions for respiratory disease</vt:lpstr>
      <vt:lpstr>Deaths from respiratory disease</vt:lpstr>
      <vt:lpstr>Emergency admissions for chronic obstructive pulmonary disease (35+)</vt:lpstr>
      <vt:lpstr>Deaths from chronic obstructive pulmonary disease</vt:lpstr>
      <vt:lpstr>Cancer</vt:lpstr>
      <vt:lpstr>Emergency admissions for all cancer</vt:lpstr>
      <vt:lpstr>Deaths from all cancer</vt:lpstr>
      <vt:lpstr>Emergency admissions for lung cancer</vt:lpstr>
      <vt:lpstr>Deaths from lung cancer</vt:lpstr>
      <vt:lpstr>Cardiovascular Diseases</vt:lpstr>
      <vt:lpstr>Emergency admissions for cardiovascular disease</vt:lpstr>
      <vt:lpstr>Deaths from cardiovascular diseases</vt:lpstr>
      <vt:lpstr>Emergency admissions for hypertensive disease</vt:lpstr>
      <vt:lpstr>Deaths from hypertensive diseases</vt:lpstr>
      <vt:lpstr>Methodology and 
Resources</vt:lpstr>
      <vt:lpstr>Measures</vt:lpstr>
      <vt:lpstr>Deprivation</vt:lpstr>
      <vt:lpstr>Relative Index of Inequality</vt:lpstr>
      <vt:lpstr>Benchmarking</vt:lpstr>
      <vt:lpstr>Accessibility</vt:lpstr>
      <vt:lpstr>References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Profile</dc:title>
  <dc:subject/>
  <dc:creator/>
  <cp:keywords/>
  <dc:description/>
  <cp:lastModifiedBy>town, katie</cp:lastModifiedBy>
  <cp:revision>205</cp:revision>
  <dcterms:created xsi:type="dcterms:W3CDTF">2017-02-13T16:18:36Z</dcterms:created>
  <dcterms:modified xsi:type="dcterms:W3CDTF">2024-03-11T15:35:06Z</dcterms:modified>
  <cp:category/>
</cp:coreProperties>
</file>