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handoutMasterIdLst>
    <p:handoutMasterId r:id="rId48"/>
  </p:handoutMasterIdLst>
  <p:sldIdLst>
    <p:sldId id="256" r:id="rId2"/>
    <p:sldId id="257" r:id="rId3"/>
    <p:sldId id="293"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5" r:id="rId41"/>
    <p:sldId id="296" r:id="rId42"/>
    <p:sldId id="297" r:id="rId43"/>
    <p:sldId id="298" r:id="rId44"/>
    <p:sldId id="299" r:id="rId45"/>
    <p:sldId id="300" r:id="rId46"/>
    <p:sldId id="301" r:id="rId47"/>
  </p:sldIdLst>
  <p:sldSz cx="12192000" cy="6858000"/>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12461"/>
    <a:srgbClr val="056CB2"/>
    <a:srgbClr val="D55B5B"/>
    <a:srgbClr val="B72373"/>
    <a:srgbClr val="009795"/>
    <a:srgbClr val="970944"/>
    <a:srgbClr val="189DD2"/>
    <a:srgbClr val="000000"/>
    <a:srgbClr val="1481A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7" d="100"/>
          <a:sy n="147" d="100"/>
        </p:scale>
        <p:origin x="132" y="264"/>
      </p:cViewPr>
      <p:guideLst>
        <p:guide orient="horz" pos="2160"/>
        <p:guide pos="3840"/>
      </p:guideLst>
    </p:cSldViewPr>
  </p:slideViewPr>
  <p:notesTextViewPr>
    <p:cViewPr>
      <p:scale>
        <a:sx n="1" d="1"/>
        <a:sy n="1" d="1"/>
      </p:scale>
      <p:origin x="0" y="0"/>
    </p:cViewPr>
  </p:notesTextViewPr>
  <p:notesViewPr>
    <p:cSldViewPr>
      <p:cViewPr varScale="1">
        <p:scale>
          <a:sx n="85" d="100"/>
          <a:sy n="85" d="100"/>
        </p:scale>
        <p:origin x="305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wn, katie" userId="d29dc26a-1cfd-4220-b6cf-a2346948755c" providerId="ADAL" clId="{A12CD5D1-3E84-46E8-B6EA-D648DF60EC79}"/>
    <pc:docChg chg="modSld">
      <pc:chgData name="town, katie" userId="d29dc26a-1cfd-4220-b6cf-a2346948755c" providerId="ADAL" clId="{A12CD5D1-3E84-46E8-B6EA-D648DF60EC79}" dt="2024-03-11T15:36:54.816" v="5" actId="962"/>
      <pc:docMkLst>
        <pc:docMk/>
      </pc:docMkLst>
      <pc:sldChg chg="modSp mod">
        <pc:chgData name="town, katie" userId="d29dc26a-1cfd-4220-b6cf-a2346948755c" providerId="ADAL" clId="{A12CD5D1-3E84-46E8-B6EA-D648DF60EC79}" dt="2024-03-11T15:36:54.816" v="5" actId="962"/>
        <pc:sldMkLst>
          <pc:docMk/>
          <pc:sldMk cId="0" sldId="293"/>
        </pc:sldMkLst>
        <pc:graphicFrameChg chg="mod modGraphic">
          <ac:chgData name="town, katie" userId="d29dc26a-1cfd-4220-b6cf-a2346948755c" providerId="ADAL" clId="{A12CD5D1-3E84-46E8-B6EA-D648DF60EC79}" dt="2024-03-11T15:36:51.396" v="3" actId="962"/>
          <ac:graphicFrameMkLst>
            <pc:docMk/>
            <pc:sldMk cId="0" sldId="293"/>
            <ac:graphicFrameMk id="6" creationId="{00000000-0000-0000-0000-000000000000}"/>
          </ac:graphicFrameMkLst>
        </pc:graphicFrameChg>
        <pc:graphicFrameChg chg="mod modGraphic">
          <ac:chgData name="town, katie" userId="d29dc26a-1cfd-4220-b6cf-a2346948755c" providerId="ADAL" clId="{A12CD5D1-3E84-46E8-B6EA-D648DF60EC79}" dt="2024-03-11T15:36:54.816" v="5" actId="962"/>
          <ac:graphicFrameMkLst>
            <pc:docMk/>
            <pc:sldMk cId="0" sldId="293"/>
            <ac:graphicFrameMk id="7"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468237-19C6-628E-7C93-2B9B6B70DE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073A467-03C2-09F2-6C88-40304189D1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C4D4F1B-12F7-44B9-A72D-C43B226B41A5}" type="datetimeFigureOut">
              <a:rPr lang="en-GB" smtClean="0"/>
              <a:t>11/03/2024</a:t>
            </a:fld>
            <a:endParaRPr lang="en-GB"/>
          </a:p>
        </p:txBody>
      </p:sp>
      <p:sp>
        <p:nvSpPr>
          <p:cNvPr id="4" name="Footer Placeholder 3">
            <a:extLst>
              <a:ext uri="{FF2B5EF4-FFF2-40B4-BE49-F238E27FC236}">
                <a16:creationId xmlns:a16="http://schemas.microsoft.com/office/drawing/2014/main" id="{0AFB2782-65D2-3AD2-F2D8-9814E73752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6BD9001-C204-82B4-8CD4-6F8C740B0B7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D98185-3C7E-49E9-B483-261EF57F2EAA}" type="slidenum">
              <a:rPr lang="en-GB" smtClean="0"/>
              <a:t>‹#›</a:t>
            </a:fld>
            <a:endParaRPr lang="en-GB"/>
          </a:p>
        </p:txBody>
      </p:sp>
    </p:spTree>
    <p:extLst>
      <p:ext uri="{BB962C8B-B14F-4D97-AF65-F5344CB8AC3E}">
        <p14:creationId xmlns:p14="http://schemas.microsoft.com/office/powerpoint/2010/main" val="41741961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7.sv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pn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3.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4.png"/><Relationship Id="rId4" Type="http://schemas.openxmlformats.org/officeDocument/2006/relationships/image" Target="../media/image33.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3.sv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5.sv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7.sv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5824" y="3964328"/>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2" name="Title"/>
          <p:cNvSpPr>
            <a:spLocks noGrp="1"/>
          </p:cNvSpPr>
          <p:nvPr>
            <p:ph type="ctrTitle"/>
          </p:nvPr>
        </p:nvSpPr>
        <p:spPr>
          <a:xfrm>
            <a:off x="911424" y="2132855"/>
            <a:ext cx="10363200" cy="1831473"/>
          </a:xfrm>
        </p:spPr>
        <p:txBody>
          <a:bodyPr anchor="ctr">
            <a:normAutofit/>
          </a:bodyPr>
          <a:lstStyle>
            <a:lvl1pPr algn="ctr">
              <a:defRPr sz="4800">
                <a:solidFill>
                  <a:schemeClr val="bg1"/>
                </a:solidFill>
              </a:defRPr>
            </a:lvl1pPr>
          </a:lstStyle>
          <a:p>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Ward">
            <a:extLst>
              <a:ext uri="{FF2B5EF4-FFF2-40B4-BE49-F238E27FC236}">
                <a16:creationId xmlns:a16="http://schemas.microsoft.com/office/drawing/2014/main" id="{A857CAFC-DFA9-9FCE-1FF8-20B03C4B10B0}"/>
              </a:ext>
            </a:extLst>
          </p:cNvPr>
          <p:cNvSpPr txBox="1">
            <a:spLocks/>
          </p:cNvSpPr>
          <p:nvPr userDrawn="1"/>
        </p:nvSpPr>
        <p:spPr>
          <a:xfrm>
            <a:off x="911424" y="662831"/>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5000" b="0" kern="1200">
                <a:solidFill>
                  <a:schemeClr val="bg1"/>
                </a:solidFill>
                <a:latin typeface="+mj-lt"/>
                <a:ea typeface="+mj-ea"/>
                <a:cs typeface="+mj-cs"/>
              </a:defRPr>
            </a:lvl1pPr>
          </a:lstStyle>
          <a:p>
            <a:endParaRPr lang="en-GB" sz="6000" dirty="0"/>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way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0066CC"/>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168008" y="1400513"/>
            <a:ext cx="5904656" cy="482688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119336" y="1412776"/>
            <a:ext cx="5904656" cy="48151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60478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EBB72102-69A1-42C1-83D4-4D666344CE4A}"/>
              </a:ext>
            </a:extLst>
          </p:cNvPr>
          <p:cNvPicPr>
            <a:picLocks noChangeAspect="1"/>
          </p:cNvPicPr>
          <p:nvPr userDrawn="1"/>
        </p:nvPicPr>
        <p:blipFill>
          <a:blip r:embed="rId2"/>
          <a:stretch>
            <a:fillRect/>
          </a:stretch>
        </p:blipFill>
        <p:spPr>
          <a:xfrm>
            <a:off x="4182950" y="3131045"/>
            <a:ext cx="382610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P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A1E031F1-0106-7DBC-0575-DA639D5B5BC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801499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P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6384032" y="1261822"/>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551385" y="1262339"/>
            <a:ext cx="52565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473220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P Two Content Dep">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215C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215CA0"/>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9" name="Right content">
            <a:extLst>
              <a:ext uri="{FF2B5EF4-FFF2-40B4-BE49-F238E27FC236}">
                <a16:creationId xmlns:a16="http://schemas.microsoft.com/office/drawing/2014/main" id="{7311976F-B2CF-9096-F138-2863191A0C61}"/>
              </a:ext>
            </a:extLst>
          </p:cNvPr>
          <p:cNvSpPr>
            <a:spLocks noGrp="1"/>
          </p:cNvSpPr>
          <p:nvPr>
            <p:ph sz="quarter" idx="15"/>
          </p:nvPr>
        </p:nvSpPr>
        <p:spPr>
          <a:xfrm>
            <a:off x="7248128" y="1271739"/>
            <a:ext cx="4669414" cy="417348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Left 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682965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74D1F84E-AB15-7616-670B-C4E2B6B368C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Map copyright">
            <a:extLst>
              <a:ext uri="{FF2B5EF4-FFF2-40B4-BE49-F238E27FC236}">
                <a16:creationId xmlns:a16="http://schemas.microsoft.com/office/drawing/2014/main" id="{309BFF52-A2E7-3733-8FE5-7A8B3ED4ACFC}"/>
              </a:ext>
            </a:extLst>
          </p:cNvPr>
          <p:cNvSpPr>
            <a:spLocks noGrp="1"/>
          </p:cNvSpPr>
          <p:nvPr>
            <p:ph sz="quarter" idx="21" hasCustomPrompt="1"/>
          </p:nvPr>
        </p:nvSpPr>
        <p:spPr>
          <a:xfrm>
            <a:off x="7248128" y="5561973"/>
            <a:ext cx="4669414" cy="665421"/>
          </a:xfrm>
        </p:spPr>
        <p:txBody>
          <a:bodyPr>
            <a:normAutofit/>
          </a:bodyPr>
          <a:lstStyle>
            <a:lvl1pPr marL="0" indent="0">
              <a:buNone/>
              <a:defRPr sz="1000"/>
            </a:lvl1pPr>
            <a:lvl2pPr marL="457200" indent="0">
              <a:buNone/>
              <a:defRPr/>
            </a:lvl2pPr>
            <a:lvl3pPr marL="914400" indent="0">
              <a:buNone/>
              <a:defRPr/>
            </a:lvl3pPr>
            <a:lvl4pPr marL="1371600" indent="0">
              <a:buNone/>
              <a:defRPr/>
            </a:lvl4pPr>
            <a:lvl5pPr marL="1828800" indent="0">
              <a:buNone/>
              <a:defRPr/>
            </a:lvl5pPr>
          </a:lstStyle>
          <a:p>
            <a:pPr lvl="0"/>
            <a:r>
              <a:rPr lang="en-GB" dirty="0"/>
              <a:t>Map copyright</a:t>
            </a:r>
          </a:p>
        </p:txBody>
      </p:sp>
    </p:spTree>
    <p:extLst>
      <p:ext uri="{BB962C8B-B14F-4D97-AF65-F5344CB8AC3E}">
        <p14:creationId xmlns:p14="http://schemas.microsoft.com/office/powerpoint/2010/main" val="3887556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8" name="Picture 7">
            <a:extLst>
              <a:ext uri="{FF2B5EF4-FFF2-40B4-BE49-F238E27FC236}">
                <a16:creationId xmlns:a16="http://schemas.microsoft.com/office/drawing/2014/main" id="{BCE49A94-E742-4842-8037-5760F4057258}"/>
              </a:ext>
            </a:extLst>
          </p:cNvPr>
          <p:cNvPicPr>
            <a:picLocks noChangeAspect="1"/>
          </p:cNvPicPr>
          <p:nvPr userDrawn="1"/>
        </p:nvPicPr>
        <p:blipFill>
          <a:blip r:embed="rId2"/>
          <a:stretch>
            <a:fillRect/>
          </a:stretch>
        </p:blipFill>
        <p:spPr>
          <a:xfrm>
            <a:off x="4181275" y="3108392"/>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444E86"/>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178111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1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8470814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1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1252024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1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444E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444E86"/>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14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EBD5FF86-49B8-F7F3-6372-5544AA442B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5C72C9E3-E30B-48B0-B374-5DDB760A76D5}"/>
              </a:ext>
            </a:extLst>
          </p:cNvPr>
          <p:cNvPicPr>
            <a:picLocks noChangeAspect="1"/>
          </p:cNvPicPr>
          <p:nvPr userDrawn="1"/>
        </p:nvPicPr>
        <p:blipFill>
          <a:blip r:embed="rId2"/>
          <a:stretch>
            <a:fillRect/>
          </a:stretch>
        </p:blipFill>
        <p:spPr>
          <a:xfrm>
            <a:off x="4181275" y="3140968"/>
            <a:ext cx="3829450"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95539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913541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75480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614513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553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5539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177895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42D68930-D03D-45BE-985E-2C2556E59E1E}"/>
              </a:ext>
            </a:extLst>
          </p:cNvPr>
          <p:cNvPicPr>
            <a:picLocks noChangeAspect="1"/>
          </p:cNvPicPr>
          <p:nvPr userDrawn="1"/>
        </p:nvPicPr>
        <p:blipFill>
          <a:blip r:embed="rId2"/>
          <a:stretch>
            <a:fillRect/>
          </a:stretch>
        </p:blipFill>
        <p:spPr>
          <a:xfrm>
            <a:off x="4181275" y="3140968"/>
            <a:ext cx="3829449" cy="2491870"/>
          </a:xfrm>
          <a:prstGeom prst="rect">
            <a:avLst/>
          </a:prstGeom>
        </p:spPr>
      </p:pic>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D34A89"/>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6740061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D34A89"/>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900"/>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Copyright">
            <a:extLst>
              <a:ext uri="{FF2B5EF4-FFF2-40B4-BE49-F238E27FC236}">
                <a16:creationId xmlns:a16="http://schemas.microsoft.com/office/drawing/2014/main" id="{197668F3-C6E5-FCE8-9099-5800CCC0DCA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76285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3099640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131592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473075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34A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D34A89"/>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93428"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24780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3" name="Picture 2">
            <a:extLst>
              <a:ext uri="{FF2B5EF4-FFF2-40B4-BE49-F238E27FC236}">
                <a16:creationId xmlns:a16="http://schemas.microsoft.com/office/drawing/2014/main" id="{3C967BCD-8B45-45EE-8CD1-DDD0FC66F793}"/>
              </a:ext>
            </a:extLst>
          </p:cNvPr>
          <p:cNvPicPr>
            <a:picLocks noChangeAspect="1"/>
          </p:cNvPicPr>
          <p:nvPr userDrawn="1"/>
        </p:nvPicPr>
        <p:blipFill>
          <a:blip r:embed="rId2"/>
          <a:stretch>
            <a:fillRect/>
          </a:stretch>
        </p:blipFill>
        <p:spPr>
          <a:xfrm>
            <a:off x="4181275" y="3109576"/>
            <a:ext cx="3829449" cy="2491869"/>
          </a:xfrm>
          <a:prstGeom prst="rect">
            <a:avLst/>
          </a:prstGeom>
        </p:spPr>
      </p:pic>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4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7535F"/>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97224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7535F"/>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97984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2057088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753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7535F"/>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741163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5" name="Picture 4">
            <a:extLst>
              <a:ext uri="{FF2B5EF4-FFF2-40B4-BE49-F238E27FC236}">
                <a16:creationId xmlns:a16="http://schemas.microsoft.com/office/drawing/2014/main" id="{09C2B826-1FEF-444C-B746-34E5DABDCA8D}"/>
              </a:ext>
            </a:extLst>
          </p:cNvPr>
          <p:cNvPicPr>
            <a:picLocks noChangeAspect="1"/>
          </p:cNvPicPr>
          <p:nvPr userDrawn="1"/>
        </p:nvPicPr>
        <p:blipFill>
          <a:blip r:embed="rId2"/>
          <a:stretch>
            <a:fillRect/>
          </a:stretch>
        </p:blipFill>
        <p:spPr>
          <a:xfrm>
            <a:off x="4181275" y="3068960"/>
            <a:ext cx="3829449" cy="2494051"/>
          </a:xfrm>
          <a:prstGeom prst="rect">
            <a:avLst/>
          </a:prstGeom>
        </p:spPr>
      </p:pic>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5 Sub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433844-BBFF-DA88-9131-D1A13F0CE367}"/>
              </a:ext>
            </a:extLst>
          </p:cNvPr>
          <p:cNvSpPr/>
          <p:nvPr userDrawn="1"/>
        </p:nvSpPr>
        <p:spPr>
          <a:xfrm>
            <a:off x="0" y="1"/>
            <a:ext cx="12192000" cy="433386"/>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2693987"/>
            <a:ext cx="10363200" cy="1470025"/>
          </a:xfrm>
        </p:spPr>
        <p:txBody>
          <a:bodyPr anchor="ctr">
            <a:normAutofit/>
          </a:bodyPr>
          <a:lstStyle>
            <a:lvl1pPr algn="ctr">
              <a:defRPr sz="4000">
                <a:solidFill>
                  <a:srgbClr val="F66604"/>
                </a:solidFill>
              </a:defRPr>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0" name="Copyright">
            <a:extLst>
              <a:ext uri="{FF2B5EF4-FFF2-40B4-BE49-F238E27FC236}">
                <a16:creationId xmlns:a16="http://schemas.microsoft.com/office/drawing/2014/main" id="{E521083E-0192-0423-9A92-64A8E99F9B7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39738567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normAutofit/>
          </a:bodyPr>
          <a:lstStyle>
            <a:lvl1pPr>
              <a:defRPr sz="2400">
                <a:solidFill>
                  <a:srgbClr val="F66604"/>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268002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5 Dat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70683" y="4330864"/>
            <a:ext cx="3849090" cy="2415365"/>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40748994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5 Data no tre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4079776"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0D60CE8-D8F9-4816-973D-343C8BFBAE45}"/>
              </a:ext>
            </a:extLst>
          </p:cNvPr>
          <p:cNvCxnSpPr>
            <a:cxnSpLocks/>
          </p:cNvCxnSpPr>
          <p:nvPr userDrawn="1"/>
        </p:nvCxnSpPr>
        <p:spPr>
          <a:xfrm>
            <a:off x="8112224"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088231" cy="276999"/>
          </a:xfrm>
          <a:prstGeom prst="rect">
            <a:avLst/>
          </a:prstGeom>
          <a:noFill/>
        </p:spPr>
        <p:txBody>
          <a:bodyPr wrap="square" rtlCol="0">
            <a:spAutoFit/>
          </a:bodyPr>
          <a:lstStyle/>
          <a:p>
            <a:r>
              <a:rPr lang="en-GB" sz="1200" dirty="0">
                <a:solidFill>
                  <a:schemeClr val="bg1">
                    <a:lumMod val="65000"/>
                  </a:schemeClr>
                </a:solidFill>
              </a:rPr>
              <a:t>Ward compared to Medway</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4088176" y="1271739"/>
            <a:ext cx="2088231" cy="276999"/>
          </a:xfrm>
          <a:prstGeom prst="rect">
            <a:avLst/>
          </a:prstGeom>
          <a:noFill/>
        </p:spPr>
        <p:txBody>
          <a:bodyPr wrap="square" rtlCol="0">
            <a:spAutoFit/>
          </a:bodyPr>
          <a:lstStyle/>
          <a:p>
            <a:r>
              <a:rPr lang="en-GB" sz="1200" dirty="0">
                <a:solidFill>
                  <a:schemeClr val="bg1">
                    <a:lumMod val="65000"/>
                  </a:schemeClr>
                </a:solidFill>
              </a:rPr>
              <a:t>Ward</a:t>
            </a:r>
          </a:p>
        </p:txBody>
      </p:sp>
      <p:sp>
        <p:nvSpPr>
          <p:cNvPr id="16" name="TextBox 15">
            <a:extLst>
              <a:ext uri="{FF2B5EF4-FFF2-40B4-BE49-F238E27FC236}">
                <a16:creationId xmlns:a16="http://schemas.microsoft.com/office/drawing/2014/main" id="{619BB349-CE74-4516-A098-8C493481FBB5}"/>
              </a:ext>
            </a:extLst>
          </p:cNvPr>
          <p:cNvSpPr txBox="1"/>
          <p:nvPr userDrawn="1"/>
        </p:nvSpPr>
        <p:spPr>
          <a:xfrm>
            <a:off x="8107477" y="1271739"/>
            <a:ext cx="2088231" cy="276999"/>
          </a:xfrm>
          <a:prstGeom prst="rect">
            <a:avLst/>
          </a:prstGeom>
          <a:noFill/>
        </p:spPr>
        <p:txBody>
          <a:bodyPr wrap="square" rtlCol="0">
            <a:spAutoFit/>
          </a:bodyPr>
          <a:lstStyle/>
          <a:p>
            <a:r>
              <a:rPr lang="en-GB" sz="1200" dirty="0">
                <a:solidFill>
                  <a:schemeClr val="bg1">
                    <a:lumMod val="65000"/>
                  </a:schemeClr>
                </a:solidFill>
              </a:rPr>
              <a:t>Within the ward</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8205648" y="5013921"/>
            <a:ext cx="3867011"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8203903" y="1700213"/>
            <a:ext cx="3869036" cy="324095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4169082" y="5816277"/>
            <a:ext cx="3849090" cy="925836"/>
          </a:xfrm>
        </p:spPr>
        <p:txBody>
          <a:bodyPr>
            <a:normAutofit/>
          </a:bodyPr>
          <a:lstStyle>
            <a:lvl1pPr marL="0" indent="0">
              <a:buFontTx/>
              <a:buNone/>
              <a:defRPr sz="1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4170682" y="1658513"/>
            <a:ext cx="3849091" cy="690367"/>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119337" y="1658514"/>
            <a:ext cx="3816076" cy="5083599"/>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4169082" y="2458656"/>
            <a:ext cx="3849090" cy="32746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Tree>
    <p:extLst>
      <p:ext uri="{BB962C8B-B14F-4D97-AF65-F5344CB8AC3E}">
        <p14:creationId xmlns:p14="http://schemas.microsoft.com/office/powerpoint/2010/main" val="19584067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5 Medway">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F666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297452E2-96CD-43A7-9207-40C41F3FC4D6}"/>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C0D356-2F5E-4DE3-AD3B-AA4C4764452D}"/>
              </a:ext>
            </a:extLst>
          </p:cNvPr>
          <p:cNvSpPr txBox="1"/>
          <p:nvPr userDrawn="1"/>
        </p:nvSpPr>
        <p:spPr>
          <a:xfrm>
            <a:off x="274458" y="1271740"/>
            <a:ext cx="2509174" cy="276999"/>
          </a:xfrm>
          <a:prstGeom prst="rect">
            <a:avLst/>
          </a:prstGeom>
          <a:noFill/>
        </p:spPr>
        <p:txBody>
          <a:bodyPr wrap="square" rtlCol="0">
            <a:spAutoFit/>
          </a:bodyPr>
          <a:lstStyle/>
          <a:p>
            <a:r>
              <a:rPr lang="en-GB" sz="1200" dirty="0">
                <a:solidFill>
                  <a:schemeClr val="bg1">
                    <a:lumMod val="65000"/>
                  </a:schemeClr>
                </a:solidFill>
              </a:rPr>
              <a:t>Medway compared to England</a:t>
            </a:r>
          </a:p>
        </p:txBody>
      </p:sp>
      <p:sp>
        <p:nvSpPr>
          <p:cNvPr id="15" name="TextBox 14">
            <a:extLst>
              <a:ext uri="{FF2B5EF4-FFF2-40B4-BE49-F238E27FC236}">
                <a16:creationId xmlns:a16="http://schemas.microsoft.com/office/drawing/2014/main" id="{E8F892EC-B9C6-4919-8F7A-B0C516555415}"/>
              </a:ext>
            </a:extLst>
          </p:cNvPr>
          <p:cNvSpPr txBox="1"/>
          <p:nvPr userDrawn="1"/>
        </p:nvSpPr>
        <p:spPr>
          <a:xfrm>
            <a:off x="3584120" y="1271739"/>
            <a:ext cx="2088231" cy="276999"/>
          </a:xfrm>
          <a:prstGeom prst="rect">
            <a:avLst/>
          </a:prstGeom>
          <a:noFill/>
        </p:spPr>
        <p:txBody>
          <a:bodyPr wrap="square" rtlCol="0">
            <a:spAutoFit/>
          </a:bodyPr>
          <a:lstStyle/>
          <a:p>
            <a:r>
              <a:rPr lang="en-GB" sz="1200" dirty="0">
                <a:solidFill>
                  <a:schemeClr val="bg1">
                    <a:lumMod val="65000"/>
                  </a:schemeClr>
                </a:solidFill>
              </a:rPr>
              <a:t>Within Medway</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7536508" y="5013921"/>
            <a:ext cx="4536152" cy="1728192"/>
          </a:xfrm>
        </p:spPr>
        <p:txBody>
          <a:bodyPr>
            <a:normAutofit/>
          </a:bodyPr>
          <a:lstStyle>
            <a:lvl1pPr marL="0" indent="0">
              <a:buFontTx/>
              <a:buNone/>
              <a:defRPr sz="1000"/>
            </a:lvl1pPr>
            <a:lvl2pPr marL="457200" indent="0">
              <a:buFontTx/>
              <a:buNone/>
              <a:defRPr sz="1000"/>
            </a:lvl2pPr>
            <a:lvl3pPr marL="914400" indent="0">
              <a:buFontTx/>
              <a:buNone/>
              <a:defRPr sz="1000"/>
            </a:lvl3pPr>
            <a:lvl4pPr marL="1371600" indent="0">
              <a:buFontTx/>
              <a:buNone/>
              <a:defRPr sz="1000"/>
            </a:lvl4pPr>
            <a:lvl5pPr marL="1828800" indent="0">
              <a:buFontTx/>
              <a:buNone/>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Map">
            <a:extLst>
              <a:ext uri="{FF2B5EF4-FFF2-40B4-BE49-F238E27FC236}">
                <a16:creationId xmlns:a16="http://schemas.microsoft.com/office/drawing/2014/main" id="{5F73FEF3-342B-4EA1-A3DA-7E51AD4010F3}"/>
              </a:ext>
            </a:extLst>
          </p:cNvPr>
          <p:cNvSpPr>
            <a:spLocks noGrp="1"/>
          </p:cNvSpPr>
          <p:nvPr>
            <p:ph sz="quarter" idx="18"/>
          </p:nvPr>
        </p:nvSpPr>
        <p:spPr>
          <a:xfrm>
            <a:off x="7536507" y="1271739"/>
            <a:ext cx="4536432" cy="366942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Barplot">
            <a:extLst>
              <a:ext uri="{FF2B5EF4-FFF2-40B4-BE49-F238E27FC236}">
                <a16:creationId xmlns:a16="http://schemas.microsoft.com/office/drawing/2014/main" id="{72E265C5-4A35-4F68-AB1A-423AB7DF39DF}"/>
              </a:ext>
            </a:extLst>
          </p:cNvPr>
          <p:cNvSpPr>
            <a:spLocks noGrp="1"/>
          </p:cNvSpPr>
          <p:nvPr>
            <p:ph sz="quarter" idx="13"/>
          </p:nvPr>
        </p:nvSpPr>
        <p:spPr>
          <a:xfrm>
            <a:off x="3648076" y="1700213"/>
            <a:ext cx="3816076" cy="50419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937" y="4330864"/>
            <a:ext cx="3382774" cy="2415365"/>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19336" y="2458656"/>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9" name="Latest rate">
            <a:extLst>
              <a:ext uri="{FF2B5EF4-FFF2-40B4-BE49-F238E27FC236}">
                <a16:creationId xmlns:a16="http://schemas.microsoft.com/office/drawing/2014/main" id="{6CAD63E6-2B63-4FAB-8D01-22F5ACFAE839}"/>
              </a:ext>
            </a:extLst>
          </p:cNvPr>
          <p:cNvSpPr>
            <a:spLocks noGrp="1"/>
          </p:cNvSpPr>
          <p:nvPr>
            <p:ph sz="quarter" idx="14"/>
          </p:nvPr>
        </p:nvSpPr>
        <p:spPr>
          <a:xfrm>
            <a:off x="120937" y="1658513"/>
            <a:ext cx="3382774" cy="690367"/>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F6660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6555281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20P5 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DADF856-DE88-EF9F-30AF-EA2EA2500350}"/>
              </a:ext>
            </a:extLst>
          </p:cNvPr>
          <p:cNvSpPr/>
          <p:nvPr userDrawn="1"/>
        </p:nvSpPr>
        <p:spPr>
          <a:xfrm>
            <a:off x="0" y="0"/>
            <a:ext cx="2034000" cy="1556792"/>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94F35C19-B9B0-588C-0315-FB5D3E8D4565}"/>
              </a:ext>
            </a:extLst>
          </p:cNvPr>
          <p:cNvSpPr/>
          <p:nvPr userDrawn="1"/>
        </p:nvSpPr>
        <p:spPr>
          <a:xfrm>
            <a:off x="2032629" y="-374"/>
            <a:ext cx="2034000" cy="1556792"/>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3CE22987-98E1-BA12-1C5D-EE8A6EB2B0CA}"/>
              </a:ext>
            </a:extLst>
          </p:cNvPr>
          <p:cNvSpPr/>
          <p:nvPr userDrawn="1"/>
        </p:nvSpPr>
        <p:spPr>
          <a:xfrm>
            <a:off x="4066629" y="-374"/>
            <a:ext cx="2034000" cy="1556792"/>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7936F2B-DCBA-0786-96C2-433433228DA4}"/>
              </a:ext>
            </a:extLst>
          </p:cNvPr>
          <p:cNvSpPr/>
          <p:nvPr userDrawn="1"/>
        </p:nvSpPr>
        <p:spPr>
          <a:xfrm>
            <a:off x="8125371" y="-375"/>
            <a:ext cx="2034000" cy="1556792"/>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1B34F787-C676-819E-EFCD-C4D314695159}"/>
              </a:ext>
            </a:extLst>
          </p:cNvPr>
          <p:cNvSpPr/>
          <p:nvPr userDrawn="1"/>
        </p:nvSpPr>
        <p:spPr>
          <a:xfrm>
            <a:off x="6091371" y="0"/>
            <a:ext cx="2034000" cy="155641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EBC66380-47A7-00E2-EF52-9BA9E6A6D843}"/>
              </a:ext>
            </a:extLst>
          </p:cNvPr>
          <p:cNvSpPr/>
          <p:nvPr userDrawn="1"/>
        </p:nvSpPr>
        <p:spPr>
          <a:xfrm>
            <a:off x="10158000" y="0"/>
            <a:ext cx="2034000" cy="1556418"/>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hasCustomPrompt="1"/>
          </p:nvPr>
        </p:nvSpPr>
        <p:spPr>
          <a:xfrm>
            <a:off x="2023371" y="3212976"/>
            <a:ext cx="8145258" cy="1772816"/>
          </a:xfrm>
          <a:solidFill>
            <a:srgbClr val="FFFFFF">
              <a:alpha val="85098"/>
            </a:srgbClr>
          </a:solidFill>
        </p:spPr>
        <p:txBody>
          <a:bodyPr anchor="ctr">
            <a:normAutofit/>
          </a:bodyPr>
          <a:lstStyle>
            <a:lvl1pPr marL="0" indent="0" algn="ctr">
              <a:spcBef>
                <a:spcPts val="0"/>
              </a:spcBef>
              <a:buNone/>
              <a:defRPr sz="4800">
                <a:solidFill>
                  <a:srgbClr val="B7237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Subtitle</a:t>
            </a:r>
          </a:p>
        </p:txBody>
      </p:sp>
      <p:sp>
        <p:nvSpPr>
          <p:cNvPr id="2" name="Title"/>
          <p:cNvSpPr>
            <a:spLocks noGrp="1"/>
          </p:cNvSpPr>
          <p:nvPr>
            <p:ph type="ctrTitle" hasCustomPrompt="1"/>
          </p:nvPr>
        </p:nvSpPr>
        <p:spPr>
          <a:xfrm>
            <a:off x="2023371" y="177281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sp>
        <p:nvSpPr>
          <p:cNvPr id="5" name="Footer"/>
          <p:cNvSpPr>
            <a:spLocks noGrp="1"/>
          </p:cNvSpPr>
          <p:nvPr>
            <p:ph type="ftr" sz="quarter" idx="11"/>
          </p:nvPr>
        </p:nvSpPr>
        <p:spPr>
          <a:xfrm>
            <a:off x="141548" y="6344782"/>
            <a:ext cx="1645078" cy="365126"/>
          </a:xfrm>
        </p:spPr>
        <p:txBody>
          <a:bodyPr/>
          <a:lstStyle>
            <a:lvl1pPr algn="l">
              <a:defRPr sz="1400">
                <a:solidFill>
                  <a:srgbClr val="002060"/>
                </a:solidFill>
              </a:defRPr>
            </a:lvl1pPr>
          </a:lstStyle>
          <a:p>
            <a:endParaRPr lang="en-GB" dirty="0"/>
          </a:p>
        </p:txBody>
      </p:sp>
      <p:pic>
        <p:nvPicPr>
          <p:cNvPr id="20" name="Graphic 19" descr="Children outline">
            <a:extLst>
              <a:ext uri="{FF2B5EF4-FFF2-40B4-BE49-F238E27FC236}">
                <a16:creationId xmlns:a16="http://schemas.microsoft.com/office/drawing/2014/main" id="{4E76C499-2DDD-A099-1A28-2D145D49656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356" y="-31622"/>
            <a:ext cx="1619287" cy="1619287"/>
          </a:xfrm>
          <a:prstGeom prst="rect">
            <a:avLst/>
          </a:prstGeom>
        </p:spPr>
      </p:pic>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2" name="Graphic 21" descr="Woman with baby outline">
            <a:extLst>
              <a:ext uri="{FF2B5EF4-FFF2-40B4-BE49-F238E27FC236}">
                <a16:creationId xmlns:a16="http://schemas.microsoft.com/office/drawing/2014/main" id="{0E194D59-015A-4B33-D333-0C5613A92970}"/>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83578" y="141018"/>
            <a:ext cx="1216009" cy="1216009"/>
          </a:xfrm>
          <a:prstGeom prst="rect">
            <a:avLst/>
          </a:prstGeom>
        </p:spPr>
      </p:pic>
      <p:pic>
        <p:nvPicPr>
          <p:cNvPr id="23" name="Graphic 22" descr="Head with gears outline">
            <a:extLst>
              <a:ext uri="{FF2B5EF4-FFF2-40B4-BE49-F238E27FC236}">
                <a16:creationId xmlns:a16="http://schemas.microsoft.com/office/drawing/2014/main" id="{CFC5B54C-89CB-969E-DAC5-4D91700790F5}"/>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43756" y="238149"/>
            <a:ext cx="1079746" cy="1079746"/>
          </a:xfrm>
          <a:prstGeom prst="rect">
            <a:avLst/>
          </a:prstGeom>
        </p:spPr>
      </p:pic>
      <p:pic>
        <p:nvPicPr>
          <p:cNvPr id="24" name="Graphic 23" descr="Lungs outline">
            <a:extLst>
              <a:ext uri="{FF2B5EF4-FFF2-40B4-BE49-F238E27FC236}">
                <a16:creationId xmlns:a16="http://schemas.microsoft.com/office/drawing/2014/main" id="{184EE934-BB2F-5F1E-02DD-9D1F950CF4DF}"/>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12898" y="198168"/>
            <a:ext cx="1043233" cy="1043233"/>
          </a:xfrm>
          <a:prstGeom prst="rect">
            <a:avLst/>
          </a:prstGeom>
        </p:spPr>
      </p:pic>
      <p:pic>
        <p:nvPicPr>
          <p:cNvPr id="25" name="Graphic 24" descr="Germ outline">
            <a:extLst>
              <a:ext uri="{FF2B5EF4-FFF2-40B4-BE49-F238E27FC236}">
                <a16:creationId xmlns:a16="http://schemas.microsoft.com/office/drawing/2014/main" id="{9C573945-0EA3-CE87-1569-A14DE5C0D61B}"/>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4052" y="176414"/>
            <a:ext cx="1111041" cy="1111041"/>
          </a:xfrm>
          <a:prstGeom prst="rect">
            <a:avLst/>
          </a:prstGeom>
        </p:spPr>
      </p:pic>
      <p:pic>
        <p:nvPicPr>
          <p:cNvPr id="26" name="Graphic 25" descr="Heart organ outline">
            <a:extLst>
              <a:ext uri="{FF2B5EF4-FFF2-40B4-BE49-F238E27FC236}">
                <a16:creationId xmlns:a16="http://schemas.microsoft.com/office/drawing/2014/main" id="{539BC201-A373-FCDA-EC21-295C31F41B27}"/>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665567" y="207281"/>
            <a:ext cx="1049306" cy="1049306"/>
          </a:xfrm>
          <a:prstGeom prst="rect">
            <a:avLst/>
          </a:prstGeom>
        </p:spPr>
      </p:pic>
      <p:sp>
        <p:nvSpPr>
          <p:cNvPr id="27" name="Author">
            <a:extLst>
              <a:ext uri="{FF2B5EF4-FFF2-40B4-BE49-F238E27FC236}">
                <a16:creationId xmlns:a16="http://schemas.microsoft.com/office/drawing/2014/main" id="{5CF09E20-9058-5649-6799-B1B47DDDB9CF}"/>
              </a:ext>
            </a:extLst>
          </p:cNvPr>
          <p:cNvSpPr>
            <a:spLocks noGrp="1"/>
          </p:cNvSpPr>
          <p:nvPr>
            <p:ph sz="quarter" idx="14"/>
          </p:nvPr>
        </p:nvSpPr>
        <p:spPr>
          <a:xfrm>
            <a:off x="2023371" y="4985792"/>
            <a:ext cx="8145258" cy="1035495"/>
          </a:xfrm>
        </p:spPr>
        <p:txBody>
          <a:bodyPr>
            <a:normAutofit/>
          </a:bodyPr>
          <a:lstStyle>
            <a:lvl1pPr marL="0" indent="0" algn="ctr">
              <a:buNone/>
              <a:defRPr sz="2400" b="0">
                <a:solidFill>
                  <a:srgbClr val="056CB2"/>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endParaRPr lang="en-US" dirty="0"/>
          </a:p>
        </p:txBody>
      </p:sp>
    </p:spTree>
    <p:extLst>
      <p:ext uri="{BB962C8B-B14F-4D97-AF65-F5344CB8AC3E}">
        <p14:creationId xmlns:p14="http://schemas.microsoft.com/office/powerpoint/2010/main" val="993177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20P5 sub title slide">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a:solidFill>
            <a:srgbClr val="FFFFFF">
              <a:alpha val="85098"/>
            </a:srgbClr>
          </a:solidFill>
        </p:spPr>
        <p:txBody>
          <a:bodyPr anchor="ctr">
            <a:normAutofit/>
          </a:bodyPr>
          <a:lstStyle>
            <a:lvl1pPr algn="ctr">
              <a:defRPr sz="5400">
                <a:solidFill>
                  <a:srgbClr val="312461"/>
                </a:solidFill>
              </a:defRPr>
            </a:lvl1pPr>
          </a:lstStyle>
          <a:p>
            <a:r>
              <a:rPr lang="en-GB" dirty="0"/>
              <a:t> Title</a:t>
            </a:r>
          </a:p>
        </p:txBody>
      </p:sp>
      <p:pic>
        <p:nvPicPr>
          <p:cNvPr id="21" name="Picture 20" descr="A close up of a logo&#10;&#10;Description automatically generated">
            <a:extLst>
              <a:ext uri="{FF2B5EF4-FFF2-40B4-BE49-F238E27FC236}">
                <a16:creationId xmlns:a16="http://schemas.microsoft.com/office/drawing/2014/main" id="{3422D120-3BF4-6C0E-F899-3C335260B568}"/>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4" name="Rectangle 3">
            <a:extLst>
              <a:ext uri="{FF2B5EF4-FFF2-40B4-BE49-F238E27FC236}">
                <a16:creationId xmlns:a16="http://schemas.microsoft.com/office/drawing/2014/main" id="{D56EDAFF-5895-1150-A63E-CD0DBE9E376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753D3D2-25B1-513A-A2A6-1B2134237FC2}"/>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F2D4E529-AF6C-3072-FB51-ED07A96A0C3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38519F7-A8FD-FAE6-BF9A-0D014E467FB3}"/>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95CBB29A-555F-9D16-621E-4FCA692B1DFF}"/>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424A4B-5ACE-6397-71FB-4DC6308F15FE}"/>
              </a:ext>
            </a:extLst>
          </p:cNvPr>
          <p:cNvSpPr/>
          <p:nvPr userDrawn="1"/>
        </p:nvSpPr>
        <p:spPr>
          <a:xfrm>
            <a:off x="10159370" y="0"/>
            <a:ext cx="2032629"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a:extLst>
              <a:ext uri="{FF2B5EF4-FFF2-40B4-BE49-F238E27FC236}">
                <a16:creationId xmlns:a16="http://schemas.microsoft.com/office/drawing/2014/main" id="{9874A2C9-4686-85E7-A750-61C614935C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8" name="Copyright">
            <a:extLst>
              <a:ext uri="{FF2B5EF4-FFF2-40B4-BE49-F238E27FC236}">
                <a16:creationId xmlns:a16="http://schemas.microsoft.com/office/drawing/2014/main" id="{B0BAB30E-2E19-9DAD-34B5-DB749F4E6495}"/>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575732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20P5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14" name="Rectangle 13">
            <a:extLst>
              <a:ext uri="{FF2B5EF4-FFF2-40B4-BE49-F238E27FC236}">
                <a16:creationId xmlns:a16="http://schemas.microsoft.com/office/drawing/2014/main" id="{DEA7F242-0DD5-6587-85D7-B94D672E96FD}"/>
              </a:ext>
            </a:extLst>
          </p:cNvPr>
          <p:cNvSpPr/>
          <p:nvPr userDrawn="1"/>
        </p:nvSpPr>
        <p:spPr>
          <a:xfrm>
            <a:off x="8125371" y="880"/>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0045F1F-21E4-A574-11E9-E5F4EB5F9194}"/>
              </a:ext>
            </a:extLst>
          </p:cNvPr>
          <p:cNvSpPr/>
          <p:nvPr userDrawn="1"/>
        </p:nvSpPr>
        <p:spPr>
          <a:xfrm>
            <a:off x="10160742" y="1014"/>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8664" y="8471"/>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1729496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20P5 Title and Content with bulle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44320" y="8618"/>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342900" indent="-342900">
              <a:buClr>
                <a:srgbClr val="056CB2"/>
              </a:buClr>
              <a:buFont typeface="Wingdings" panose="05000000000000000000" pitchFamily="2" charset="2"/>
              <a:buChar char="§"/>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34753785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20P5 Resourc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56CB2"/>
                </a:solidFill>
              </a:defRPr>
            </a:lvl1pPr>
          </a:lstStyle>
          <a:p>
            <a:r>
              <a:rPr lang="en-US" dirty="0"/>
              <a:t>Click to edit Master title style</a:t>
            </a:r>
            <a:endParaRPr lang="en-GB" dirty="0"/>
          </a:p>
        </p:txBody>
      </p:sp>
      <p:sp>
        <p:nvSpPr>
          <p:cNvPr id="5" name="Kent Text">
            <a:extLst>
              <a:ext uri="{FF2B5EF4-FFF2-40B4-BE49-F238E27FC236}">
                <a16:creationId xmlns:a16="http://schemas.microsoft.com/office/drawing/2014/main" id="{5F385388-F8D2-495F-9084-B3DA0A42DC55}"/>
              </a:ext>
            </a:extLst>
          </p:cNvPr>
          <p:cNvSpPr>
            <a:spLocks noGrp="1"/>
          </p:cNvSpPr>
          <p:nvPr>
            <p:ph sz="quarter" idx="14"/>
          </p:nvPr>
        </p:nvSpPr>
        <p:spPr>
          <a:xfrm>
            <a:off x="274458" y="1931153"/>
            <a:ext cx="5605518" cy="394611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213365" y="6191444"/>
            <a:ext cx="697868" cy="480862"/>
          </a:xfrm>
          <a:prstGeom prst="rect">
            <a:avLst/>
          </a:prstGeom>
        </p:spPr>
      </p:pic>
      <p:sp>
        <p:nvSpPr>
          <p:cNvPr id="15" name="Medway Text">
            <a:extLst>
              <a:ext uri="{FF2B5EF4-FFF2-40B4-BE49-F238E27FC236}">
                <a16:creationId xmlns:a16="http://schemas.microsoft.com/office/drawing/2014/main" id="{0C60FFD0-70BF-061B-D169-DBFF277D621A}"/>
              </a:ext>
            </a:extLst>
          </p:cNvPr>
          <p:cNvSpPr>
            <a:spLocks noGrp="1"/>
          </p:cNvSpPr>
          <p:nvPr>
            <p:ph sz="quarter" idx="21"/>
          </p:nvPr>
        </p:nvSpPr>
        <p:spPr>
          <a:xfrm>
            <a:off x="6312024" y="1931154"/>
            <a:ext cx="5605518" cy="3946118"/>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6" name="Picture 2" descr="Kent County Council Logo, kent.gov.uk">
            <a:extLst>
              <a:ext uri="{FF2B5EF4-FFF2-40B4-BE49-F238E27FC236}">
                <a16:creationId xmlns:a16="http://schemas.microsoft.com/office/drawing/2014/main" id="{BBA7F1A1-09D1-42C1-47EF-50D8C2CD2E76}"/>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5015118" y="6143744"/>
            <a:ext cx="86485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 name="Straight Connector 19">
            <a:extLst>
              <a:ext uri="{FF2B5EF4-FFF2-40B4-BE49-F238E27FC236}">
                <a16:creationId xmlns:a16="http://schemas.microsoft.com/office/drawing/2014/main" id="{F422E171-AEFC-9A8B-9E22-6C2D04DACA0E}"/>
              </a:ext>
            </a:extLst>
          </p:cNvPr>
          <p:cNvCxnSpPr>
            <a:cxnSpLocks/>
            <a:stCxn id="27" idx="2"/>
          </p:cNvCxnSpPr>
          <p:nvPr userDrawn="1"/>
        </p:nvCxnSpPr>
        <p:spPr>
          <a:xfrm>
            <a:off x="6092843" y="1931154"/>
            <a:ext cx="3157" cy="478885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3" name="Kent Website">
            <a:extLst>
              <a:ext uri="{FF2B5EF4-FFF2-40B4-BE49-F238E27FC236}">
                <a16:creationId xmlns:a16="http://schemas.microsoft.com/office/drawing/2014/main" id="{3DCC56D7-2C5C-A0D6-2919-989C1AC23FD7}"/>
              </a:ext>
            </a:extLst>
          </p:cNvPr>
          <p:cNvSpPr>
            <a:spLocks noGrp="1"/>
          </p:cNvSpPr>
          <p:nvPr>
            <p:ph sz="quarter" idx="22" hasCustomPrompt="1"/>
          </p:nvPr>
        </p:nvSpPr>
        <p:spPr>
          <a:xfrm>
            <a:off x="274458" y="595213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4" name="Kent Email">
            <a:extLst>
              <a:ext uri="{FF2B5EF4-FFF2-40B4-BE49-F238E27FC236}">
                <a16:creationId xmlns:a16="http://schemas.microsoft.com/office/drawing/2014/main" id="{1C36DA38-0CF8-A94E-741F-6B3308C99691}"/>
              </a:ext>
            </a:extLst>
          </p:cNvPr>
          <p:cNvSpPr>
            <a:spLocks noGrp="1"/>
          </p:cNvSpPr>
          <p:nvPr>
            <p:ph sz="quarter" idx="23" hasCustomPrompt="1"/>
          </p:nvPr>
        </p:nvSpPr>
        <p:spPr>
          <a:xfrm>
            <a:off x="274458" y="6357749"/>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5" name="Medway Website">
            <a:extLst>
              <a:ext uri="{FF2B5EF4-FFF2-40B4-BE49-F238E27FC236}">
                <a16:creationId xmlns:a16="http://schemas.microsoft.com/office/drawing/2014/main" id="{88C87937-6ACE-A3AA-4DF7-F3395DEA96CD}"/>
              </a:ext>
            </a:extLst>
          </p:cNvPr>
          <p:cNvSpPr>
            <a:spLocks noGrp="1"/>
          </p:cNvSpPr>
          <p:nvPr>
            <p:ph sz="quarter" idx="24" hasCustomPrompt="1"/>
          </p:nvPr>
        </p:nvSpPr>
        <p:spPr>
          <a:xfrm>
            <a:off x="6308867" y="5949280"/>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6" name="Medway Email">
            <a:extLst>
              <a:ext uri="{FF2B5EF4-FFF2-40B4-BE49-F238E27FC236}">
                <a16:creationId xmlns:a16="http://schemas.microsoft.com/office/drawing/2014/main" id="{1D188FF4-EF9F-4672-C728-1DD0DB65DEA6}"/>
              </a:ext>
            </a:extLst>
          </p:cNvPr>
          <p:cNvSpPr>
            <a:spLocks noGrp="1"/>
          </p:cNvSpPr>
          <p:nvPr>
            <p:ph sz="quarter" idx="25" hasCustomPrompt="1"/>
          </p:nvPr>
        </p:nvSpPr>
        <p:spPr>
          <a:xfrm>
            <a:off x="6312024" y="6324973"/>
            <a:ext cx="4669413" cy="360040"/>
          </a:xfrm>
        </p:spPr>
        <p:txBody>
          <a:bodyPr>
            <a:noAutofit/>
          </a:bodyPr>
          <a:lstStyle>
            <a:lvl1pPr marL="0" indent="0">
              <a:buNone/>
              <a:defRPr sz="2000" b="0">
                <a:solidFill>
                  <a:schemeClr val="tx1"/>
                </a:solidFill>
              </a:defRPr>
            </a:lvl1pPr>
            <a:lvl2pPr marL="0" indent="0">
              <a:buNone/>
              <a:defRPr sz="2000" b="0"/>
            </a:lvl2pPr>
            <a:lvl3pPr marL="228600" indent="-228600" defTabSz="804863">
              <a:buClr>
                <a:srgbClr val="056CB2"/>
              </a:buClr>
              <a:defRPr sz="2000"/>
            </a:lvl3pPr>
            <a:lvl4pPr>
              <a:buClr>
                <a:srgbClr val="056CB2"/>
              </a:buClr>
              <a:defRPr sz="2000"/>
            </a:lvl4pPr>
            <a:lvl5pPr>
              <a:buClr>
                <a:srgbClr val="056CB2"/>
              </a:buClr>
              <a:defRPr sz="2000"/>
            </a:lvl5pPr>
          </a:lstStyle>
          <a:p>
            <a:pPr lvl="0"/>
            <a:r>
              <a:rPr lang="en-GB" dirty="0"/>
              <a:t>Website</a:t>
            </a:r>
          </a:p>
        </p:txBody>
      </p:sp>
      <p:sp>
        <p:nvSpPr>
          <p:cNvPr id="27" name="Joint Text">
            <a:extLst>
              <a:ext uri="{FF2B5EF4-FFF2-40B4-BE49-F238E27FC236}">
                <a16:creationId xmlns:a16="http://schemas.microsoft.com/office/drawing/2014/main" id="{903F7490-8932-BB46-CB84-676C4866BC21}"/>
              </a:ext>
            </a:extLst>
          </p:cNvPr>
          <p:cNvSpPr>
            <a:spLocks noGrp="1"/>
          </p:cNvSpPr>
          <p:nvPr>
            <p:ph sz="quarter" idx="26"/>
          </p:nvPr>
        </p:nvSpPr>
        <p:spPr>
          <a:xfrm>
            <a:off x="274457" y="1161965"/>
            <a:ext cx="11636771" cy="769189"/>
          </a:xfrm>
        </p:spPr>
        <p:txBody>
          <a:bodyPr>
            <a:normAutofit/>
          </a:bodyPr>
          <a:lstStyle>
            <a:lvl1pPr marL="0" indent="0">
              <a:buNone/>
              <a:defRPr sz="2000" b="1">
                <a:solidFill>
                  <a:schemeClr val="tx1"/>
                </a:solidFill>
              </a:defRPr>
            </a:lvl1pPr>
            <a:lvl2pPr marL="0" indent="0">
              <a:buNone/>
              <a:defRPr sz="2000" b="0"/>
            </a:lvl2pPr>
            <a:lvl3pPr marL="228600" indent="-228600" defTabSz="804863">
              <a:buClr>
                <a:srgbClr val="056CB2"/>
              </a:buClr>
              <a:defRPr sz="2000"/>
            </a:lvl3pPr>
            <a:lvl4pPr marL="1371600" indent="0">
              <a:buClr>
                <a:srgbClr val="056CB2"/>
              </a:buClr>
              <a:buNone/>
              <a:defRPr sz="2000"/>
            </a:lvl4pPr>
            <a:lvl5pPr>
              <a:buClr>
                <a:srgbClr val="056CB2"/>
              </a:buClr>
              <a:defRPr sz="2000"/>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97035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20P5 RII Explain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4F755CF-5641-82F1-CF67-C11A5788E9D0}"/>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4CCBFCC-31F9-F528-5DC2-71FADA1D53C4}"/>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85DA82D9-B3F5-A0C0-3736-62E7B14A242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BFCD5708-1499-62E5-C349-E1C9847CC49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4225E16-40A2-BFCA-F22B-7A16E2A668C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9A06D86B-7415-3B93-4AC7-71E205965212}"/>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pyright">
            <a:extLst>
              <a:ext uri="{FF2B5EF4-FFF2-40B4-BE49-F238E27FC236}">
                <a16:creationId xmlns:a16="http://schemas.microsoft.com/office/drawing/2014/main" id="{98FB19AB-011C-F416-A2F3-565C79BD4962}"/>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6973670" cy="652933"/>
          </a:xfrm>
        </p:spPr>
        <p:txBody>
          <a:bodyPr/>
          <a:lstStyle>
            <a:lvl1pPr>
              <a:defRPr>
                <a:solidFill>
                  <a:srgbClr val="056CB2"/>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1123" y="1233973"/>
            <a:ext cx="6832990" cy="4965571"/>
          </a:xfrm>
        </p:spPr>
        <p:txBody>
          <a:bodyPr>
            <a:normAutofit/>
          </a:bodyPr>
          <a:lstStyle>
            <a:lvl1pPr marL="0" indent="0">
              <a:buNone/>
              <a:defRPr sz="2000" b="0">
                <a:solidFill>
                  <a:schemeClr val="tx1"/>
                </a:solidFill>
              </a:defRPr>
            </a:lvl1pPr>
            <a:lvl2pPr marL="457200" indent="0">
              <a:buNone/>
              <a:defRPr sz="2000" b="1"/>
            </a:lvl2pPr>
            <a:lvl3pPr marL="712788" indent="-228600" defTabSz="804863">
              <a:buClr>
                <a:srgbClr val="056CB2"/>
              </a:buClr>
              <a:defRPr sz="2000"/>
            </a:lvl3pPr>
            <a:lvl4pPr>
              <a:buClr>
                <a:srgbClr val="056CB2"/>
              </a:buClr>
              <a:defRPr sz="2000"/>
            </a:lvl4pPr>
            <a:lvl5pPr>
              <a:buClr>
                <a:srgbClr val="056CB2"/>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7" name="Deprivation" descr="The bar plot shows the value by deprivation compared to the England average (100.0) in 2019-21. The value for 1 was 177.6, which is worse compared to England. The value for 2 was 170.6, which is worse compared to England. The value for 3 was 140.4, which is worse compared to England. The value for 4 was 79.3, which is similar compared to England. The value for 5 was 78.6, which is better compared to England.">
            <a:extLst>
              <a:ext uri="{FF2B5EF4-FFF2-40B4-BE49-F238E27FC236}">
                <a16:creationId xmlns:a16="http://schemas.microsoft.com/office/drawing/2014/main" id="{6E632D10-C771-5185-AC72-A34FAAE9887D}"/>
              </a:ext>
            </a:extLst>
          </p:cNvPr>
          <p:cNvPicPr>
            <a:picLocks/>
          </p:cNvPicPr>
          <p:nvPr userDrawn="1"/>
        </p:nvPicPr>
        <p:blipFill>
          <a:blip r:embed="rId3" cstate="print"/>
          <a:stretch>
            <a:fillRect/>
          </a:stretch>
        </p:blipFill>
        <p:spPr>
          <a:xfrm>
            <a:off x="7271962" y="517121"/>
            <a:ext cx="4648915" cy="2664890"/>
          </a:xfrm>
          <a:prstGeom prst="rect">
            <a:avLst/>
          </a:prstGeom>
        </p:spPr>
      </p:pic>
      <p:pic>
        <p:nvPicPr>
          <p:cNvPr id="18"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5 and 0.3 in 2019-21. ">
            <a:extLst>
              <a:ext uri="{FF2B5EF4-FFF2-40B4-BE49-F238E27FC236}">
                <a16:creationId xmlns:a16="http://schemas.microsoft.com/office/drawing/2014/main" id="{B850DA82-1610-F86F-BACF-E26A7AB750F9}"/>
              </a:ext>
            </a:extLst>
          </p:cNvPr>
          <p:cNvPicPr>
            <a:picLocks/>
          </p:cNvPicPr>
          <p:nvPr userDrawn="1"/>
        </p:nvPicPr>
        <p:blipFill>
          <a:blip r:embed="rId4" cstate="print"/>
          <a:stretch>
            <a:fillRect/>
          </a:stretch>
        </p:blipFill>
        <p:spPr>
          <a:xfrm>
            <a:off x="7268626" y="3294789"/>
            <a:ext cx="4648916" cy="2690783"/>
          </a:xfrm>
          <a:prstGeom prst="rect">
            <a:avLst/>
          </a:prstGeom>
        </p:spPr>
      </p:pic>
    </p:spTree>
    <p:extLst>
      <p:ext uri="{BB962C8B-B14F-4D97-AF65-F5344CB8AC3E}">
        <p14:creationId xmlns:p14="http://schemas.microsoft.com/office/powerpoint/2010/main" val="20354311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20P5 Purpose">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FB396CD4-9277-4BF5-B730-86E7FDA12844}"/>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4669414" cy="652933"/>
          </a:xfrm>
        </p:spPr>
        <p:txBody>
          <a:bodyPr/>
          <a:lstStyle>
            <a:lvl1pPr>
              <a:defRPr>
                <a:solidFill>
                  <a:srgbClr val="056CB2"/>
                </a:solidFill>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1">
            <a:extLst>
              <a:ext uri="{FF2B5EF4-FFF2-40B4-BE49-F238E27FC236}">
                <a16:creationId xmlns:a16="http://schemas.microsoft.com/office/drawing/2014/main" id="{4EDC9FF1-19AE-4C7A-AD04-0B99A6B65099}"/>
              </a:ext>
            </a:extLst>
          </p:cNvPr>
          <p:cNvSpPr>
            <a:spLocks noGrp="1"/>
          </p:cNvSpPr>
          <p:nvPr>
            <p:ph sz="quarter" idx="15"/>
          </p:nvPr>
        </p:nvSpPr>
        <p:spPr>
          <a:xfrm>
            <a:off x="5375921" y="5517232"/>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grpSp>
        <p:nvGrpSpPr>
          <p:cNvPr id="54" name="Group 53">
            <a:extLst>
              <a:ext uri="{FF2B5EF4-FFF2-40B4-BE49-F238E27FC236}">
                <a16:creationId xmlns:a16="http://schemas.microsoft.com/office/drawing/2014/main" id="{1E7A53E0-A26C-2ADD-7CF3-B80766C3F5D6}"/>
              </a:ext>
            </a:extLst>
          </p:cNvPr>
          <p:cNvGrpSpPr/>
          <p:nvPr userDrawn="1"/>
        </p:nvGrpSpPr>
        <p:grpSpPr>
          <a:xfrm>
            <a:off x="5371596" y="908720"/>
            <a:ext cx="6707855" cy="4475465"/>
            <a:chOff x="5371596" y="1272893"/>
            <a:chExt cx="6707855" cy="4475465"/>
          </a:xfrm>
        </p:grpSpPr>
        <p:sp>
          <p:nvSpPr>
            <p:cNvPr id="40" name="Rectangle 39">
              <a:extLst>
                <a:ext uri="{FF2B5EF4-FFF2-40B4-BE49-F238E27FC236}">
                  <a16:creationId xmlns:a16="http://schemas.microsoft.com/office/drawing/2014/main" id="{2B85E79E-79D3-2252-467E-F8982E3DE8B3}"/>
                </a:ext>
              </a:extLst>
            </p:cNvPr>
            <p:cNvSpPr/>
            <p:nvPr userDrawn="1"/>
          </p:nvSpPr>
          <p:spPr>
            <a:xfrm>
              <a:off x="9952120" y="4372507"/>
              <a:ext cx="2113328" cy="1371211"/>
            </a:xfrm>
            <a:prstGeom prst="rect">
              <a:avLst/>
            </a:prstGeom>
            <a:solidFill>
              <a:srgbClr val="3124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0B5EFAC2-2B47-4D2E-9CE7-2DBDA1DFB7FA}"/>
                </a:ext>
              </a:extLst>
            </p:cNvPr>
            <p:cNvSpPr txBox="1"/>
            <p:nvPr userDrawn="1"/>
          </p:nvSpPr>
          <p:spPr>
            <a:xfrm>
              <a:off x="5375923" y="3745761"/>
              <a:ext cx="2107245" cy="338554"/>
            </a:xfrm>
            <a:prstGeom prst="rect">
              <a:avLst/>
            </a:prstGeom>
            <a:noFill/>
            <a:ln>
              <a:noFill/>
            </a:ln>
          </p:spPr>
          <p:txBody>
            <a:bodyPr wrap="square" rtlCol="0">
              <a:spAutoFit/>
            </a:bodyPr>
            <a:lstStyle/>
            <a:p>
              <a:r>
                <a:rPr lang="en-GB" sz="1600" dirty="0"/>
                <a:t>Respiratory disease</a:t>
              </a:r>
            </a:p>
          </p:txBody>
        </p:sp>
        <p:sp>
          <p:nvSpPr>
            <p:cNvPr id="19" name="TextBox 18">
              <a:extLst>
                <a:ext uri="{FF2B5EF4-FFF2-40B4-BE49-F238E27FC236}">
                  <a16:creationId xmlns:a16="http://schemas.microsoft.com/office/drawing/2014/main" id="{2CA85E95-63BE-40A3-9FDF-5D95AC906BA6}"/>
                </a:ext>
              </a:extLst>
            </p:cNvPr>
            <p:cNvSpPr txBox="1"/>
            <p:nvPr userDrawn="1"/>
          </p:nvSpPr>
          <p:spPr>
            <a:xfrm>
              <a:off x="7672266" y="3743161"/>
              <a:ext cx="2107245" cy="338554"/>
            </a:xfrm>
            <a:prstGeom prst="rect">
              <a:avLst/>
            </a:prstGeom>
            <a:noFill/>
            <a:ln>
              <a:noFill/>
            </a:ln>
          </p:spPr>
          <p:txBody>
            <a:bodyPr wrap="square" rtlCol="0">
              <a:spAutoFit/>
            </a:bodyPr>
            <a:lstStyle/>
            <a:p>
              <a:r>
                <a:rPr lang="en-GB" sz="1600" dirty="0"/>
                <a:t>Cancer</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8609" y="3743161"/>
              <a:ext cx="2107245" cy="338554"/>
            </a:xfrm>
            <a:prstGeom prst="rect">
              <a:avLst/>
            </a:prstGeom>
            <a:noFill/>
            <a:ln>
              <a:noFill/>
            </a:ln>
          </p:spPr>
          <p:txBody>
            <a:bodyPr wrap="square" rtlCol="0">
              <a:spAutoFit/>
            </a:bodyPr>
            <a:lstStyle/>
            <a:p>
              <a:r>
                <a:rPr lang="en-GB" sz="1600" dirty="0"/>
                <a:t>Cardiovascular disease</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6811" y="1285949"/>
              <a:ext cx="2107245" cy="584775"/>
            </a:xfrm>
            <a:prstGeom prst="rect">
              <a:avLst/>
            </a:prstGeom>
            <a:noFill/>
            <a:ln>
              <a:noFill/>
            </a:ln>
          </p:spPr>
          <p:txBody>
            <a:bodyPr wrap="square" rtlCol="0">
              <a:spAutoFit/>
            </a:bodyPr>
            <a:lstStyle/>
            <a:p>
              <a:r>
                <a:rPr lang="en-GB" sz="1600" dirty="0"/>
                <a:t>Children and Young People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72265" y="1285949"/>
              <a:ext cx="2107245" cy="338554"/>
            </a:xfrm>
            <a:prstGeom prst="rect">
              <a:avLst/>
            </a:prstGeom>
            <a:noFill/>
            <a:ln>
              <a:noFill/>
            </a:ln>
          </p:spPr>
          <p:txBody>
            <a:bodyPr wrap="square" rtlCol="0">
              <a:spAutoFit/>
            </a:bodyPr>
            <a:lstStyle/>
            <a:p>
              <a:r>
                <a:rPr lang="en-GB" sz="1600" dirty="0"/>
                <a:t>Maternity</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7719" y="1285949"/>
              <a:ext cx="2107245" cy="338554"/>
            </a:xfrm>
            <a:prstGeom prst="rect">
              <a:avLst/>
            </a:prstGeom>
            <a:noFill/>
            <a:ln>
              <a:noFill/>
            </a:ln>
          </p:spPr>
          <p:txBody>
            <a:bodyPr wrap="square" rtlCol="0">
              <a:spAutoFit/>
            </a:bodyPr>
            <a:lstStyle/>
            <a:p>
              <a:r>
                <a:rPr lang="en-GB" sz="1600" dirty="0"/>
                <a:t>Severe Mental Illness</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5921" y="1277457"/>
              <a:ext cx="2107247" cy="2008761"/>
            </a:xfrm>
            <a:prstGeom prst="rect">
              <a:avLst/>
            </a:prstGeom>
            <a:noFill/>
            <a:ln w="19050">
              <a:solidFill>
                <a:srgbClr val="189DD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71377" y="1274775"/>
              <a:ext cx="2107247" cy="2008761"/>
            </a:xfrm>
            <a:prstGeom prst="rect">
              <a:avLst/>
            </a:prstGeom>
            <a:noFill/>
            <a:ln w="19050">
              <a:solidFill>
                <a:srgbClr val="056C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7717" y="1272893"/>
              <a:ext cx="2107247" cy="2008761"/>
            </a:xfrm>
            <a:prstGeom prst="rect">
              <a:avLst/>
            </a:prstGeom>
            <a:noFill/>
            <a:ln w="19050">
              <a:solidFill>
                <a:srgbClr val="0097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82002" y="3737268"/>
              <a:ext cx="2107247" cy="2008761"/>
            </a:xfrm>
            <a:prstGeom prst="rect">
              <a:avLst/>
            </a:prstGeom>
            <a:noFill/>
            <a:ln w="19050">
              <a:solidFill>
                <a:srgbClr val="9709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5305" y="3739597"/>
              <a:ext cx="2107247" cy="2008761"/>
            </a:xfrm>
            <a:prstGeom prst="rect">
              <a:avLst/>
            </a:prstGeom>
            <a:noFill/>
            <a:ln w="19050">
              <a:solidFill>
                <a:srgbClr val="B72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568E9A04-74C3-A44E-BA37-B981936ECA3C}"/>
                </a:ext>
              </a:extLst>
            </p:cNvPr>
            <p:cNvSpPr/>
            <p:nvPr userDrawn="1"/>
          </p:nvSpPr>
          <p:spPr>
            <a:xfrm>
              <a:off x="5382002" y="1915007"/>
              <a:ext cx="2113328" cy="1371211"/>
            </a:xfrm>
            <a:prstGeom prst="rect">
              <a:avLst/>
            </a:prstGeom>
            <a:solidFill>
              <a:srgbClr val="189DD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C28CF99E-03D8-387E-A24B-68B90C933C2A}"/>
                </a:ext>
              </a:extLst>
            </p:cNvPr>
            <p:cNvSpPr/>
            <p:nvPr userDrawn="1"/>
          </p:nvSpPr>
          <p:spPr>
            <a:xfrm>
              <a:off x="7672264" y="1912325"/>
              <a:ext cx="2113328" cy="1371211"/>
            </a:xfrm>
            <a:prstGeom prst="rect">
              <a:avLst/>
            </a:prstGeom>
            <a:solidFill>
              <a:srgbClr val="05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AC9B6EFA-4688-4625-25ED-4670B3770B7C}"/>
                </a:ext>
              </a:extLst>
            </p:cNvPr>
            <p:cNvSpPr/>
            <p:nvPr userDrawn="1"/>
          </p:nvSpPr>
          <p:spPr>
            <a:xfrm>
              <a:off x="9966123" y="1918645"/>
              <a:ext cx="2113328" cy="1371211"/>
            </a:xfrm>
            <a:prstGeom prst="rect">
              <a:avLst/>
            </a:prstGeom>
            <a:solidFill>
              <a:srgbClr val="0097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8E9E843E-31A8-6962-1617-41653513C2F8}"/>
                </a:ext>
              </a:extLst>
            </p:cNvPr>
            <p:cNvSpPr/>
            <p:nvPr userDrawn="1"/>
          </p:nvSpPr>
          <p:spPr>
            <a:xfrm>
              <a:off x="5371596" y="4372509"/>
              <a:ext cx="2113328" cy="1371211"/>
            </a:xfrm>
            <a:prstGeom prst="rect">
              <a:avLst/>
            </a:prstGeom>
            <a:solidFill>
              <a:srgbClr val="97094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520CA561-9847-D157-9F57-8C685C3BB9F3}"/>
                </a:ext>
              </a:extLst>
            </p:cNvPr>
            <p:cNvSpPr/>
            <p:nvPr userDrawn="1"/>
          </p:nvSpPr>
          <p:spPr>
            <a:xfrm>
              <a:off x="7672264" y="4372508"/>
              <a:ext cx="2113328" cy="1371211"/>
            </a:xfrm>
            <a:prstGeom prst="rect">
              <a:avLst/>
            </a:prstGeom>
            <a:solidFill>
              <a:srgbClr val="B72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8201" y="3734959"/>
              <a:ext cx="2107247" cy="2008761"/>
            </a:xfrm>
            <a:prstGeom prst="rect">
              <a:avLst/>
            </a:prstGeom>
            <a:noFill/>
            <a:ln w="1905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Children outline">
              <a:extLst>
                <a:ext uri="{FF2B5EF4-FFF2-40B4-BE49-F238E27FC236}">
                  <a16:creationId xmlns:a16="http://schemas.microsoft.com/office/drawing/2014/main" id="{A11D9784-CAF4-D9C5-7F03-C54D5FDB294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9422" y="1939120"/>
              <a:ext cx="1329142" cy="1329142"/>
            </a:xfrm>
            <a:prstGeom prst="rect">
              <a:avLst/>
            </a:prstGeom>
          </p:spPr>
        </p:pic>
        <p:pic>
          <p:nvPicPr>
            <p:cNvPr id="42" name="Graphic 41" descr="Woman with baby outline">
              <a:extLst>
                <a:ext uri="{FF2B5EF4-FFF2-40B4-BE49-F238E27FC236}">
                  <a16:creationId xmlns:a16="http://schemas.microsoft.com/office/drawing/2014/main" id="{B36ED802-7210-9D76-6EDE-90E83D25B0A1}"/>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55948" y="2029330"/>
              <a:ext cx="1138990" cy="1138990"/>
            </a:xfrm>
            <a:prstGeom prst="rect">
              <a:avLst/>
            </a:prstGeom>
          </p:spPr>
        </p:pic>
        <p:pic>
          <p:nvPicPr>
            <p:cNvPr id="43" name="Graphic 42" descr="Head with gears outline">
              <a:extLst>
                <a:ext uri="{FF2B5EF4-FFF2-40B4-BE49-F238E27FC236}">
                  <a16:creationId xmlns:a16="http://schemas.microsoft.com/office/drawing/2014/main" id="{D51B521D-E345-60C8-92B6-6252AE29D758}"/>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51285" y="2040490"/>
              <a:ext cx="1140109" cy="1140109"/>
            </a:xfrm>
            <a:prstGeom prst="rect">
              <a:avLst/>
            </a:prstGeom>
          </p:spPr>
        </p:pic>
        <p:pic>
          <p:nvPicPr>
            <p:cNvPr id="44" name="Graphic 43" descr="Lungs outline">
              <a:extLst>
                <a:ext uri="{FF2B5EF4-FFF2-40B4-BE49-F238E27FC236}">
                  <a16:creationId xmlns:a16="http://schemas.microsoft.com/office/drawing/2014/main" id="{CD7ED32C-AC03-6306-0ED2-A510FDE6CBAD}"/>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18142" y="4540629"/>
              <a:ext cx="1034966" cy="1034966"/>
            </a:xfrm>
            <a:prstGeom prst="rect">
              <a:avLst/>
            </a:prstGeom>
          </p:spPr>
        </p:pic>
        <p:pic>
          <p:nvPicPr>
            <p:cNvPr id="45" name="Graphic 44" descr="Germ outline">
              <a:extLst>
                <a:ext uri="{FF2B5EF4-FFF2-40B4-BE49-F238E27FC236}">
                  <a16:creationId xmlns:a16="http://schemas.microsoft.com/office/drawing/2014/main" id="{60A272A1-89CD-2A86-62CB-84C8734A133C}"/>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56226" y="4519326"/>
              <a:ext cx="1052725" cy="1052725"/>
            </a:xfrm>
            <a:prstGeom prst="rect">
              <a:avLst/>
            </a:prstGeom>
          </p:spPr>
        </p:pic>
        <p:pic>
          <p:nvPicPr>
            <p:cNvPr id="46" name="Graphic 45" descr="Heart organ outline">
              <a:extLst>
                <a:ext uri="{FF2B5EF4-FFF2-40B4-BE49-F238E27FC236}">
                  <a16:creationId xmlns:a16="http://schemas.microsoft.com/office/drawing/2014/main" id="{965778A3-25EC-E811-5178-6A3CD23A1B1E}"/>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549224" y="4526818"/>
              <a:ext cx="1029270" cy="1029270"/>
            </a:xfrm>
            <a:prstGeom prst="rect">
              <a:avLst/>
            </a:prstGeom>
          </p:spPr>
        </p:pic>
      </p:grpSp>
      <p:sp>
        <p:nvSpPr>
          <p:cNvPr id="48" name="Rectangle 47">
            <a:extLst>
              <a:ext uri="{FF2B5EF4-FFF2-40B4-BE49-F238E27FC236}">
                <a16:creationId xmlns:a16="http://schemas.microsoft.com/office/drawing/2014/main" id="{14A7FDEB-9CDA-B67D-C77F-70B7718F63BE}"/>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a:extLst>
              <a:ext uri="{FF2B5EF4-FFF2-40B4-BE49-F238E27FC236}">
                <a16:creationId xmlns:a16="http://schemas.microsoft.com/office/drawing/2014/main" id="{9D6C1AE5-7CD6-7D30-B5CA-2F74D0A68D44}"/>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a:extLst>
              <a:ext uri="{FF2B5EF4-FFF2-40B4-BE49-F238E27FC236}">
                <a16:creationId xmlns:a16="http://schemas.microsoft.com/office/drawing/2014/main" id="{503426CF-0B49-5FAB-62AF-8544AC27E70F}"/>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a:extLst>
              <a:ext uri="{FF2B5EF4-FFF2-40B4-BE49-F238E27FC236}">
                <a16:creationId xmlns:a16="http://schemas.microsoft.com/office/drawing/2014/main" id="{4FE726CF-2739-FC75-1060-F4634AF20BD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Rectangle 51">
            <a:extLst>
              <a:ext uri="{FF2B5EF4-FFF2-40B4-BE49-F238E27FC236}">
                <a16:creationId xmlns:a16="http://schemas.microsoft.com/office/drawing/2014/main" id="{8F12348E-A9D9-A9D2-46B5-D3A8CB53D4F4}"/>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Copyright">
            <a:extLst>
              <a:ext uri="{FF2B5EF4-FFF2-40B4-BE49-F238E27FC236}">
                <a16:creationId xmlns:a16="http://schemas.microsoft.com/office/drawing/2014/main" id="{570F5435-DD75-D33D-A86C-7E54D041AB7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5" name="Hyperlink 2">
            <a:extLst>
              <a:ext uri="{FF2B5EF4-FFF2-40B4-BE49-F238E27FC236}">
                <a16:creationId xmlns:a16="http://schemas.microsoft.com/office/drawing/2014/main" id="{055A4CB8-7DCD-C5F1-FA62-D3A15B7362FE}"/>
              </a:ext>
            </a:extLst>
          </p:cNvPr>
          <p:cNvSpPr>
            <a:spLocks noGrp="1"/>
          </p:cNvSpPr>
          <p:nvPr>
            <p:ph sz="quarter" idx="21"/>
          </p:nvPr>
        </p:nvSpPr>
        <p:spPr>
          <a:xfrm>
            <a:off x="5382002" y="6043190"/>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p:txBody>
      </p:sp>
    </p:spTree>
    <p:extLst>
      <p:ext uri="{BB962C8B-B14F-4D97-AF65-F5344CB8AC3E}">
        <p14:creationId xmlns:p14="http://schemas.microsoft.com/office/powerpoint/2010/main" val="381286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p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7045678" cy="652933"/>
          </a:xfrm>
        </p:spPr>
        <p:txBody>
          <a:bodyPr/>
          <a:lstStyle>
            <a:lvl1pPr>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lvl1pPr>
              <a:defRPr sz="1000">
                <a:solidFill>
                  <a:schemeClr val="tx1"/>
                </a:solidFill>
              </a:defRPr>
            </a:lvl1pPr>
          </a:lstStyle>
          <a:p>
            <a:endParaRPr lang="en-GB" dirty="0"/>
          </a:p>
        </p:txBody>
      </p:sp>
      <p:sp>
        <p:nvSpPr>
          <p:cNvPr id="5" name="LAD map">
            <a:extLst>
              <a:ext uri="{FF2B5EF4-FFF2-40B4-BE49-F238E27FC236}">
                <a16:creationId xmlns:a16="http://schemas.microsoft.com/office/drawing/2014/main" id="{5F385388-F8D2-495F-9084-B3DA0A42DC55}"/>
              </a:ext>
            </a:extLst>
          </p:cNvPr>
          <p:cNvSpPr>
            <a:spLocks noGrp="1"/>
          </p:cNvSpPr>
          <p:nvPr>
            <p:ph sz="quarter" idx="14"/>
          </p:nvPr>
        </p:nvSpPr>
        <p:spPr>
          <a:xfrm>
            <a:off x="919370" y="1271740"/>
            <a:ext cx="640076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A6F0FBDD-D20A-912D-6725-028659BB88B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7" name="MSOA map">
            <a:extLst>
              <a:ext uri="{FF2B5EF4-FFF2-40B4-BE49-F238E27FC236}">
                <a16:creationId xmlns:a16="http://schemas.microsoft.com/office/drawing/2014/main" id="{D773EC63-0724-C383-979F-8690C71161B6}"/>
              </a:ext>
            </a:extLst>
          </p:cNvPr>
          <p:cNvSpPr>
            <a:spLocks noGrp="1"/>
          </p:cNvSpPr>
          <p:nvPr>
            <p:ph sz="quarter" idx="23"/>
          </p:nvPr>
        </p:nvSpPr>
        <p:spPr>
          <a:xfrm>
            <a:off x="7433243" y="3831944"/>
            <a:ext cx="3410290"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LSOA map">
            <a:extLst>
              <a:ext uri="{FF2B5EF4-FFF2-40B4-BE49-F238E27FC236}">
                <a16:creationId xmlns:a16="http://schemas.microsoft.com/office/drawing/2014/main" id="{57D09639-CBDE-64A6-FBC7-93B569A98089}"/>
              </a:ext>
            </a:extLst>
          </p:cNvPr>
          <p:cNvSpPr>
            <a:spLocks noGrp="1"/>
          </p:cNvSpPr>
          <p:nvPr>
            <p:ph sz="quarter" idx="24"/>
          </p:nvPr>
        </p:nvSpPr>
        <p:spPr>
          <a:xfrm>
            <a:off x="7438239" y="1271740"/>
            <a:ext cx="3410289" cy="246488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666160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20P5 Summary">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7" y="509032"/>
            <a:ext cx="5260573" cy="652933"/>
          </a:xfrm>
        </p:spPr>
        <p:txBody>
          <a:bodyPr/>
          <a:lstStyle>
            <a:lvl1pPr>
              <a:defRPr>
                <a:solidFill>
                  <a:srgbClr val="056CB2"/>
                </a:solidFill>
              </a:defRPr>
            </a:lvl1pPr>
          </a:lstStyle>
          <a:p>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365850"/>
            <a:ext cx="11775994" cy="694998"/>
          </a:xfrm>
        </p:spPr>
        <p:txBody>
          <a:bodyPr anchor="t"/>
          <a:lstStyle>
            <a:lvl1pPr>
              <a:defRPr sz="1400">
                <a:solidFill>
                  <a:schemeClr val="tx1"/>
                </a:solidFill>
              </a:defRPr>
            </a:lvl1pPr>
          </a:lstStyle>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274458" y="2276872"/>
            <a:ext cx="5616624" cy="461821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7464152" y="527385"/>
            <a:ext cx="4608512" cy="600164"/>
          </a:xfrm>
          <a:prstGeom prst="rect">
            <a:avLst/>
          </a:prstGeom>
          <a:noFill/>
          <a:ln>
            <a:solidFill>
              <a:srgbClr val="AAAAAA"/>
            </a:solidFill>
          </a:ln>
        </p:spPr>
        <p:txBody>
          <a:bodyPr wrap="square" rtlCol="0">
            <a:spAutoFit/>
          </a:bodyPr>
          <a:lstStyle/>
          <a:p>
            <a:r>
              <a:rPr lang="en-GB" sz="1100" baseline="0" dirty="0">
                <a:solidFill>
                  <a:srgbClr val="009795"/>
                </a:solidFill>
                <a:sym typeface="Wingdings" panose="05000000000000000000" pitchFamily="2" charset="2"/>
              </a:rPr>
              <a:t></a:t>
            </a:r>
            <a:r>
              <a:rPr lang="en-GB" sz="1100" baseline="0" dirty="0">
                <a:sym typeface="Wingdings" panose="05000000000000000000" pitchFamily="2" charset="2"/>
              </a:rPr>
              <a:t> RII = 1: No inequality.</a:t>
            </a:r>
          </a:p>
          <a:p>
            <a:r>
              <a:rPr lang="en-GB" sz="1100" baseline="0" dirty="0">
                <a:solidFill>
                  <a:srgbClr val="B72373"/>
                </a:solidFill>
                <a:sym typeface="Wingdings" panose="05000000000000000000" pitchFamily="2" charset="2"/>
              </a:rPr>
              <a:t></a:t>
            </a:r>
            <a:r>
              <a:rPr lang="en-GB" sz="1100" baseline="0" dirty="0">
                <a:sym typeface="Wingdings" panose="05000000000000000000" pitchFamily="2" charset="2"/>
              </a:rPr>
              <a:t> RII &lt; 1: Inequality exists. Worse outcomes for those in more deprived areas. </a:t>
            </a:r>
          </a:p>
          <a:p>
            <a:r>
              <a:rPr lang="en-GB" sz="1100" baseline="0" dirty="0">
                <a:solidFill>
                  <a:srgbClr val="312461"/>
                </a:solidFill>
                <a:sym typeface="Wingdings" panose="05000000000000000000" pitchFamily="2" charset="2"/>
              </a:rPr>
              <a:t></a:t>
            </a:r>
            <a:r>
              <a:rPr lang="en-GB" sz="1100" baseline="0" dirty="0">
                <a:sym typeface="Wingdings" panose="05000000000000000000" pitchFamily="2" charset="2"/>
              </a:rPr>
              <a:t> RII &gt; 1: Inequality exists. Worse outcomes for those is less deprived areas. </a:t>
            </a:r>
            <a:endParaRPr lang="en-GB" sz="1100" dirty="0"/>
          </a:p>
        </p:txBody>
      </p:sp>
      <p:sp>
        <p:nvSpPr>
          <p:cNvPr id="12" name="Table 2">
            <a:extLst>
              <a:ext uri="{FF2B5EF4-FFF2-40B4-BE49-F238E27FC236}">
                <a16:creationId xmlns:a16="http://schemas.microsoft.com/office/drawing/2014/main" id="{93246042-11A0-D167-0C29-A40224121938}"/>
              </a:ext>
            </a:extLst>
          </p:cNvPr>
          <p:cNvSpPr>
            <a:spLocks noGrp="1"/>
          </p:cNvSpPr>
          <p:nvPr>
            <p:ph sz="quarter" idx="22"/>
          </p:nvPr>
        </p:nvSpPr>
        <p:spPr>
          <a:xfrm>
            <a:off x="6294974" y="2276872"/>
            <a:ext cx="5622568" cy="461821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a:extLst>
              <a:ext uri="{FF2B5EF4-FFF2-40B4-BE49-F238E27FC236}">
                <a16:creationId xmlns:a16="http://schemas.microsoft.com/office/drawing/2014/main" id="{BD438E5A-A7A7-8948-45DD-7A8E0F340D13}"/>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a:extLst>
              <a:ext uri="{FF2B5EF4-FFF2-40B4-BE49-F238E27FC236}">
                <a16:creationId xmlns:a16="http://schemas.microsoft.com/office/drawing/2014/main" id="{1E60F724-F96D-F1C5-267C-6AA85631053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3" name="Rectangle 12">
            <a:extLst>
              <a:ext uri="{FF2B5EF4-FFF2-40B4-BE49-F238E27FC236}">
                <a16:creationId xmlns:a16="http://schemas.microsoft.com/office/drawing/2014/main" id="{0BBF3232-DB67-6070-C289-10937FED448A}"/>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B46E42A-82AF-7FAD-294D-5CECFA325652}"/>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CE8BD9D7-F0A8-2948-E6DD-9F851FDCF4D6}"/>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5F76E4FC-A41E-54FF-68F6-4CC5AA4EF56D}"/>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0B1B56B6-22B7-3D37-50D4-DC8E67969C70}"/>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pyright">
            <a:extLst>
              <a:ext uri="{FF2B5EF4-FFF2-40B4-BE49-F238E27FC236}">
                <a16:creationId xmlns:a16="http://schemas.microsoft.com/office/drawing/2014/main" id="{7C1EA082-C061-9E04-88D6-289E928E2AA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9" name="Legend">
            <a:extLst>
              <a:ext uri="{FF2B5EF4-FFF2-40B4-BE49-F238E27FC236}">
                <a16:creationId xmlns:a16="http://schemas.microsoft.com/office/drawing/2014/main" id="{DAFD514D-895A-9948-790A-47ADCC8D6EF6}"/>
              </a:ext>
            </a:extLst>
          </p:cNvPr>
          <p:cNvSpPr txBox="1"/>
          <p:nvPr userDrawn="1"/>
        </p:nvSpPr>
        <p:spPr>
          <a:xfrm>
            <a:off x="5599492" y="527385"/>
            <a:ext cx="1800199" cy="600164"/>
          </a:xfrm>
          <a:prstGeom prst="rect">
            <a:avLst/>
          </a:prstGeom>
          <a:noFill/>
          <a:ln>
            <a:solidFill>
              <a:srgbClr val="AAAAAA"/>
            </a:solidFill>
          </a:ln>
        </p:spPr>
        <p:txBody>
          <a:bodyPr wrap="square" rtlCol="0">
            <a:spAutoFit/>
          </a:bodyPr>
          <a:lstStyle/>
          <a:p>
            <a:r>
              <a:rPr lang="en-GB" sz="1100" dirty="0"/>
              <a:t>Latest value </a:t>
            </a:r>
          </a:p>
          <a:p>
            <a:r>
              <a:rPr lang="en-GB" sz="1100" dirty="0"/>
              <a:t>compared</a:t>
            </a:r>
            <a:r>
              <a:rPr lang="en-GB" sz="1100" baseline="0" dirty="0"/>
              <a:t> with England: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a:t>
            </a:r>
            <a:endParaRPr lang="en-GB" sz="1100" dirty="0"/>
          </a:p>
        </p:txBody>
      </p:sp>
    </p:spTree>
    <p:extLst>
      <p:ext uri="{BB962C8B-B14F-4D97-AF65-F5344CB8AC3E}">
        <p14:creationId xmlns:p14="http://schemas.microsoft.com/office/powerpoint/2010/main" val="3240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20P5 Indicator slide explaine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solidFill>
                  <a:srgbClr val="056CB2"/>
                </a:solidFill>
              </a:defRPr>
            </a:lvl1pPr>
          </a:lstStyle>
          <a:p>
            <a:endParaRPr lang="en-GB" dirty="0"/>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1643084" cy="646331"/>
          </a:xfrm>
          <a:prstGeom prst="rect">
            <a:avLst/>
          </a:prstGeom>
          <a:noFill/>
        </p:spPr>
        <p:txBody>
          <a:bodyPr wrap="square" rtlCol="0">
            <a:spAutoFit/>
          </a:bodyPr>
          <a:lstStyle/>
          <a:p>
            <a:r>
              <a:rPr lang="en-GB" dirty="0"/>
              <a:t>The latest value and trend are presented for each indicator, along with a breakdown by sex, age group, and deprivation. The Relative Index of Inequality (RII) is also presented for each indicator.</a:t>
            </a:r>
          </a:p>
        </p:txBody>
      </p: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1930331"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the focus area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7"/>
            <a:ext cx="1934747" cy="3408196"/>
            <a:chOff x="134895" y="3497652"/>
            <a:chExt cx="1934747" cy="3882988"/>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76656"/>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Focus area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Focus area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 name="Rectangle 5">
            <a:extLst>
              <a:ext uri="{FF2B5EF4-FFF2-40B4-BE49-F238E27FC236}">
                <a16:creationId xmlns:a16="http://schemas.microsoft.com/office/drawing/2014/main" id="{961FBF71-502A-F1DA-0ADD-F6856E4FD69E}"/>
              </a:ext>
            </a:extLst>
          </p:cNvPr>
          <p:cNvSpPr/>
          <p:nvPr userDrawn="1"/>
        </p:nvSpPr>
        <p:spPr>
          <a:xfrm>
            <a:off x="0" y="0"/>
            <a:ext cx="2034000" cy="433386"/>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lide Number">
            <a:extLst>
              <a:ext uri="{FF2B5EF4-FFF2-40B4-BE49-F238E27FC236}">
                <a16:creationId xmlns:a16="http://schemas.microsoft.com/office/drawing/2014/main" id="{826F930F-D93E-F244-6614-17E6F72972EA}"/>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sp>
        <p:nvSpPr>
          <p:cNvPr id="11" name="Rectangle 10">
            <a:extLst>
              <a:ext uri="{FF2B5EF4-FFF2-40B4-BE49-F238E27FC236}">
                <a16:creationId xmlns:a16="http://schemas.microsoft.com/office/drawing/2014/main" id="{257AC639-3CE2-E929-116E-3570E5D9E53C}"/>
              </a:ext>
            </a:extLst>
          </p:cNvPr>
          <p:cNvSpPr/>
          <p:nvPr userDrawn="1"/>
        </p:nvSpPr>
        <p:spPr>
          <a:xfrm>
            <a:off x="2032629" y="-374"/>
            <a:ext cx="2034000" cy="433386"/>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9289CA30-FEDA-7BFB-76E8-C58637502411}"/>
              </a:ext>
            </a:extLst>
          </p:cNvPr>
          <p:cNvSpPr/>
          <p:nvPr userDrawn="1"/>
        </p:nvSpPr>
        <p:spPr>
          <a:xfrm>
            <a:off x="4066629" y="-374"/>
            <a:ext cx="2034000" cy="433386"/>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7BEA2FDF-086D-F466-2D55-9C8B2E876702}"/>
              </a:ext>
            </a:extLst>
          </p:cNvPr>
          <p:cNvSpPr/>
          <p:nvPr userDrawn="1"/>
        </p:nvSpPr>
        <p:spPr>
          <a:xfrm>
            <a:off x="8133258" y="-134"/>
            <a:ext cx="2034000" cy="433386"/>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AE48A403-CDB1-DBA3-797E-DE3A3D6C2174}"/>
              </a:ext>
            </a:extLst>
          </p:cNvPr>
          <p:cNvSpPr/>
          <p:nvPr userDrawn="1"/>
        </p:nvSpPr>
        <p:spPr>
          <a:xfrm>
            <a:off x="6096000" y="0"/>
            <a:ext cx="2038789" cy="433386"/>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7B9860D3-E603-5BBE-7F9F-1B89509BC4BD}"/>
              </a:ext>
            </a:extLst>
          </p:cNvPr>
          <p:cNvSpPr/>
          <p:nvPr userDrawn="1"/>
        </p:nvSpPr>
        <p:spPr>
          <a:xfrm>
            <a:off x="10168629" y="0"/>
            <a:ext cx="2034000" cy="433386"/>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pyright">
            <a:extLst>
              <a:ext uri="{FF2B5EF4-FFF2-40B4-BE49-F238E27FC236}">
                <a16:creationId xmlns:a16="http://schemas.microsoft.com/office/drawing/2014/main" id="{2FB11E1B-FD03-5415-8E12-B46FD701F4B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pic>
        <p:nvPicPr>
          <p:cNvPr id="24" name="Picture 23" descr="A close up of a logo&#10;&#10;Description automatically generated">
            <a:extLst>
              <a:ext uri="{FF2B5EF4-FFF2-40B4-BE49-F238E27FC236}">
                <a16:creationId xmlns:a16="http://schemas.microsoft.com/office/drawing/2014/main" id="{A4A6A56A-D300-1661-C08F-C941CA02370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28" name="Picture 27">
            <a:extLst>
              <a:ext uri="{FF2B5EF4-FFF2-40B4-BE49-F238E27FC236}">
                <a16:creationId xmlns:a16="http://schemas.microsoft.com/office/drawing/2014/main" id="{87C922BE-CADC-B030-E2AE-93DAC028D83B}"/>
              </a:ext>
            </a:extLst>
          </p:cNvPr>
          <p:cNvPicPr>
            <a:picLocks noChangeAspect="1"/>
          </p:cNvPicPr>
          <p:nvPr userDrawn="1"/>
        </p:nvPicPr>
        <p:blipFill>
          <a:blip r:embed="rId3"/>
          <a:stretch>
            <a:fillRect/>
          </a:stretch>
        </p:blipFill>
        <p:spPr>
          <a:xfrm>
            <a:off x="2376007" y="2566399"/>
            <a:ext cx="7099216" cy="3597720"/>
          </a:xfrm>
          <a:prstGeom prst="rect">
            <a:avLst/>
          </a:prstGeom>
        </p:spPr>
      </p:pic>
      <p:sp>
        <p:nvSpPr>
          <p:cNvPr id="29" name="Rectangle 28">
            <a:extLst>
              <a:ext uri="{FF2B5EF4-FFF2-40B4-BE49-F238E27FC236}">
                <a16:creationId xmlns:a16="http://schemas.microsoft.com/office/drawing/2014/main" id="{F30E69FA-6BE1-9F25-E649-D157B7A97348}"/>
              </a:ext>
            </a:extLst>
          </p:cNvPr>
          <p:cNvSpPr/>
          <p:nvPr userDrawn="1"/>
        </p:nvSpPr>
        <p:spPr>
          <a:xfrm>
            <a:off x="8832306" y="2376876"/>
            <a:ext cx="642917" cy="41630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144328" y="2463176"/>
            <a:ext cx="7552063" cy="3731877"/>
          </a:xfrm>
          <a:prstGeom prst="rect">
            <a:avLst/>
          </a:prstGeom>
          <a:noFill/>
          <a:ln w="12700">
            <a:solidFill>
              <a:srgbClr val="3124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3" name="Elbow Connector 20">
            <a:extLst>
              <a:ext uri="{FF2B5EF4-FFF2-40B4-BE49-F238E27FC236}">
                <a16:creationId xmlns:a16="http://schemas.microsoft.com/office/drawing/2014/main" id="{8B98DA80-2CF2-AA7F-0212-C12D25262D71}"/>
              </a:ext>
            </a:extLst>
          </p:cNvPr>
          <p:cNvCxnSpPr>
            <a:cxnSpLocks/>
            <a:stCxn id="3" idx="2"/>
          </p:cNvCxnSpPr>
          <p:nvPr userDrawn="1"/>
        </p:nvCxnSpPr>
        <p:spPr>
          <a:xfrm rot="16200000" flipH="1">
            <a:off x="1463454" y="2516448"/>
            <a:ext cx="484536" cy="134057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4742" y="4869413"/>
            <a:ext cx="398850"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p:cNvCxnSpPr>
          <p:nvPr userDrawn="1"/>
        </p:nvCxnSpPr>
        <p:spPr>
          <a:xfrm flipH="1">
            <a:off x="5445382" y="2192210"/>
            <a:ext cx="4395034" cy="0"/>
          </a:xfrm>
          <a:prstGeom prst="straightConnector1">
            <a:avLst/>
          </a:prstGeom>
          <a:ln w="38100">
            <a:solidFill>
              <a:schemeClr val="bg1">
                <a:lumMod val="5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Elbow Connector 20">
            <a:extLst>
              <a:ext uri="{FF2B5EF4-FFF2-40B4-BE49-F238E27FC236}">
                <a16:creationId xmlns:a16="http://schemas.microsoft.com/office/drawing/2014/main" id="{E8055EB3-3655-6086-BF05-D619A8D10723}"/>
              </a:ext>
            </a:extLst>
          </p:cNvPr>
          <p:cNvCxnSpPr>
            <a:cxnSpLocks/>
          </p:cNvCxnSpPr>
          <p:nvPr userDrawn="1"/>
        </p:nvCxnSpPr>
        <p:spPr>
          <a:xfrm>
            <a:off x="7986647" y="2181944"/>
            <a:ext cx="0" cy="761231"/>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20">
            <a:extLst>
              <a:ext uri="{FF2B5EF4-FFF2-40B4-BE49-F238E27FC236}">
                <a16:creationId xmlns:a16="http://schemas.microsoft.com/office/drawing/2014/main" id="{5D6FF054-4DB8-5792-A6BF-2CE00BE9ABD3}"/>
              </a:ext>
            </a:extLst>
          </p:cNvPr>
          <p:cNvCxnSpPr>
            <a:cxnSpLocks/>
          </p:cNvCxnSpPr>
          <p:nvPr userDrawn="1"/>
        </p:nvCxnSpPr>
        <p:spPr>
          <a:xfrm>
            <a:off x="5445382" y="2173431"/>
            <a:ext cx="0" cy="785936"/>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E4EEAED2-1162-A10B-6A56-A94CF468B355}"/>
              </a:ext>
            </a:extLst>
          </p:cNvPr>
          <p:cNvSpPr txBox="1"/>
          <p:nvPr userDrawn="1"/>
        </p:nvSpPr>
        <p:spPr>
          <a:xfrm>
            <a:off x="9815993" y="3767290"/>
            <a:ext cx="2091279" cy="2954655"/>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Represents how much the indicator varies across the whole gradient of deprivation.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Aqua: RII = 1: No inequality.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Magenta: RII &lt; 1: Inequality exists. Worse outcomes (e.g. higher rate/percentage) for those in more deprived areas.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Purple: RII &gt; 1: Inequality exists. Worse outcomes for those in less deprived areas.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75" name="TextBox 74">
            <a:extLst>
              <a:ext uri="{FF2B5EF4-FFF2-40B4-BE49-F238E27FC236}">
                <a16:creationId xmlns:a16="http://schemas.microsoft.com/office/drawing/2014/main" id="{068AEBD5-8296-BE59-93D4-BC8749DA1829}"/>
              </a:ext>
            </a:extLst>
          </p:cNvPr>
          <p:cNvSpPr txBox="1"/>
          <p:nvPr userDrawn="1"/>
        </p:nvSpPr>
        <p:spPr>
          <a:xfrm>
            <a:off x="9810669" y="3218480"/>
            <a:ext cx="2198034" cy="646331"/>
          </a:xfrm>
          <a:prstGeom prst="rect">
            <a:avLst/>
          </a:prstGeom>
          <a:noFill/>
        </p:spPr>
        <p:txBody>
          <a:bodyPr wrap="square" numCol="1" rtlCol="0">
            <a:spAutoFit/>
          </a:bodyPr>
          <a:lstStyle/>
          <a:p>
            <a:r>
              <a:rPr lang="en-GB" sz="1800" dirty="0"/>
              <a:t>Relative Index of Inequality (RII) trend</a:t>
            </a:r>
          </a:p>
        </p:txBody>
      </p:sp>
      <p:sp>
        <p:nvSpPr>
          <p:cNvPr id="76" name="Rectangle 75">
            <a:extLst>
              <a:ext uri="{FF2B5EF4-FFF2-40B4-BE49-F238E27FC236}">
                <a16:creationId xmlns:a16="http://schemas.microsoft.com/office/drawing/2014/main" id="{CA0A7C1D-0B53-EC36-410F-16D977E498EC}"/>
              </a:ext>
            </a:extLst>
          </p:cNvPr>
          <p:cNvSpPr/>
          <p:nvPr userDrawn="1"/>
        </p:nvSpPr>
        <p:spPr>
          <a:xfrm>
            <a:off x="9810669" y="3210886"/>
            <a:ext cx="2100651" cy="305806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77" name="Elbow Connector 20">
            <a:extLst>
              <a:ext uri="{FF2B5EF4-FFF2-40B4-BE49-F238E27FC236}">
                <a16:creationId xmlns:a16="http://schemas.microsoft.com/office/drawing/2014/main" id="{4B3D3DEB-47F9-8248-2CAE-D09AF7230C0A}"/>
              </a:ext>
            </a:extLst>
          </p:cNvPr>
          <p:cNvCxnSpPr>
            <a:cxnSpLocks/>
          </p:cNvCxnSpPr>
          <p:nvPr userDrawn="1"/>
        </p:nvCxnSpPr>
        <p:spPr>
          <a:xfrm flipH="1">
            <a:off x="9150258" y="5125947"/>
            <a:ext cx="675815"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79BA3B8E-4187-1F9A-7257-E4A9632240A7}"/>
              </a:ext>
            </a:extLst>
          </p:cNvPr>
          <p:cNvGrpSpPr/>
          <p:nvPr userDrawn="1"/>
        </p:nvGrpSpPr>
        <p:grpSpPr>
          <a:xfrm>
            <a:off x="3576277" y="6335450"/>
            <a:ext cx="5040003" cy="656633"/>
            <a:chOff x="268236" y="2051586"/>
            <a:chExt cx="1886927" cy="1635367"/>
          </a:xfrm>
        </p:grpSpPr>
        <p:sp>
          <p:nvSpPr>
            <p:cNvPr id="82" name="TextBox 81">
              <a:extLst>
                <a:ext uri="{FF2B5EF4-FFF2-40B4-BE49-F238E27FC236}">
                  <a16:creationId xmlns:a16="http://schemas.microsoft.com/office/drawing/2014/main" id="{49FCF40F-A318-6504-D904-10C73D8D3C69}"/>
                </a:ext>
              </a:extLst>
            </p:cNvPr>
            <p:cNvSpPr txBox="1"/>
            <p:nvPr userDrawn="1"/>
          </p:nvSpPr>
          <p:spPr>
            <a:xfrm>
              <a:off x="268236" y="2077243"/>
              <a:ext cx="1841369" cy="1609710"/>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Metadata: </a:t>
              </a:r>
              <a:r>
                <a:rPr lang="en-GB" sz="1200" dirty="0"/>
                <a:t>Includes data definition, value type, source, and caveats.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 </a:t>
              </a:r>
            </a:p>
          </p:txBody>
        </p:sp>
        <p:sp>
          <p:nvSpPr>
            <p:cNvPr id="84" name="Rectangle 83">
              <a:extLst>
                <a:ext uri="{FF2B5EF4-FFF2-40B4-BE49-F238E27FC236}">
                  <a16:creationId xmlns:a16="http://schemas.microsoft.com/office/drawing/2014/main" id="{4AD5E8A9-A23F-E0BF-7ADC-7773520508FD}"/>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87" name="Elbow Connector 20">
            <a:extLst>
              <a:ext uri="{FF2B5EF4-FFF2-40B4-BE49-F238E27FC236}">
                <a16:creationId xmlns:a16="http://schemas.microsoft.com/office/drawing/2014/main" id="{542E41AD-EE34-D546-39E3-95232EF0A450}"/>
              </a:ext>
            </a:extLst>
          </p:cNvPr>
          <p:cNvCxnSpPr>
            <a:cxnSpLocks/>
            <a:stCxn id="84" idx="1"/>
          </p:cNvCxnSpPr>
          <p:nvPr userDrawn="1"/>
        </p:nvCxnSpPr>
        <p:spPr>
          <a:xfrm rot="10800000">
            <a:off x="3292118" y="6021288"/>
            <a:ext cx="284163" cy="507410"/>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5C19D8B-2316-880C-D3BB-F79DAA9C45F5}"/>
              </a:ext>
            </a:extLst>
          </p:cNvPr>
          <p:cNvSpPr txBox="1"/>
          <p:nvPr userDrawn="1"/>
        </p:nvSpPr>
        <p:spPr>
          <a:xfrm>
            <a:off x="9830541" y="1845497"/>
            <a:ext cx="2080777" cy="1292662"/>
          </a:xfrm>
          <a:prstGeom prst="rect">
            <a:avLst/>
          </a:prstGeom>
          <a:solidFill>
            <a:schemeClr val="bg1"/>
          </a:solidFill>
          <a:ln>
            <a:solidFill>
              <a:schemeClr val="bg1">
                <a:lumMod val="50000"/>
              </a:schemeClr>
            </a:solidFill>
          </a:ln>
        </p:spPr>
        <p:txBody>
          <a:bodyPr wrap="square" rtlCol="0">
            <a:spAutoFit/>
          </a:bodyPr>
          <a:lstStyle/>
          <a:p>
            <a:r>
              <a:rPr lang="en-GB" sz="1800" dirty="0"/>
              <a:t>Bar plots </a:t>
            </a:r>
          </a:p>
          <a:p>
            <a:r>
              <a:rPr lang="en-GB" sz="1200" dirty="0"/>
              <a:t>Latest values broken down by sex, age group and deprivation for the focus area compared to England (dotted line) with RAG rating.</a:t>
            </a:r>
          </a:p>
        </p:txBody>
      </p:sp>
    </p:spTree>
    <p:extLst>
      <p:ext uri="{BB962C8B-B14F-4D97-AF65-F5344CB8AC3E}">
        <p14:creationId xmlns:p14="http://schemas.microsoft.com/office/powerpoint/2010/main" val="12490511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20P5 overarching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10" name="Graphic 9" descr="Heart with pulse outline">
            <a:extLst>
              <a:ext uri="{FF2B5EF4-FFF2-40B4-BE49-F238E27FC236}">
                <a16:creationId xmlns:a16="http://schemas.microsoft.com/office/drawing/2014/main" id="{70C0AF8C-417E-B12C-74ED-80267271B9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6908" y="3212976"/>
            <a:ext cx="2113384" cy="2113384"/>
          </a:xfrm>
          <a:prstGeom prst="rect">
            <a:avLst/>
          </a:prstGeom>
        </p:spPr>
      </p:pic>
    </p:spTree>
    <p:extLst>
      <p:ext uri="{BB962C8B-B14F-4D97-AF65-F5344CB8AC3E}">
        <p14:creationId xmlns:p14="http://schemas.microsoft.com/office/powerpoint/2010/main" val="36066641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20P5 overarching inequalities">
    <p:spTree>
      <p:nvGrpSpPr>
        <p:cNvPr id="1" name=""/>
        <p:cNvGrpSpPr/>
        <p:nvPr/>
      </p:nvGrpSpPr>
      <p:grpSpPr>
        <a:xfrm>
          <a:off x="0" y="0"/>
          <a:ext cx="0" cy="0"/>
          <a:chOff x="0" y="0"/>
          <a:chExt cx="0" cy="0"/>
        </a:xfrm>
      </p:grpSpPr>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chemeClr val="accent4">
                    <a:lumMod val="75000"/>
                  </a:schemeClr>
                </a:solidFill>
              </a:defRPr>
            </a:lvl1pPr>
          </a:lstStyle>
          <a:p>
            <a:r>
              <a:rPr lang="en-US" dirty="0"/>
              <a:t>Click to edit Master title style</a:t>
            </a:r>
            <a:endParaRPr lang="en-GB" dirty="0"/>
          </a:p>
        </p:txBody>
      </p:sp>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
        <p:nvSpPr>
          <p:cNvPr id="6" name="Trend 2">
            <a:extLst>
              <a:ext uri="{FF2B5EF4-FFF2-40B4-BE49-F238E27FC236}">
                <a16:creationId xmlns:a16="http://schemas.microsoft.com/office/drawing/2014/main" id="{294B8602-681F-D856-3E8C-7BEA40C677EB}"/>
              </a:ext>
            </a:extLst>
          </p:cNvPr>
          <p:cNvSpPr>
            <a:spLocks noGrp="1"/>
          </p:cNvSpPr>
          <p:nvPr>
            <p:ph sz="quarter" idx="21"/>
          </p:nvPr>
        </p:nvSpPr>
        <p:spPr>
          <a:xfrm>
            <a:off x="5413929" y="3114872"/>
            <a:ext cx="5152459"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8" name="Battenberg 1">
            <a:extLst>
              <a:ext uri="{FF2B5EF4-FFF2-40B4-BE49-F238E27FC236}">
                <a16:creationId xmlns:a16="http://schemas.microsoft.com/office/drawing/2014/main" id="{13070D34-B881-EF5C-D140-0E549DD6A714}"/>
              </a:ext>
            </a:extLst>
          </p:cNvPr>
          <p:cNvSpPr>
            <a:spLocks noGrp="1"/>
          </p:cNvSpPr>
          <p:nvPr>
            <p:ph sz="quarter" idx="22"/>
          </p:nvPr>
        </p:nvSpPr>
        <p:spPr>
          <a:xfrm>
            <a:off x="407367" y="1219892"/>
            <a:ext cx="4741421"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5" name="Battenberg 2">
            <a:extLst>
              <a:ext uri="{FF2B5EF4-FFF2-40B4-BE49-F238E27FC236}">
                <a16:creationId xmlns:a16="http://schemas.microsoft.com/office/drawing/2014/main" id="{7428C0C0-CF0B-D6E3-F97D-73AD55902C24}"/>
              </a:ext>
            </a:extLst>
          </p:cNvPr>
          <p:cNvSpPr>
            <a:spLocks noGrp="1"/>
          </p:cNvSpPr>
          <p:nvPr>
            <p:ph sz="quarter" idx="23"/>
          </p:nvPr>
        </p:nvSpPr>
        <p:spPr>
          <a:xfrm>
            <a:off x="5807968" y="1219892"/>
            <a:ext cx="4680520"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7" name="Metadata">
            <a:extLst>
              <a:ext uri="{FF2B5EF4-FFF2-40B4-BE49-F238E27FC236}">
                <a16:creationId xmlns:a16="http://schemas.microsoft.com/office/drawing/2014/main" id="{074A3795-BCE6-F3F8-6078-04E5D4BF7FB4}"/>
              </a:ext>
            </a:extLst>
          </p:cNvPr>
          <p:cNvSpPr>
            <a:spLocks noGrp="1"/>
          </p:cNvSpPr>
          <p:nvPr>
            <p:ph sz="quarter" idx="19"/>
          </p:nvPr>
        </p:nvSpPr>
        <p:spPr>
          <a:xfrm>
            <a:off x="10676404" y="1594560"/>
            <a:ext cx="1396255" cy="1762432"/>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Graphic 4" descr="Heart with pulse outline">
            <a:extLst>
              <a:ext uri="{FF2B5EF4-FFF2-40B4-BE49-F238E27FC236}">
                <a16:creationId xmlns:a16="http://schemas.microsoft.com/office/drawing/2014/main" id="{A78A2461-9AB8-E80E-9387-47068A86487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83" y="490"/>
            <a:ext cx="450616" cy="450616"/>
          </a:xfrm>
          <a:prstGeom prst="rect">
            <a:avLst/>
          </a:prstGeom>
        </p:spPr>
      </p:pic>
      <p:sp>
        <p:nvSpPr>
          <p:cNvPr id="4" name="Trend 1">
            <a:extLst>
              <a:ext uri="{FF2B5EF4-FFF2-40B4-BE49-F238E27FC236}">
                <a16:creationId xmlns:a16="http://schemas.microsoft.com/office/drawing/2014/main" id="{F92AA3A1-A052-C7A5-1BF0-920E9B0D3EFB}"/>
              </a:ext>
            </a:extLst>
          </p:cNvPr>
          <p:cNvSpPr>
            <a:spLocks noGrp="1"/>
          </p:cNvSpPr>
          <p:nvPr>
            <p:ph sz="quarter" idx="24"/>
          </p:nvPr>
        </p:nvSpPr>
        <p:spPr>
          <a:xfrm>
            <a:off x="39555" y="3114872"/>
            <a:ext cx="5152458" cy="3625474"/>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cxnSp>
        <p:nvCxnSpPr>
          <p:cNvPr id="11" name="Straight Connector 10">
            <a:extLst>
              <a:ext uri="{FF2B5EF4-FFF2-40B4-BE49-F238E27FC236}">
                <a16:creationId xmlns:a16="http://schemas.microsoft.com/office/drawing/2014/main" id="{2B87AE42-C58A-8370-445A-5D92F4207884}"/>
              </a:ext>
            </a:extLst>
          </p:cNvPr>
          <p:cNvCxnSpPr/>
          <p:nvPr userDrawn="1"/>
        </p:nvCxnSpPr>
        <p:spPr>
          <a:xfrm>
            <a:off x="5303912" y="1219892"/>
            <a:ext cx="0" cy="563761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EED3279A-D825-124A-7B0A-7B638D58B410}"/>
              </a:ext>
            </a:extLst>
          </p:cNvPr>
          <p:cNvPicPr>
            <a:picLocks noChangeAspect="1"/>
          </p:cNvPicPr>
          <p:nvPr userDrawn="1"/>
        </p:nvPicPr>
        <p:blipFill>
          <a:blip r:embed="rId5"/>
          <a:stretch>
            <a:fillRect/>
          </a:stretch>
        </p:blipFill>
        <p:spPr>
          <a:xfrm>
            <a:off x="10791874" y="5205584"/>
            <a:ext cx="1165829" cy="1534762"/>
          </a:xfrm>
          <a:prstGeom prst="rect">
            <a:avLst/>
          </a:prstGeom>
        </p:spPr>
      </p:pic>
    </p:spTree>
    <p:extLst>
      <p:ext uri="{BB962C8B-B14F-4D97-AF65-F5344CB8AC3E}">
        <p14:creationId xmlns:p14="http://schemas.microsoft.com/office/powerpoint/2010/main" val="3400027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20P5 cyp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AutoShape 2">
            <a:extLst>
              <a:ext uri="{FF2B5EF4-FFF2-40B4-BE49-F238E27FC236}">
                <a16:creationId xmlns:a16="http://schemas.microsoft.com/office/drawing/2014/main" id="{CAC432E2-7229-1FEB-958B-08021FB1EFF7}"/>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Slide Number">
            <a:extLst>
              <a:ext uri="{FF2B5EF4-FFF2-40B4-BE49-F238E27FC236}">
                <a16:creationId xmlns:a16="http://schemas.microsoft.com/office/drawing/2014/main" id="{CF4B5C8E-EEEA-649B-C9E8-2B305642ADD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8" name="Graphic 7" descr="Children outline">
            <a:extLst>
              <a:ext uri="{FF2B5EF4-FFF2-40B4-BE49-F238E27FC236}">
                <a16:creationId xmlns:a16="http://schemas.microsoft.com/office/drawing/2014/main" id="{6A3CA845-0459-43B3-E603-380AAC35E486}"/>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29559" y="2977790"/>
            <a:ext cx="2790577" cy="2790577"/>
          </a:xfrm>
          <a:prstGeom prst="rect">
            <a:avLst/>
          </a:prstGeom>
        </p:spPr>
      </p:pic>
    </p:spTree>
    <p:extLst>
      <p:ext uri="{BB962C8B-B14F-4D97-AF65-F5344CB8AC3E}">
        <p14:creationId xmlns:p14="http://schemas.microsoft.com/office/powerpoint/2010/main" val="25029821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20P5 cyp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189D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189DD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Children outline">
            <a:extLst>
              <a:ext uri="{FF2B5EF4-FFF2-40B4-BE49-F238E27FC236}">
                <a16:creationId xmlns:a16="http://schemas.microsoft.com/office/drawing/2014/main" id="{94733A74-2432-35A6-8B2E-D38F609BDE5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72" y="11079"/>
            <a:ext cx="457993" cy="457993"/>
          </a:xfrm>
          <a:prstGeom prst="rect">
            <a:avLst/>
          </a:prstGeom>
        </p:spPr>
      </p:pic>
      <p:sp>
        <p:nvSpPr>
          <p:cNvPr id="14" name="Slide Number">
            <a:extLst>
              <a:ext uri="{FF2B5EF4-FFF2-40B4-BE49-F238E27FC236}">
                <a16:creationId xmlns:a16="http://schemas.microsoft.com/office/drawing/2014/main" id="{FBEA0224-5B9D-A6A6-A71C-8C4F3FA3DEEF}"/>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064578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20P5 maternit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Slide Number">
            <a:extLst>
              <a:ext uri="{FF2B5EF4-FFF2-40B4-BE49-F238E27FC236}">
                <a16:creationId xmlns:a16="http://schemas.microsoft.com/office/drawing/2014/main" id="{C36B7A3B-4C19-9E39-B23F-F3C534651902}"/>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5" name="Graphic 4" descr="Woman with baby outline">
            <a:extLst>
              <a:ext uri="{FF2B5EF4-FFF2-40B4-BE49-F238E27FC236}">
                <a16:creationId xmlns:a16="http://schemas.microsoft.com/office/drawing/2014/main" id="{19CD1035-392C-4E76-0FFF-680F8BF60A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2187" y="3212976"/>
            <a:ext cx="2327625" cy="2327625"/>
          </a:xfrm>
          <a:prstGeom prst="rect">
            <a:avLst/>
          </a:prstGeom>
        </p:spPr>
      </p:pic>
    </p:spTree>
    <p:extLst>
      <p:ext uri="{BB962C8B-B14F-4D97-AF65-F5344CB8AC3E}">
        <p14:creationId xmlns:p14="http://schemas.microsoft.com/office/powerpoint/2010/main" val="3973773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20P5 maternit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56C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56CB2"/>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9" name="Graphic 8" descr="Woman with baby outline">
            <a:extLst>
              <a:ext uri="{FF2B5EF4-FFF2-40B4-BE49-F238E27FC236}">
                <a16:creationId xmlns:a16="http://schemas.microsoft.com/office/drawing/2014/main" id="{9E6E1EC0-1ACF-A84A-B349-8A626803D525}"/>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205" y="42079"/>
            <a:ext cx="365126" cy="365126"/>
          </a:xfrm>
          <a:prstGeom prst="rect">
            <a:avLst/>
          </a:prstGeom>
        </p:spPr>
      </p:pic>
      <p:sp>
        <p:nvSpPr>
          <p:cNvPr id="14" name="Slide Number">
            <a:extLst>
              <a:ext uri="{FF2B5EF4-FFF2-40B4-BE49-F238E27FC236}">
                <a16:creationId xmlns:a16="http://schemas.microsoft.com/office/drawing/2014/main" id="{5FF1538F-8319-F5C1-677D-2D1B0F0606D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7343164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20P5 smi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10433" y="0"/>
            <a:ext cx="12192000" cy="6021288"/>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FAAB41EA-37A6-ACD6-5EDB-E4D5C427372F}"/>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d with gears outline">
            <a:extLst>
              <a:ext uri="{FF2B5EF4-FFF2-40B4-BE49-F238E27FC236}">
                <a16:creationId xmlns:a16="http://schemas.microsoft.com/office/drawing/2014/main" id="{9EE611F9-2FD1-39BE-6E47-C0A1348828D0}"/>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352775"/>
            <a:ext cx="2257400" cy="2257400"/>
          </a:xfrm>
          <a:prstGeom prst="rect">
            <a:avLst/>
          </a:prstGeom>
        </p:spPr>
      </p:pic>
    </p:spTree>
    <p:extLst>
      <p:ext uri="{BB962C8B-B14F-4D97-AF65-F5344CB8AC3E}">
        <p14:creationId xmlns:p14="http://schemas.microsoft.com/office/powerpoint/2010/main" val="29438430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20P5 smi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097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009795"/>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d with gears outline">
            <a:extLst>
              <a:ext uri="{FF2B5EF4-FFF2-40B4-BE49-F238E27FC236}">
                <a16:creationId xmlns:a16="http://schemas.microsoft.com/office/drawing/2014/main" id="{34FFB546-FDD5-5874-862B-FAD108B021C0}"/>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0" y="12016"/>
            <a:ext cx="411917" cy="411917"/>
          </a:xfrm>
          <a:prstGeom prst="rect">
            <a:avLst/>
          </a:prstGeom>
        </p:spPr>
      </p:pic>
      <p:sp>
        <p:nvSpPr>
          <p:cNvPr id="15" name="Slide Number">
            <a:extLst>
              <a:ext uri="{FF2B5EF4-FFF2-40B4-BE49-F238E27FC236}">
                <a16:creationId xmlns:a16="http://schemas.microsoft.com/office/drawing/2014/main" id="{19C04D29-740D-9B55-49BD-25310386D145}"/>
              </a:ext>
            </a:extLst>
          </p:cNvPr>
          <p:cNvSpPr>
            <a:spLocks noGrp="1"/>
          </p:cNvSpPr>
          <p:nvPr>
            <p:ph type="sldNum" sz="quarter" idx="12"/>
          </p:nvPr>
        </p:nvSpPr>
        <p:spPr>
          <a:xfrm>
            <a:off x="479537" y="42080"/>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1398600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8773870" cy="652933"/>
          </a:xfrm>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1196752"/>
            <a:ext cx="11643084" cy="720080"/>
          </a:xfrm>
        </p:spPr>
        <p:txBody>
          <a:bodyPr anchor="t"/>
          <a:lstStyle>
            <a:lvl1pPr>
              <a:defRPr sz="1400">
                <a:solidFill>
                  <a:schemeClr val="tx1"/>
                </a:solidFill>
              </a:defRPr>
            </a:lvl1pPr>
          </a:lstStyle>
          <a:p>
            <a:r>
              <a:rPr lang="en-GB" dirty="0"/>
              <a:t>Footer</a:t>
            </a:r>
          </a:p>
          <a:p>
            <a:endParaRPr lang="en-GB" dirty="0"/>
          </a:p>
        </p:txBody>
      </p:sp>
      <p:sp>
        <p:nvSpPr>
          <p:cNvPr id="5" name="Table 1">
            <a:extLst>
              <a:ext uri="{FF2B5EF4-FFF2-40B4-BE49-F238E27FC236}">
                <a16:creationId xmlns:a16="http://schemas.microsoft.com/office/drawing/2014/main" id="{5F385388-F8D2-495F-9084-B3DA0A42DC55}"/>
              </a:ext>
            </a:extLst>
          </p:cNvPr>
          <p:cNvSpPr>
            <a:spLocks noGrp="1"/>
          </p:cNvSpPr>
          <p:nvPr>
            <p:ph sz="quarter" idx="14"/>
          </p:nvPr>
        </p:nvSpPr>
        <p:spPr>
          <a:xfrm>
            <a:off x="119336" y="1916832"/>
            <a:ext cx="3877326"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Legend">
            <a:extLst>
              <a:ext uri="{FF2B5EF4-FFF2-40B4-BE49-F238E27FC236}">
                <a16:creationId xmlns:a16="http://schemas.microsoft.com/office/drawing/2014/main" id="{3289BAE3-3FA9-4960-633F-E3FB9DEE9F31}"/>
              </a:ext>
            </a:extLst>
          </p:cNvPr>
          <p:cNvSpPr txBox="1"/>
          <p:nvPr userDrawn="1"/>
        </p:nvSpPr>
        <p:spPr>
          <a:xfrm>
            <a:off x="9120336" y="527385"/>
            <a:ext cx="2952328" cy="600164"/>
          </a:xfrm>
          <a:prstGeom prst="rect">
            <a:avLst/>
          </a:prstGeom>
          <a:noFill/>
          <a:ln>
            <a:solidFill>
              <a:srgbClr val="AAAAAA"/>
            </a:solidFill>
          </a:ln>
        </p:spPr>
        <p:txBody>
          <a:bodyPr wrap="square" rtlCol="0">
            <a:spAutoFit/>
          </a:bodyPr>
          <a:lstStyle/>
          <a:p>
            <a:r>
              <a:rPr lang="en-GB" sz="1100" dirty="0"/>
              <a:t>Compared</a:t>
            </a:r>
            <a:r>
              <a:rPr lang="en-GB" sz="1100" baseline="0" dirty="0"/>
              <a:t> with England or goal: </a:t>
            </a:r>
          </a:p>
          <a:p>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 (x) </a:t>
            </a:r>
          </a:p>
          <a:p>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9" name="Copyright">
            <a:extLst>
              <a:ext uri="{FF2B5EF4-FFF2-40B4-BE49-F238E27FC236}">
                <a16:creationId xmlns:a16="http://schemas.microsoft.com/office/drawing/2014/main" id="{265C757D-8151-C1EA-CE2B-89274310721C}"/>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able 2">
            <a:extLst>
              <a:ext uri="{FF2B5EF4-FFF2-40B4-BE49-F238E27FC236}">
                <a16:creationId xmlns:a16="http://schemas.microsoft.com/office/drawing/2014/main" id="{BDCB874E-F7B0-85B0-10E2-5D9026A6CF07}"/>
              </a:ext>
            </a:extLst>
          </p:cNvPr>
          <p:cNvSpPr>
            <a:spLocks noGrp="1"/>
          </p:cNvSpPr>
          <p:nvPr>
            <p:ph sz="quarter" idx="21"/>
          </p:nvPr>
        </p:nvSpPr>
        <p:spPr>
          <a:xfrm>
            <a:off x="415528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able 3">
            <a:extLst>
              <a:ext uri="{FF2B5EF4-FFF2-40B4-BE49-F238E27FC236}">
                <a16:creationId xmlns:a16="http://schemas.microsoft.com/office/drawing/2014/main" id="{93246042-11A0-D167-0C29-A40224121938}"/>
              </a:ext>
            </a:extLst>
          </p:cNvPr>
          <p:cNvSpPr>
            <a:spLocks noGrp="1"/>
          </p:cNvSpPr>
          <p:nvPr>
            <p:ph sz="quarter" idx="22"/>
          </p:nvPr>
        </p:nvSpPr>
        <p:spPr>
          <a:xfrm>
            <a:off x="8191235" y="1919813"/>
            <a:ext cx="3881429"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159604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20P5 respiratory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0"/>
            <a:ext cx="12192000" cy="5768368"/>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7EDA788C-A614-3912-66F5-E46149087D33}"/>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Lungs outline">
            <a:extLst>
              <a:ext uri="{FF2B5EF4-FFF2-40B4-BE49-F238E27FC236}">
                <a16:creationId xmlns:a16="http://schemas.microsoft.com/office/drawing/2014/main" id="{E5BD9743-858A-8EB0-7BFB-45B6ED5412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2976"/>
            <a:ext cx="2257400" cy="2257400"/>
          </a:xfrm>
          <a:prstGeom prst="rect">
            <a:avLst/>
          </a:prstGeom>
        </p:spPr>
      </p:pic>
    </p:spTree>
    <p:extLst>
      <p:ext uri="{BB962C8B-B14F-4D97-AF65-F5344CB8AC3E}">
        <p14:creationId xmlns:p14="http://schemas.microsoft.com/office/powerpoint/2010/main" val="4075039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20P5 respiratory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970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970944"/>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Lungs outline">
            <a:extLst>
              <a:ext uri="{FF2B5EF4-FFF2-40B4-BE49-F238E27FC236}">
                <a16:creationId xmlns:a16="http://schemas.microsoft.com/office/drawing/2014/main" id="{F99227C4-AA10-D94B-0898-89E6F4BE324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520" y="24428"/>
            <a:ext cx="394945" cy="394945"/>
          </a:xfrm>
          <a:prstGeom prst="rect">
            <a:avLst/>
          </a:prstGeom>
        </p:spPr>
      </p:pic>
      <p:sp>
        <p:nvSpPr>
          <p:cNvPr id="14" name="Slide Number">
            <a:extLst>
              <a:ext uri="{FF2B5EF4-FFF2-40B4-BE49-F238E27FC236}">
                <a16:creationId xmlns:a16="http://schemas.microsoft.com/office/drawing/2014/main" id="{CF9C1C07-87ED-0B1E-5809-368CA27E988A}"/>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dirty="0"/>
          </a:p>
        </p:txBody>
      </p:sp>
    </p:spTree>
    <p:extLst>
      <p:ext uri="{BB962C8B-B14F-4D97-AF65-F5344CB8AC3E}">
        <p14:creationId xmlns:p14="http://schemas.microsoft.com/office/powerpoint/2010/main" val="20091576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20P5 cancer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1539D994-2D73-3500-EAF5-65DD98CBB65C}"/>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Germ outline">
            <a:extLst>
              <a:ext uri="{FF2B5EF4-FFF2-40B4-BE49-F238E27FC236}">
                <a16:creationId xmlns:a16="http://schemas.microsoft.com/office/drawing/2014/main" id="{5465B772-AEE0-9091-D48D-42F225F935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3304" y="3221886"/>
            <a:ext cx="2185392" cy="2185392"/>
          </a:xfrm>
          <a:prstGeom prst="rect">
            <a:avLst/>
          </a:prstGeom>
        </p:spPr>
      </p:pic>
    </p:spTree>
    <p:extLst>
      <p:ext uri="{BB962C8B-B14F-4D97-AF65-F5344CB8AC3E}">
        <p14:creationId xmlns:p14="http://schemas.microsoft.com/office/powerpoint/2010/main" val="4078489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20P5 cancer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B72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B72373"/>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Germ outline">
            <a:extLst>
              <a:ext uri="{FF2B5EF4-FFF2-40B4-BE49-F238E27FC236}">
                <a16:creationId xmlns:a16="http://schemas.microsoft.com/office/drawing/2014/main" id="{EE9E7634-AB38-2A7B-288A-9B757D70C93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752" y="38625"/>
            <a:ext cx="372032" cy="372032"/>
          </a:xfrm>
          <a:prstGeom prst="rect">
            <a:avLst/>
          </a:prstGeom>
        </p:spPr>
      </p:pic>
      <p:sp>
        <p:nvSpPr>
          <p:cNvPr id="14" name="Slide Number">
            <a:extLst>
              <a:ext uri="{FF2B5EF4-FFF2-40B4-BE49-F238E27FC236}">
                <a16:creationId xmlns:a16="http://schemas.microsoft.com/office/drawing/2014/main" id="{F57AF2E5-E753-F93A-1302-1D6F498079A1}"/>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27836718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20P5 cvd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9"/>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3" name="Slide Number">
            <a:extLst>
              <a:ext uri="{FF2B5EF4-FFF2-40B4-BE49-F238E27FC236}">
                <a16:creationId xmlns:a16="http://schemas.microsoft.com/office/drawing/2014/main" id="{297D80D2-B0D3-C812-A428-4D0E55314E74}"/>
              </a:ext>
            </a:extLst>
          </p:cNvPr>
          <p:cNvSpPr>
            <a:spLocks noGrp="1"/>
          </p:cNvSpPr>
          <p:nvPr>
            <p:ph type="sldNum" sz="quarter" idx="12"/>
          </p:nvPr>
        </p:nvSpPr>
        <p:spPr>
          <a:xfrm>
            <a:off x="15304" y="34131"/>
            <a:ext cx="1440000" cy="365125"/>
          </a:xfrm>
        </p:spPr>
        <p:txBody>
          <a:bodyPr/>
          <a:lstStyle/>
          <a:p>
            <a:fld id="{8DADB20D-508E-4C6D-A9E4-257D5607B0F6}" type="slidenum">
              <a:rPr lang="en-GB" smtClean="0"/>
              <a:t>‹#›</a:t>
            </a:fld>
            <a:endParaRPr lang="en-GB"/>
          </a:p>
        </p:txBody>
      </p:sp>
      <p:pic>
        <p:nvPicPr>
          <p:cNvPr id="7" name="Graphic 6" descr="Heart organ outline">
            <a:extLst>
              <a:ext uri="{FF2B5EF4-FFF2-40B4-BE49-F238E27FC236}">
                <a16:creationId xmlns:a16="http://schemas.microsoft.com/office/drawing/2014/main" id="{25682371-172B-BEB4-7983-3F5881B6EAF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67300" y="3210755"/>
            <a:ext cx="2257400" cy="2257400"/>
          </a:xfrm>
          <a:prstGeom prst="rect">
            <a:avLst/>
          </a:prstGeom>
        </p:spPr>
      </p:pic>
    </p:spTree>
    <p:extLst>
      <p:ext uri="{BB962C8B-B14F-4D97-AF65-F5344CB8AC3E}">
        <p14:creationId xmlns:p14="http://schemas.microsoft.com/office/powerpoint/2010/main" val="2753344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20P5 cvd inequalities">
    <p:spTree>
      <p:nvGrpSpPr>
        <p:cNvPr id="1" name=""/>
        <p:cNvGrpSpPr/>
        <p:nvPr/>
      </p:nvGrpSpPr>
      <p:grpSpPr>
        <a:xfrm>
          <a:off x="0" y="0"/>
          <a:ext cx="0" cy="0"/>
          <a:chOff x="0" y="0"/>
          <a:chExt cx="0" cy="0"/>
        </a:xfrm>
      </p:grpSpPr>
      <p:sp>
        <p:nvSpPr>
          <p:cNvPr id="10" name="SII">
            <a:extLst>
              <a:ext uri="{FF2B5EF4-FFF2-40B4-BE49-F238E27FC236}">
                <a16:creationId xmlns:a16="http://schemas.microsoft.com/office/drawing/2014/main" id="{930C3E00-E2AC-37E4-A0EE-E993CC8E3D5E}"/>
              </a:ext>
            </a:extLst>
          </p:cNvPr>
          <p:cNvSpPr>
            <a:spLocks noGrp="1"/>
          </p:cNvSpPr>
          <p:nvPr>
            <p:ph sz="quarter" idx="25"/>
          </p:nvPr>
        </p:nvSpPr>
        <p:spPr>
          <a:xfrm>
            <a:off x="7348402" y="4052411"/>
            <a:ext cx="4648916" cy="2690783"/>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5" name="Deprivation">
            <a:extLst>
              <a:ext uri="{FF2B5EF4-FFF2-40B4-BE49-F238E27FC236}">
                <a16:creationId xmlns:a16="http://schemas.microsoft.com/office/drawing/2014/main" id="{44C952EA-FBF7-3423-6DF5-42F308B393C0}"/>
              </a:ext>
            </a:extLst>
          </p:cNvPr>
          <p:cNvSpPr>
            <a:spLocks noGrp="1"/>
          </p:cNvSpPr>
          <p:nvPr>
            <p:ph sz="quarter" idx="24"/>
          </p:nvPr>
        </p:nvSpPr>
        <p:spPr>
          <a:xfrm>
            <a:off x="7351738" y="1274743"/>
            <a:ext cx="4648915" cy="266489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4" name="Age">
            <a:extLst>
              <a:ext uri="{FF2B5EF4-FFF2-40B4-BE49-F238E27FC236}">
                <a16:creationId xmlns:a16="http://schemas.microsoft.com/office/drawing/2014/main" id="{9DCCAEAB-DD89-BC4F-487E-ACF8197CDBF9}"/>
              </a:ext>
            </a:extLst>
          </p:cNvPr>
          <p:cNvSpPr>
            <a:spLocks noGrp="1"/>
          </p:cNvSpPr>
          <p:nvPr>
            <p:ph sz="quarter" idx="23"/>
          </p:nvPr>
        </p:nvSpPr>
        <p:spPr>
          <a:xfrm>
            <a:off x="3670254" y="2996955"/>
            <a:ext cx="3474265" cy="3745159"/>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Sex">
            <a:extLst>
              <a:ext uri="{FF2B5EF4-FFF2-40B4-BE49-F238E27FC236}">
                <a16:creationId xmlns:a16="http://schemas.microsoft.com/office/drawing/2014/main" id="{7D734339-9B26-05B6-1DE6-55B689E8ADEE}"/>
              </a:ext>
            </a:extLst>
          </p:cNvPr>
          <p:cNvSpPr>
            <a:spLocks noGrp="1"/>
          </p:cNvSpPr>
          <p:nvPr>
            <p:ph sz="quarter" idx="22"/>
          </p:nvPr>
        </p:nvSpPr>
        <p:spPr>
          <a:xfrm>
            <a:off x="3675191" y="1272038"/>
            <a:ext cx="3469328" cy="1580896"/>
          </a:xfrm>
        </p:spPr>
        <p:txBody>
          <a:bodyPr>
            <a:normAutofit/>
          </a:bodyPr>
          <a:lstStyle>
            <a:lvl1pPr marL="0" indent="0">
              <a:buFontTx/>
              <a:buNone/>
              <a:defRPr sz="15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8" name="Metadata">
            <a:extLst>
              <a:ext uri="{FF2B5EF4-FFF2-40B4-BE49-F238E27FC236}">
                <a16:creationId xmlns:a16="http://schemas.microsoft.com/office/drawing/2014/main" id="{48B71B98-ACDB-4590-B612-D27A1526528B}"/>
              </a:ext>
            </a:extLst>
          </p:cNvPr>
          <p:cNvSpPr>
            <a:spLocks noGrp="1"/>
          </p:cNvSpPr>
          <p:nvPr>
            <p:ph sz="quarter" idx="19"/>
          </p:nvPr>
        </p:nvSpPr>
        <p:spPr>
          <a:xfrm>
            <a:off x="115182" y="5229200"/>
            <a:ext cx="3382772" cy="1512911"/>
          </a:xfrm>
        </p:spPr>
        <p:txBody>
          <a:bodyPr>
            <a:normAutofit/>
          </a:bodyPr>
          <a:lstStyle>
            <a:lvl1pPr marL="0" indent="0">
              <a:buFontTx/>
              <a:buNone/>
              <a:defRPr sz="850"/>
            </a:lvl1pPr>
            <a:lvl2pPr marL="457200" indent="0">
              <a:buFontTx/>
              <a:buNone/>
              <a:defRPr sz="850"/>
            </a:lvl2pPr>
            <a:lvl3pPr marL="914400" indent="0">
              <a:buFontTx/>
              <a:buNone/>
              <a:defRPr sz="850"/>
            </a:lvl3pPr>
            <a:lvl4pPr marL="1371600" indent="0">
              <a:buFontTx/>
              <a:buNone/>
              <a:defRPr sz="850"/>
            </a:lvl4pPr>
            <a:lvl5pPr marL="1828800" indent="0">
              <a:buFontTx/>
              <a:buNone/>
              <a:defRPr sz="8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Trend">
            <a:extLst>
              <a:ext uri="{FF2B5EF4-FFF2-40B4-BE49-F238E27FC236}">
                <a16:creationId xmlns:a16="http://schemas.microsoft.com/office/drawing/2014/main" id="{0E873C4F-91D4-441B-A475-CFB1C307177E}"/>
              </a:ext>
            </a:extLst>
          </p:cNvPr>
          <p:cNvSpPr>
            <a:spLocks noGrp="1"/>
          </p:cNvSpPr>
          <p:nvPr>
            <p:ph sz="quarter" idx="17"/>
          </p:nvPr>
        </p:nvSpPr>
        <p:spPr>
          <a:xfrm>
            <a:off x="120136" y="3144543"/>
            <a:ext cx="3382774" cy="2024278"/>
          </a:xfrm>
        </p:spPr>
        <p:txBody>
          <a:bodyP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22" name="Battenberg">
            <a:extLst>
              <a:ext uri="{FF2B5EF4-FFF2-40B4-BE49-F238E27FC236}">
                <a16:creationId xmlns:a16="http://schemas.microsoft.com/office/drawing/2014/main" id="{D2256EB6-096C-D86C-EBE7-CCB1FCB6A0CC}"/>
              </a:ext>
            </a:extLst>
          </p:cNvPr>
          <p:cNvSpPr>
            <a:spLocks noGrp="1"/>
          </p:cNvSpPr>
          <p:nvPr>
            <p:ph sz="quarter" idx="21"/>
          </p:nvPr>
        </p:nvSpPr>
        <p:spPr>
          <a:xfrm>
            <a:off x="120136" y="1272038"/>
            <a:ext cx="3384376" cy="1762432"/>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pic>
        <p:nvPicPr>
          <p:cNvPr id="21" name="Picture 20" descr="A close up of a logo&#10;&#10;Description automatically generated">
            <a:extLst>
              <a:ext uri="{FF2B5EF4-FFF2-40B4-BE49-F238E27FC236}">
                <a16:creationId xmlns:a16="http://schemas.microsoft.com/office/drawing/2014/main" id="{3382C986-715E-54DB-4B2B-B5CA5627A88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74791" y="506673"/>
            <a:ext cx="697868" cy="480862"/>
          </a:xfrm>
          <a:prstGeom prst="rect">
            <a:avLst/>
          </a:prstGeom>
        </p:spPr>
      </p:pic>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124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pyright">
            <a:extLst>
              <a:ext uri="{FF2B5EF4-FFF2-40B4-BE49-F238E27FC236}">
                <a16:creationId xmlns:a16="http://schemas.microsoft.com/office/drawing/2014/main" id="{DF88BD26-7273-4090-BA92-8A3CC9694BF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100331" cy="652933"/>
          </a:xfrm>
        </p:spPr>
        <p:txBody>
          <a:bodyPr>
            <a:normAutofit/>
          </a:bodyPr>
          <a:lstStyle>
            <a:lvl1pPr>
              <a:defRPr sz="2400">
                <a:solidFill>
                  <a:srgbClr val="312461"/>
                </a:solidFill>
              </a:defRPr>
            </a:lvl1pPr>
          </a:lstStyle>
          <a:p>
            <a:r>
              <a:rPr lang="en-US" dirty="0"/>
              <a:t>Click to edit Master title style</a:t>
            </a:r>
            <a:endParaRPr lang="en-GB" dirty="0"/>
          </a:p>
        </p:txBody>
      </p:sp>
      <p:cxnSp>
        <p:nvCxnSpPr>
          <p:cNvPr id="11" name="Straight Connector 10">
            <a:extLst>
              <a:ext uri="{FF2B5EF4-FFF2-40B4-BE49-F238E27FC236}">
                <a16:creationId xmlns:a16="http://schemas.microsoft.com/office/drawing/2014/main" id="{E9EDBF3D-1D03-E7EF-62BA-9F60BE4D8E3A}"/>
              </a:ext>
            </a:extLst>
          </p:cNvPr>
          <p:cNvCxnSpPr>
            <a:cxnSpLocks/>
          </p:cNvCxnSpPr>
          <p:nvPr userDrawn="1"/>
        </p:nvCxnSpPr>
        <p:spPr>
          <a:xfrm>
            <a:off x="3575720"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03EF1BA-1A8A-42A7-F595-AC19BA1AF8DA}"/>
              </a:ext>
            </a:extLst>
          </p:cNvPr>
          <p:cNvCxnSpPr>
            <a:cxnSpLocks/>
          </p:cNvCxnSpPr>
          <p:nvPr userDrawn="1"/>
        </p:nvCxnSpPr>
        <p:spPr>
          <a:xfrm>
            <a:off x="7248128" y="1271740"/>
            <a:ext cx="0" cy="554163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EBB875-2025-55C8-2102-BB8CB3F5FA97}"/>
              </a:ext>
            </a:extLst>
          </p:cNvPr>
          <p:cNvCxnSpPr>
            <a:cxnSpLocks/>
          </p:cNvCxnSpPr>
          <p:nvPr userDrawn="1"/>
        </p:nvCxnSpPr>
        <p:spPr>
          <a:xfrm flipH="1">
            <a:off x="3575720" y="2924944"/>
            <a:ext cx="367240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8" name="Graphic 7" descr="Heart organ outline">
            <a:extLst>
              <a:ext uri="{FF2B5EF4-FFF2-40B4-BE49-F238E27FC236}">
                <a16:creationId xmlns:a16="http://schemas.microsoft.com/office/drawing/2014/main" id="{FB20371A-EFA0-DE63-05FD-1EEF9FC77D63}"/>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084" y="12483"/>
            <a:ext cx="407369" cy="407369"/>
          </a:xfrm>
          <a:prstGeom prst="rect">
            <a:avLst/>
          </a:prstGeom>
        </p:spPr>
      </p:pic>
      <p:sp>
        <p:nvSpPr>
          <p:cNvPr id="14" name="Slide Number">
            <a:extLst>
              <a:ext uri="{FF2B5EF4-FFF2-40B4-BE49-F238E27FC236}">
                <a16:creationId xmlns:a16="http://schemas.microsoft.com/office/drawing/2014/main" id="{5DE1918F-D698-00F3-C637-D3D4E6CD5F30}"/>
              </a:ext>
            </a:extLst>
          </p:cNvPr>
          <p:cNvSpPr>
            <a:spLocks noGrp="1"/>
          </p:cNvSpPr>
          <p:nvPr>
            <p:ph type="sldNum" sz="quarter" idx="12"/>
          </p:nvPr>
        </p:nvSpPr>
        <p:spPr>
          <a:xfrm>
            <a:off x="479536" y="42079"/>
            <a:ext cx="1440000" cy="365125"/>
          </a:xfrm>
        </p:spPr>
        <p:txBody>
          <a:bodyPr/>
          <a:lstStyle/>
          <a:p>
            <a:fld id="{8DADB20D-508E-4C6D-A9E4-257D5607B0F6}" type="slidenum">
              <a:rPr lang="en-GB" smtClean="0"/>
              <a:t>‹#›</a:t>
            </a:fld>
            <a:endParaRPr lang="en-GB"/>
          </a:p>
        </p:txBody>
      </p:sp>
    </p:spTree>
    <p:extLst>
      <p:ext uri="{BB962C8B-B14F-4D97-AF65-F5344CB8AC3E}">
        <p14:creationId xmlns:p14="http://schemas.microsoft.com/office/powerpoint/2010/main" val="3219076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JHWS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9" y="1271741"/>
            <a:ext cx="4669414" cy="4817139"/>
          </a:xfrm>
        </p:spPr>
        <p:txBody>
          <a:bodyPr>
            <a:normAutofit/>
          </a:bodyPr>
          <a:lstStyle>
            <a:lvl1pPr marL="342900" indent="-342900">
              <a:buFont typeface="Wingdings" panose="05000000000000000000" pitchFamily="2" charset="2"/>
              <a:buChar char="§"/>
              <a:defRPr sz="2000"/>
            </a:lvl1pPr>
            <a:lvl2pPr marL="800100" indent="-342900">
              <a:buFont typeface="Wingdings" panose="05000000000000000000" pitchFamily="2" charset="2"/>
              <a:buChar char="§"/>
              <a:defRPr sz="2000"/>
            </a:lvl2pPr>
            <a:lvl3pPr marL="1257300" indent="-342900">
              <a:buFont typeface="Wingdings" panose="05000000000000000000" pitchFamily="2" charset="2"/>
              <a:buChar char="§"/>
              <a:defRPr sz="2000"/>
            </a:lvl3pPr>
            <a:lvl4pPr marL="1714500" indent="-342900">
              <a:buFont typeface="Wingdings" panose="05000000000000000000" pitchFamily="2" charset="2"/>
              <a:buChar char="§"/>
              <a:defRPr sz="2000"/>
            </a:lvl4pPr>
            <a:lvl5pPr marL="2171700" indent="-342900">
              <a:buFont typeface="Wingdings" panose="05000000000000000000" pitchFamily="2" charset="2"/>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Hyperlink">
            <a:extLst>
              <a:ext uri="{FF2B5EF4-FFF2-40B4-BE49-F238E27FC236}">
                <a16:creationId xmlns:a16="http://schemas.microsoft.com/office/drawing/2014/main" id="{4EDC9FF1-19AE-4C7A-AD04-0B99A6B65099}"/>
              </a:ext>
            </a:extLst>
          </p:cNvPr>
          <p:cNvSpPr>
            <a:spLocks noGrp="1"/>
          </p:cNvSpPr>
          <p:nvPr>
            <p:ph sz="quarter" idx="15"/>
          </p:nvPr>
        </p:nvSpPr>
        <p:spPr>
          <a:xfrm>
            <a:off x="5375921" y="5876803"/>
            <a:ext cx="5687938" cy="338138"/>
          </a:xfrm>
        </p:spPr>
        <p:txBody>
          <a:bodyPr>
            <a:noAutofit/>
          </a:bodyPr>
          <a:lstStyle>
            <a:lvl1pPr marL="0" indent="0">
              <a:buFontTx/>
              <a:buNone/>
              <a:defRPr sz="1800"/>
            </a:lvl1pPr>
            <a:lvl2pPr marL="457200" indent="0">
              <a:buFontTx/>
              <a:buNone/>
              <a:defRPr sz="1800"/>
            </a:lvl2pPr>
            <a:lvl3pPr marL="914400" indent="0">
              <a:buFontTx/>
              <a:buNone/>
              <a:defRPr sz="1800"/>
            </a:lvl3pPr>
            <a:lvl4pPr marL="1371600" indent="0">
              <a:buFontTx/>
              <a:buNone/>
              <a:defRPr sz="1800"/>
            </a:lvl4pPr>
            <a:lvl5pPr marL="1828800" indent="0">
              <a:buFontTx/>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Copyright">
            <a:extLst>
              <a:ext uri="{FF2B5EF4-FFF2-40B4-BE49-F238E27FC236}">
                <a16:creationId xmlns:a16="http://schemas.microsoft.com/office/drawing/2014/main" id="{C2F3464C-58D9-22EE-29C5-9B3C41BC042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4" name="Group 3">
            <a:extLst>
              <a:ext uri="{FF2B5EF4-FFF2-40B4-BE49-F238E27FC236}">
                <a16:creationId xmlns:a16="http://schemas.microsoft.com/office/drawing/2014/main" id="{E6C5F5CE-F5F7-60CD-F48F-9743E3C3C8EF}"/>
              </a:ext>
            </a:extLst>
          </p:cNvPr>
          <p:cNvGrpSpPr/>
          <p:nvPr userDrawn="1"/>
        </p:nvGrpSpPr>
        <p:grpSpPr>
          <a:xfrm>
            <a:off x="5375921" y="1272893"/>
            <a:ext cx="6699935" cy="4485513"/>
            <a:chOff x="5372729" y="1615744"/>
            <a:chExt cx="6699935" cy="4485513"/>
          </a:xfrm>
        </p:grpSpPr>
        <p:sp>
          <p:nvSpPr>
            <p:cNvPr id="18" name="TextBox 17">
              <a:extLst>
                <a:ext uri="{FF2B5EF4-FFF2-40B4-BE49-F238E27FC236}">
                  <a16:creationId xmlns:a16="http://schemas.microsoft.com/office/drawing/2014/main" id="{0B5EFAC2-2B47-4D2E-9CE7-2DBDA1DFB7FA}"/>
                </a:ext>
              </a:extLst>
            </p:cNvPr>
            <p:cNvSpPr txBox="1"/>
            <p:nvPr userDrawn="1"/>
          </p:nvSpPr>
          <p:spPr>
            <a:xfrm>
              <a:off x="5372731" y="4088612"/>
              <a:ext cx="2107245" cy="584775"/>
            </a:xfrm>
            <a:prstGeom prst="rect">
              <a:avLst/>
            </a:prstGeom>
            <a:noFill/>
            <a:ln>
              <a:noFill/>
            </a:ln>
          </p:spPr>
          <p:txBody>
            <a:bodyPr wrap="square" rtlCol="0">
              <a:spAutoFit/>
            </a:bodyPr>
            <a:lstStyle/>
            <a:p>
              <a:r>
                <a:rPr lang="en-GB" sz="1600" dirty="0"/>
                <a:t>Increasing years of </a:t>
              </a:r>
            </a:p>
            <a:p>
              <a:r>
                <a:rPr lang="en-GB" sz="1600" dirty="0"/>
                <a:t>healthy life</a:t>
              </a:r>
            </a:p>
          </p:txBody>
        </p:sp>
        <p:pic>
          <p:nvPicPr>
            <p:cNvPr id="7" name="Picture 6" descr="Icon&#10;&#10;Description automatically generated">
              <a:extLst>
                <a:ext uri="{FF2B5EF4-FFF2-40B4-BE49-F238E27FC236}">
                  <a16:creationId xmlns:a16="http://schemas.microsoft.com/office/drawing/2014/main" id="{492467DF-6A6C-41FE-A8CF-3BB62150696E}"/>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69074" y="4726718"/>
              <a:ext cx="2107247" cy="1371211"/>
            </a:xfrm>
            <a:prstGeom prst="rect">
              <a:avLst/>
            </a:prstGeom>
          </p:spPr>
        </p:pic>
        <p:pic>
          <p:nvPicPr>
            <p:cNvPr id="9" name="Picture 8" descr="Icon&#10;&#10;Description automatically generated">
              <a:extLst>
                <a:ext uri="{FF2B5EF4-FFF2-40B4-BE49-F238E27FC236}">
                  <a16:creationId xmlns:a16="http://schemas.microsoft.com/office/drawing/2014/main" id="{5ECC11E7-B311-4243-B5F1-B8B444A28CB8}"/>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669074" y="2257858"/>
              <a:ext cx="2107247" cy="1371211"/>
            </a:xfrm>
            <a:prstGeom prst="rect">
              <a:avLst/>
            </a:prstGeom>
          </p:spPr>
        </p:pic>
        <p:pic>
          <p:nvPicPr>
            <p:cNvPr id="11" name="Picture 10" descr="Icon&#10;&#10;Description automatically generated">
              <a:extLst>
                <a:ext uri="{FF2B5EF4-FFF2-40B4-BE49-F238E27FC236}">
                  <a16:creationId xmlns:a16="http://schemas.microsoft.com/office/drawing/2014/main" id="{60C8749A-AFBD-4A7E-AD7C-B684801A3C3C}"/>
                </a:ext>
              </a:extLst>
            </p:cNvPr>
            <p:cNvPicPr>
              <a:picLocks noChangeAspect="1"/>
            </p:cNvPicPr>
            <p:nvPr userDrawn="1"/>
          </p:nvPicPr>
          <p:blipFill>
            <a:blip r:embed="rId5" cstate="screen">
              <a:extLst>
                <a:ext uri="{28A0092B-C50C-407E-A947-70E740481C1C}">
                  <a14:useLocalDpi xmlns:a14="http://schemas.microsoft.com/office/drawing/2010/main" val="0"/>
                </a:ext>
              </a:extLst>
            </a:blip>
            <a:stretch>
              <a:fillRect/>
            </a:stretch>
          </p:blipFill>
          <p:spPr>
            <a:xfrm>
              <a:off x="9965417" y="2257858"/>
              <a:ext cx="2107247" cy="1371211"/>
            </a:xfrm>
            <a:prstGeom prst="rect">
              <a:avLst/>
            </a:prstGeom>
          </p:spPr>
        </p:pic>
        <p:pic>
          <p:nvPicPr>
            <p:cNvPr id="13" name="Picture 12" descr="Shape, arrow&#10;&#10;Description automatically generated">
              <a:extLst>
                <a:ext uri="{FF2B5EF4-FFF2-40B4-BE49-F238E27FC236}">
                  <a16:creationId xmlns:a16="http://schemas.microsoft.com/office/drawing/2014/main" id="{89764DAF-85F4-49D6-86BB-786278D926ED}"/>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5372731" y="4717670"/>
              <a:ext cx="2107245" cy="1371210"/>
            </a:xfrm>
            <a:prstGeom prst="rect">
              <a:avLst/>
            </a:prstGeom>
          </p:spPr>
        </p:pic>
        <p:pic>
          <p:nvPicPr>
            <p:cNvPr id="15" name="Picture 14" descr="Icon&#10;&#10;Description automatically generated">
              <a:extLst>
                <a:ext uri="{FF2B5EF4-FFF2-40B4-BE49-F238E27FC236}">
                  <a16:creationId xmlns:a16="http://schemas.microsoft.com/office/drawing/2014/main" id="{8DB49490-FEC1-4241-A715-D7C340B9FCFE}"/>
                </a:ext>
              </a:extLst>
            </p:cNvPr>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5372731" y="2257858"/>
              <a:ext cx="2107245" cy="1372411"/>
            </a:xfrm>
            <a:prstGeom prst="rect">
              <a:avLst/>
            </a:prstGeom>
          </p:spPr>
        </p:pic>
        <p:pic>
          <p:nvPicPr>
            <p:cNvPr id="17" name="Picture 16" descr="Icon&#10;&#10;Description automatically generated">
              <a:extLst>
                <a:ext uri="{FF2B5EF4-FFF2-40B4-BE49-F238E27FC236}">
                  <a16:creationId xmlns:a16="http://schemas.microsoft.com/office/drawing/2014/main" id="{A826121E-0790-4B07-98AC-FE821860A842}"/>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9965419" y="4728846"/>
              <a:ext cx="2107245" cy="1372411"/>
            </a:xfrm>
            <a:prstGeom prst="rect">
              <a:avLst/>
            </a:prstGeom>
          </p:spPr>
        </p:pic>
        <p:sp>
          <p:nvSpPr>
            <p:cNvPr id="19" name="TextBox 18">
              <a:extLst>
                <a:ext uri="{FF2B5EF4-FFF2-40B4-BE49-F238E27FC236}">
                  <a16:creationId xmlns:a16="http://schemas.microsoft.com/office/drawing/2014/main" id="{2CA85E95-63BE-40A3-9FDF-5D95AC906BA6}"/>
                </a:ext>
              </a:extLst>
            </p:cNvPr>
            <p:cNvSpPr txBox="1"/>
            <p:nvPr userDrawn="1"/>
          </p:nvSpPr>
          <p:spPr>
            <a:xfrm>
              <a:off x="7669074" y="4086012"/>
              <a:ext cx="2107245" cy="338554"/>
            </a:xfrm>
            <a:prstGeom prst="rect">
              <a:avLst/>
            </a:prstGeom>
            <a:noFill/>
            <a:ln>
              <a:noFill/>
            </a:ln>
          </p:spPr>
          <p:txBody>
            <a:bodyPr wrap="square" rtlCol="0">
              <a:spAutoFit/>
            </a:bodyPr>
            <a:lstStyle/>
            <a:p>
              <a:r>
                <a:rPr lang="en-GB" sz="1600" dirty="0"/>
                <a:t>Ageing well</a:t>
              </a:r>
            </a:p>
          </p:txBody>
        </p:sp>
        <p:sp>
          <p:nvSpPr>
            <p:cNvPr id="20" name="TextBox 19">
              <a:extLst>
                <a:ext uri="{FF2B5EF4-FFF2-40B4-BE49-F238E27FC236}">
                  <a16:creationId xmlns:a16="http://schemas.microsoft.com/office/drawing/2014/main" id="{196FB0CB-39C9-4F27-AECC-74D774799B9E}"/>
                </a:ext>
              </a:extLst>
            </p:cNvPr>
            <p:cNvSpPr txBox="1"/>
            <p:nvPr userDrawn="1"/>
          </p:nvSpPr>
          <p:spPr>
            <a:xfrm>
              <a:off x="9965417" y="4086012"/>
              <a:ext cx="2107245" cy="584775"/>
            </a:xfrm>
            <a:prstGeom prst="rect">
              <a:avLst/>
            </a:prstGeom>
            <a:noFill/>
            <a:ln>
              <a:noFill/>
            </a:ln>
          </p:spPr>
          <p:txBody>
            <a:bodyPr wrap="square" rtlCol="0">
              <a:spAutoFit/>
            </a:bodyPr>
            <a:lstStyle/>
            <a:p>
              <a:r>
                <a:rPr lang="en-GB" sz="1600" dirty="0"/>
                <a:t>Reducing health inequalities </a:t>
              </a:r>
            </a:p>
          </p:txBody>
        </p:sp>
        <p:sp>
          <p:nvSpPr>
            <p:cNvPr id="21" name="TextBox 20">
              <a:extLst>
                <a:ext uri="{FF2B5EF4-FFF2-40B4-BE49-F238E27FC236}">
                  <a16:creationId xmlns:a16="http://schemas.microsoft.com/office/drawing/2014/main" id="{7688C18B-7C3F-4E1F-A5ED-C717A73EE949}"/>
                </a:ext>
              </a:extLst>
            </p:cNvPr>
            <p:cNvSpPr txBox="1"/>
            <p:nvPr userDrawn="1"/>
          </p:nvSpPr>
          <p:spPr>
            <a:xfrm>
              <a:off x="5373619" y="1628800"/>
              <a:ext cx="2107245" cy="338554"/>
            </a:xfrm>
            <a:prstGeom prst="rect">
              <a:avLst/>
            </a:prstGeom>
            <a:noFill/>
            <a:ln>
              <a:noFill/>
            </a:ln>
          </p:spPr>
          <p:txBody>
            <a:bodyPr wrap="square" rtlCol="0">
              <a:spAutoFit/>
            </a:bodyPr>
            <a:lstStyle/>
            <a:p>
              <a:r>
                <a:rPr lang="en-GB" sz="1600" dirty="0"/>
                <a:t>People and place</a:t>
              </a:r>
            </a:p>
          </p:txBody>
        </p:sp>
        <p:sp>
          <p:nvSpPr>
            <p:cNvPr id="22" name="TextBox 21">
              <a:extLst>
                <a:ext uri="{FF2B5EF4-FFF2-40B4-BE49-F238E27FC236}">
                  <a16:creationId xmlns:a16="http://schemas.microsoft.com/office/drawing/2014/main" id="{0466A435-D0D6-4FE0-A556-033FAAAA681E}"/>
                </a:ext>
              </a:extLst>
            </p:cNvPr>
            <p:cNvSpPr txBox="1"/>
            <p:nvPr userDrawn="1"/>
          </p:nvSpPr>
          <p:spPr>
            <a:xfrm>
              <a:off x="7669073" y="1628800"/>
              <a:ext cx="2107245" cy="338554"/>
            </a:xfrm>
            <a:prstGeom prst="rect">
              <a:avLst/>
            </a:prstGeom>
            <a:noFill/>
            <a:ln>
              <a:noFill/>
            </a:ln>
          </p:spPr>
          <p:txBody>
            <a:bodyPr wrap="square" rtlCol="0">
              <a:spAutoFit/>
            </a:bodyPr>
            <a:lstStyle/>
            <a:p>
              <a:r>
                <a:rPr lang="en-GB" sz="1600" dirty="0"/>
                <a:t>Best start in life</a:t>
              </a:r>
            </a:p>
          </p:txBody>
        </p:sp>
        <p:sp>
          <p:nvSpPr>
            <p:cNvPr id="23" name="TextBox 22">
              <a:extLst>
                <a:ext uri="{FF2B5EF4-FFF2-40B4-BE49-F238E27FC236}">
                  <a16:creationId xmlns:a16="http://schemas.microsoft.com/office/drawing/2014/main" id="{716024C5-27D1-4FEC-A101-E5245F749336}"/>
                </a:ext>
              </a:extLst>
            </p:cNvPr>
            <p:cNvSpPr txBox="1"/>
            <p:nvPr userDrawn="1"/>
          </p:nvSpPr>
          <p:spPr>
            <a:xfrm>
              <a:off x="9964527" y="1628800"/>
              <a:ext cx="2107245" cy="584775"/>
            </a:xfrm>
            <a:prstGeom prst="rect">
              <a:avLst/>
            </a:prstGeom>
            <a:noFill/>
            <a:ln>
              <a:noFill/>
            </a:ln>
          </p:spPr>
          <p:txBody>
            <a:bodyPr wrap="square" rtlCol="0">
              <a:spAutoFit/>
            </a:bodyPr>
            <a:lstStyle/>
            <a:p>
              <a:r>
                <a:rPr lang="en-GB" sz="1600" dirty="0"/>
                <a:t>Improving health and wellbeing</a:t>
              </a:r>
            </a:p>
          </p:txBody>
        </p:sp>
        <p:sp>
          <p:nvSpPr>
            <p:cNvPr id="3" name="Rectangle 2">
              <a:extLst>
                <a:ext uri="{FF2B5EF4-FFF2-40B4-BE49-F238E27FC236}">
                  <a16:creationId xmlns:a16="http://schemas.microsoft.com/office/drawing/2014/main" id="{EEB80C97-4A54-A02F-54F5-8F670F3C723B}"/>
                </a:ext>
              </a:extLst>
            </p:cNvPr>
            <p:cNvSpPr/>
            <p:nvPr userDrawn="1"/>
          </p:nvSpPr>
          <p:spPr>
            <a:xfrm>
              <a:off x="5372729" y="1620308"/>
              <a:ext cx="2107247" cy="2008761"/>
            </a:xfrm>
            <a:prstGeom prst="rect">
              <a:avLst/>
            </a:prstGeom>
            <a:noFill/>
            <a:ln w="19050">
              <a:solidFill>
                <a:srgbClr val="215C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41CDF6C2-9C0C-7854-A788-AEBD0E17EAE4}"/>
                </a:ext>
              </a:extLst>
            </p:cNvPr>
            <p:cNvSpPr/>
            <p:nvPr userDrawn="1"/>
          </p:nvSpPr>
          <p:spPr>
            <a:xfrm>
              <a:off x="7668185" y="1617626"/>
              <a:ext cx="2107247" cy="2008761"/>
            </a:xfrm>
            <a:prstGeom prst="rect">
              <a:avLst/>
            </a:prstGeom>
            <a:noFill/>
            <a:ln w="19050">
              <a:solidFill>
                <a:srgbClr val="444E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84C2282-ED2C-FD84-031E-AD8EC395CCD9}"/>
                </a:ext>
              </a:extLst>
            </p:cNvPr>
            <p:cNvSpPr/>
            <p:nvPr userDrawn="1"/>
          </p:nvSpPr>
          <p:spPr>
            <a:xfrm>
              <a:off x="9964525" y="1615744"/>
              <a:ext cx="2107247" cy="2008761"/>
            </a:xfrm>
            <a:prstGeom prst="rect">
              <a:avLst/>
            </a:prstGeom>
            <a:noFill/>
            <a:ln w="19050">
              <a:solidFill>
                <a:srgbClr val="9553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7B46941C-E43E-FA09-30BE-A8900048F9F9}"/>
                </a:ext>
              </a:extLst>
            </p:cNvPr>
            <p:cNvSpPr/>
            <p:nvPr userDrawn="1"/>
          </p:nvSpPr>
          <p:spPr>
            <a:xfrm>
              <a:off x="5378810" y="4080119"/>
              <a:ext cx="2107247" cy="2008761"/>
            </a:xfrm>
            <a:prstGeom prst="rect">
              <a:avLst/>
            </a:prstGeom>
            <a:noFill/>
            <a:ln w="19050">
              <a:solidFill>
                <a:srgbClr val="D34A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A9849346-831B-4295-9738-24952AFBB0CD}"/>
                </a:ext>
              </a:extLst>
            </p:cNvPr>
            <p:cNvSpPr/>
            <p:nvPr userDrawn="1"/>
          </p:nvSpPr>
          <p:spPr>
            <a:xfrm>
              <a:off x="7672113" y="4082448"/>
              <a:ext cx="2107247" cy="2008761"/>
            </a:xfrm>
            <a:prstGeom prst="rect">
              <a:avLst/>
            </a:prstGeom>
            <a:noFill/>
            <a:ln w="19050">
              <a:solidFill>
                <a:srgbClr val="F7535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920D25E8-FCBD-0E15-28C3-0AF607B8C278}"/>
                </a:ext>
              </a:extLst>
            </p:cNvPr>
            <p:cNvSpPr/>
            <p:nvPr userDrawn="1"/>
          </p:nvSpPr>
          <p:spPr>
            <a:xfrm>
              <a:off x="9955009" y="4077810"/>
              <a:ext cx="2107247" cy="2008761"/>
            </a:xfrm>
            <a:prstGeom prst="rect">
              <a:avLst/>
            </a:prstGeom>
            <a:noFill/>
            <a:ln w="19050">
              <a:solidFill>
                <a:srgbClr val="F666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icator slide explain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6D5408-2AE9-E8FF-144B-FD4D6DF6F515}"/>
              </a:ext>
            </a:extLst>
          </p:cNvPr>
          <p:cNvPicPr>
            <a:picLocks noChangeAspect="1"/>
          </p:cNvPicPr>
          <p:nvPr userDrawn="1"/>
        </p:nvPicPr>
        <p:blipFill>
          <a:blip r:embed="rId2"/>
          <a:stretch>
            <a:fillRect/>
          </a:stretch>
        </p:blipFill>
        <p:spPr>
          <a:xfrm>
            <a:off x="2614780" y="2662317"/>
            <a:ext cx="6831893" cy="3466706"/>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0" name="TextBox 9">
            <a:extLst>
              <a:ext uri="{FF2B5EF4-FFF2-40B4-BE49-F238E27FC236}">
                <a16:creationId xmlns:a16="http://schemas.microsoft.com/office/drawing/2014/main" id="{5D18A4D1-B3B3-5063-A019-1AF0FF0E75EB}"/>
              </a:ext>
            </a:extLst>
          </p:cNvPr>
          <p:cNvSpPr txBox="1"/>
          <p:nvPr userDrawn="1"/>
        </p:nvSpPr>
        <p:spPr>
          <a:xfrm>
            <a:off x="129760" y="2793870"/>
            <a:ext cx="1978362" cy="34470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ward and Medway values to England.</a:t>
            </a:r>
          </a:p>
          <a:p>
            <a:r>
              <a:rPr lang="en-GB" sz="800" dirty="0"/>
              <a:t> </a:t>
            </a:r>
          </a:p>
          <a:p>
            <a:r>
              <a:rPr lang="en-GB" sz="1200" dirty="0"/>
              <a:t>Bar for focus ward outlined in black. </a:t>
            </a:r>
          </a:p>
          <a:p>
            <a:r>
              <a:rPr lang="en-GB" sz="800" dirty="0"/>
              <a:t> </a:t>
            </a:r>
          </a:p>
          <a:p>
            <a:r>
              <a:rPr lang="en-GB" sz="1200" dirty="0"/>
              <a:t>Wards ordered from </a:t>
            </a:r>
          </a:p>
          <a:p>
            <a:r>
              <a:rPr lang="en-GB" sz="1200" dirty="0"/>
              <a:t>worst (1) to best (24).</a:t>
            </a:r>
          </a:p>
          <a:p>
            <a:r>
              <a:rPr lang="en-GB" sz="800" dirty="0"/>
              <a:t>  </a:t>
            </a:r>
          </a:p>
          <a:p>
            <a:r>
              <a:rPr lang="en-GB" sz="1200" dirty="0"/>
              <a:t>RAG rating applied. </a:t>
            </a:r>
          </a:p>
          <a:p>
            <a:r>
              <a:rPr lang="en-GB" sz="1200" dirty="0"/>
              <a:t>Compared to England. </a:t>
            </a:r>
          </a:p>
          <a:p>
            <a:r>
              <a:rPr lang="en-GB" sz="8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Red = Worse</a:t>
            </a:r>
          </a:p>
          <a:p>
            <a:r>
              <a:rPr lang="en-GB" sz="1200" dirty="0"/>
              <a:t>Amber = Similar</a:t>
            </a:r>
          </a:p>
          <a:p>
            <a:r>
              <a:rPr lang="en-GB" sz="1200" dirty="0"/>
              <a:t>Green = Better</a:t>
            </a:r>
          </a:p>
          <a:p>
            <a:r>
              <a:rPr lang="en-GB" sz="1200" dirty="0"/>
              <a:t>Dark blue = Lower</a:t>
            </a:r>
          </a:p>
          <a:p>
            <a:r>
              <a:rPr lang="en-GB" sz="1200" dirty="0"/>
              <a:t>Light blue = Higher</a:t>
            </a:r>
          </a:p>
          <a:p>
            <a:r>
              <a:rPr lang="en-GB" sz="1200" dirty="0"/>
              <a:t>Grey = Not compared</a:t>
            </a:r>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272464" y="2745177"/>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3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6" y="1661745"/>
            <a:ext cx="2602054" cy="830997"/>
          </a:xfrm>
          <a:prstGeom prst="rect">
            <a:avLst/>
          </a:prstGeom>
          <a:noFill/>
        </p:spPr>
        <p:txBody>
          <a:bodyPr wrap="square" rtlCol="0">
            <a:spAutoFit/>
          </a:bodyPr>
          <a:lstStyle/>
          <a:p>
            <a:r>
              <a:rPr lang="en-GB" sz="1600" b="1" dirty="0"/>
              <a:t>Section 1: </a:t>
            </a:r>
            <a:r>
              <a:rPr lang="en-GB" sz="1600" dirty="0"/>
              <a:t>How does the ward compare to England and other wards in Medway?</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917281" y="1636089"/>
            <a:ext cx="2176837" cy="830997"/>
          </a:xfrm>
          <a:prstGeom prst="rect">
            <a:avLst/>
          </a:prstGeom>
          <a:noFill/>
        </p:spPr>
        <p:txBody>
          <a:bodyPr wrap="square" rtlCol="0">
            <a:spAutoFit/>
          </a:bodyPr>
          <a:lstStyle/>
          <a:p>
            <a:r>
              <a:rPr lang="en-GB" sz="1600" b="1" dirty="0"/>
              <a:t>Section 2: </a:t>
            </a:r>
            <a:r>
              <a:rPr lang="en-GB" sz="1600" dirty="0"/>
              <a:t>What are the current and past values for the ward?</a:t>
            </a:r>
          </a:p>
        </p:txBody>
      </p:sp>
      <p:sp>
        <p:nvSpPr>
          <p:cNvPr id="32" name="TextBox 31">
            <a:extLst>
              <a:ext uri="{FF2B5EF4-FFF2-40B4-BE49-F238E27FC236}">
                <a16:creationId xmlns:a16="http://schemas.microsoft.com/office/drawing/2014/main" id="{17FA4BE5-26F0-21A6-8338-FDB5BB14ECC7}"/>
              </a:ext>
            </a:extLst>
          </p:cNvPr>
          <p:cNvSpPr txBox="1"/>
          <p:nvPr userDrawn="1"/>
        </p:nvSpPr>
        <p:spPr>
          <a:xfrm>
            <a:off x="7273784" y="1636088"/>
            <a:ext cx="2278599" cy="830997"/>
          </a:xfrm>
          <a:prstGeom prst="rect">
            <a:avLst/>
          </a:prstGeom>
          <a:noFill/>
        </p:spPr>
        <p:txBody>
          <a:bodyPr wrap="square" rtlCol="0">
            <a:spAutoFit/>
          </a:bodyPr>
          <a:lstStyle/>
          <a:p>
            <a:r>
              <a:rPr lang="en-GB" sz="1600" b="1" dirty="0"/>
              <a:t>Section 3: </a:t>
            </a:r>
            <a:r>
              <a:rPr lang="en-GB" sz="1600" b="0" dirty="0"/>
              <a:t>Do the values vary within the ward by LSOA or MSOA?</a:t>
            </a:r>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6" name="Straight Connector 55">
            <a:extLst>
              <a:ext uri="{FF2B5EF4-FFF2-40B4-BE49-F238E27FC236}">
                <a16:creationId xmlns:a16="http://schemas.microsoft.com/office/drawing/2014/main" id="{B30E3AD5-9452-C995-B010-4003B78385DF}"/>
              </a:ext>
            </a:extLst>
          </p:cNvPr>
          <p:cNvCxnSpPr>
            <a:cxnSpLocks/>
          </p:cNvCxnSpPr>
          <p:nvPr userDrawn="1"/>
        </p:nvCxnSpPr>
        <p:spPr>
          <a:xfrm>
            <a:off x="7176120" y="1661745"/>
            <a:ext cx="0" cy="1399675"/>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881630" y="1661745"/>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a:off x="9434822" y="4050297"/>
            <a:ext cx="837642" cy="326096"/>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10" idx="3"/>
          </p:cNvCxnSpPr>
          <p:nvPr userDrawn="1"/>
        </p:nvCxnSpPr>
        <p:spPr>
          <a:xfrm flipV="1">
            <a:off x="2108122" y="4124647"/>
            <a:ext cx="667674" cy="392772"/>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B372B3CD-EA1F-0B11-8A17-3D73B9DF5BBA}"/>
              </a:ext>
            </a:extLst>
          </p:cNvPr>
          <p:cNvGrpSpPr/>
          <p:nvPr userDrawn="1"/>
        </p:nvGrpSpPr>
        <p:grpSpPr>
          <a:xfrm>
            <a:off x="1919536" y="6302870"/>
            <a:ext cx="3505854" cy="471861"/>
            <a:chOff x="2792498" y="6292485"/>
            <a:chExt cx="3505854" cy="471861"/>
          </a:xfrm>
        </p:grpSpPr>
        <p:grpSp>
          <p:nvGrpSpPr>
            <p:cNvPr id="24" name="Group 23">
              <a:extLst>
                <a:ext uri="{FF2B5EF4-FFF2-40B4-BE49-F238E27FC236}">
                  <a16:creationId xmlns:a16="http://schemas.microsoft.com/office/drawing/2014/main" id="{533C66A1-9778-4A71-3734-14F0AB8CE702}"/>
                </a:ext>
              </a:extLst>
            </p:cNvPr>
            <p:cNvGrpSpPr/>
            <p:nvPr userDrawn="1"/>
          </p:nvGrpSpPr>
          <p:grpSpPr>
            <a:xfrm>
              <a:off x="2792498" y="6292485"/>
              <a:ext cx="3505854" cy="466763"/>
              <a:chOff x="3249446" y="6261395"/>
              <a:chExt cx="3505854" cy="466763"/>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3249446" y="6261395"/>
                <a:ext cx="1449160"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4543362" y="6266493"/>
                <a:ext cx="2211938" cy="461665"/>
              </a:xfrm>
              <a:prstGeom prst="rect">
                <a:avLst/>
              </a:prstGeom>
              <a:noFill/>
            </p:spPr>
            <p:txBody>
              <a:bodyPr wrap="square" numCol="1" rtlCol="0">
                <a:spAutoFit/>
              </a:bodyPr>
              <a:lstStyle/>
              <a:p>
                <a:pPr algn="l"/>
                <a:r>
                  <a:rPr lang="en-GB" sz="1200" dirty="0"/>
                  <a:t>Latest values for ward, Medway,  and England with RAG rating.</a:t>
                </a:r>
              </a:p>
            </p:txBody>
          </p:sp>
        </p:grpSp>
        <p:sp>
          <p:nvSpPr>
            <p:cNvPr id="3" name="Rectangle 2">
              <a:extLst>
                <a:ext uri="{FF2B5EF4-FFF2-40B4-BE49-F238E27FC236}">
                  <a16:creationId xmlns:a16="http://schemas.microsoft.com/office/drawing/2014/main" id="{5BB9933D-8EE7-FCE8-E827-41D886CEE5B4}"/>
                </a:ext>
              </a:extLst>
            </p:cNvPr>
            <p:cNvSpPr/>
            <p:nvPr userDrawn="1"/>
          </p:nvSpPr>
          <p:spPr>
            <a:xfrm>
              <a:off x="2792498" y="6292485"/>
              <a:ext cx="3505854"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D91FF1E2-0E67-E837-31EA-1A148E82F6BB}"/>
              </a:ext>
            </a:extLst>
          </p:cNvPr>
          <p:cNvGrpSpPr/>
          <p:nvPr userDrawn="1"/>
        </p:nvGrpSpPr>
        <p:grpSpPr>
          <a:xfrm>
            <a:off x="6075471" y="6275390"/>
            <a:ext cx="4485025" cy="646331"/>
            <a:chOff x="6744072" y="6266494"/>
            <a:chExt cx="4142249" cy="646331"/>
          </a:xfrm>
        </p:grpSpPr>
        <p:grpSp>
          <p:nvGrpSpPr>
            <p:cNvPr id="21" name="Group 20">
              <a:extLst>
                <a:ext uri="{FF2B5EF4-FFF2-40B4-BE49-F238E27FC236}">
                  <a16:creationId xmlns:a16="http://schemas.microsoft.com/office/drawing/2014/main" id="{3BEB0B60-1F36-6B0E-6660-D7A0F8CE6760}"/>
                </a:ext>
              </a:extLst>
            </p:cNvPr>
            <p:cNvGrpSpPr/>
            <p:nvPr userDrawn="1"/>
          </p:nvGrpSpPr>
          <p:grpSpPr>
            <a:xfrm>
              <a:off x="6744072" y="6266494"/>
              <a:ext cx="4142249" cy="646331"/>
              <a:chOff x="6744072" y="6266494"/>
              <a:chExt cx="4142249" cy="646331"/>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7824192" y="6266494"/>
                <a:ext cx="3062129" cy="646331"/>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Ward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Blue with RAG rating = ward. Black = England.</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6744072" y="6268191"/>
                <a:ext cx="1224136" cy="369332"/>
              </a:xfrm>
              <a:prstGeom prst="rect">
                <a:avLst/>
              </a:prstGeom>
              <a:noFill/>
            </p:spPr>
            <p:txBody>
              <a:bodyPr wrap="square" numCol="1" rtlCol="0">
                <a:spAutoFit/>
              </a:bodyPr>
              <a:lstStyle/>
              <a:p>
                <a:r>
                  <a:rPr lang="en-GB" sz="1800" dirty="0"/>
                  <a:t>Trend plot</a:t>
                </a:r>
              </a:p>
            </p:txBody>
          </p:sp>
        </p:grpSp>
        <p:sp>
          <p:nvSpPr>
            <p:cNvPr id="26" name="Rectangle 25">
              <a:extLst>
                <a:ext uri="{FF2B5EF4-FFF2-40B4-BE49-F238E27FC236}">
                  <a16:creationId xmlns:a16="http://schemas.microsoft.com/office/drawing/2014/main" id="{8AF10E23-0B20-90F8-1EA9-342A5763E88E}"/>
                </a:ext>
              </a:extLst>
            </p:cNvPr>
            <p:cNvSpPr/>
            <p:nvPr userDrawn="1"/>
          </p:nvSpPr>
          <p:spPr>
            <a:xfrm>
              <a:off x="6744072" y="6290091"/>
              <a:ext cx="3888432" cy="471861"/>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rot="16200000" flipV="1">
            <a:off x="6747523" y="6095392"/>
            <a:ext cx="425150" cy="1"/>
          </a:xfrm>
          <a:prstGeom prst="bentConnector3">
            <a:avLst>
              <a:gd name="adj1" fmla="val 5000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rot="5400000" flipH="1" flipV="1">
            <a:off x="4285855" y="5254186"/>
            <a:ext cx="1581314" cy="523230"/>
          </a:xfrm>
          <a:prstGeom prst="bentConnector3">
            <a:avLst>
              <a:gd name="adj1" fmla="val 7810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094740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D Indicator slide explaine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6FBB03-1BC7-8E42-B37B-2B7B9A5AF00F}"/>
              </a:ext>
            </a:extLst>
          </p:cNvPr>
          <p:cNvPicPr>
            <a:picLocks noChangeAspect="1"/>
          </p:cNvPicPr>
          <p:nvPr userDrawn="1"/>
        </p:nvPicPr>
        <p:blipFill>
          <a:blip r:embed="rId2"/>
          <a:stretch>
            <a:fillRect/>
          </a:stretch>
        </p:blipFill>
        <p:spPr>
          <a:xfrm>
            <a:off x="2533986" y="2636660"/>
            <a:ext cx="6893166" cy="3552959"/>
          </a:xfrm>
          <a:prstGeom prst="rect">
            <a:avLst/>
          </a:prstGeom>
        </p:spPr>
      </p:pic>
      <p:sp>
        <p:nvSpPr>
          <p:cNvPr id="2" name="Title">
            <a:extLst>
              <a:ext uri="{FF2B5EF4-FFF2-40B4-BE49-F238E27FC236}">
                <a16:creationId xmlns:a16="http://schemas.microsoft.com/office/drawing/2014/main" id="{D56703FC-3564-2F8A-E734-43A51E9B774F}"/>
              </a:ext>
            </a:extLst>
          </p:cNvPr>
          <p:cNvSpPr>
            <a:spLocks noGrp="1"/>
          </p:cNvSpPr>
          <p:nvPr>
            <p:ph type="title"/>
          </p:nvPr>
        </p:nvSpPr>
        <p:spPr/>
        <p:txBody>
          <a:bodyPr/>
          <a:lstStyle>
            <a:lvl1pPr>
              <a:defRPr/>
            </a:lvl1pPr>
          </a:lstStyle>
          <a:p>
            <a:endParaRPr lang="en-GB" dirty="0"/>
          </a:p>
        </p:txBody>
      </p:sp>
      <p:sp>
        <p:nvSpPr>
          <p:cNvPr id="4" name="Slide Number">
            <a:extLst>
              <a:ext uri="{FF2B5EF4-FFF2-40B4-BE49-F238E27FC236}">
                <a16:creationId xmlns:a16="http://schemas.microsoft.com/office/drawing/2014/main" id="{9682A993-5C50-2ADB-182A-1EC3F744A43E}"/>
              </a:ext>
            </a:extLst>
          </p:cNvPr>
          <p:cNvSpPr>
            <a:spLocks noGrp="1"/>
          </p:cNvSpPr>
          <p:nvPr>
            <p:ph type="sldNum" sz="quarter" idx="11"/>
          </p:nvPr>
        </p:nvSpPr>
        <p:spPr/>
        <p:txBody>
          <a:bodyPr/>
          <a:lstStyle/>
          <a:p>
            <a:fld id="{8DADB20D-508E-4C6D-A9E4-257D5607B0F6}" type="slidenum">
              <a:rPr lang="en-GB" smtClean="0"/>
              <a:pPr/>
              <a:t>‹#›</a:t>
            </a:fld>
            <a:endParaRPr lang="en-GB"/>
          </a:p>
        </p:txBody>
      </p:sp>
      <p:sp>
        <p:nvSpPr>
          <p:cNvPr id="13" name="TextBox 12">
            <a:extLst>
              <a:ext uri="{FF2B5EF4-FFF2-40B4-BE49-F238E27FC236}">
                <a16:creationId xmlns:a16="http://schemas.microsoft.com/office/drawing/2014/main" id="{45C19D8B-2316-880C-D3BB-F79DAA9C45F5}"/>
              </a:ext>
            </a:extLst>
          </p:cNvPr>
          <p:cNvSpPr txBox="1"/>
          <p:nvPr userDrawn="1"/>
        </p:nvSpPr>
        <p:spPr>
          <a:xfrm>
            <a:off x="10047671" y="1638064"/>
            <a:ext cx="1789095" cy="3262432"/>
          </a:xfrm>
          <a:prstGeom prst="rect">
            <a:avLst/>
          </a:prstGeom>
          <a:noFill/>
          <a:ln>
            <a:solidFill>
              <a:schemeClr val="bg1">
                <a:lumMod val="50000"/>
              </a:schemeClr>
            </a:solidFill>
          </a:ln>
        </p:spPr>
        <p:txBody>
          <a:bodyPr wrap="square" rtlCol="0">
            <a:spAutoFit/>
          </a:bodyPr>
          <a:lstStyle/>
          <a:p>
            <a:r>
              <a:rPr lang="en-GB" sz="1800" dirty="0"/>
              <a:t>Map</a:t>
            </a:r>
          </a:p>
          <a:p>
            <a:r>
              <a:rPr lang="en-GB" sz="1200" dirty="0"/>
              <a:t>Boundaries are either, ward, LSOA, or MSOA.</a:t>
            </a:r>
          </a:p>
          <a:p>
            <a:r>
              <a:rPr lang="en-GB" sz="800" dirty="0"/>
              <a:t> </a:t>
            </a:r>
          </a:p>
          <a:p>
            <a:r>
              <a:rPr lang="en-GB" sz="1200" dirty="0"/>
              <a:t>Coloured either by: </a:t>
            </a:r>
          </a:p>
          <a:p>
            <a:endParaRPr lang="en-GB" sz="1200" dirty="0"/>
          </a:p>
          <a:p>
            <a:r>
              <a:rPr lang="en-GB" sz="1200" dirty="0"/>
              <a:t>1) Scale:</a:t>
            </a:r>
          </a:p>
          <a:p>
            <a:r>
              <a:rPr lang="en-GB" sz="1200" dirty="0"/>
              <a:t>- Lighter = Best </a:t>
            </a:r>
          </a:p>
          <a:p>
            <a:pPr marL="0" indent="0">
              <a:buFontTx/>
              <a:buNone/>
            </a:pPr>
            <a:r>
              <a:rPr lang="en-GB" sz="1200" dirty="0"/>
              <a:t>- Darker = Worst </a:t>
            </a:r>
          </a:p>
          <a:p>
            <a:pPr marL="0" indent="0">
              <a:buFontTx/>
              <a:buNone/>
            </a:pPr>
            <a:r>
              <a:rPr lang="en-GB" sz="1200" dirty="0"/>
              <a:t> </a:t>
            </a:r>
          </a:p>
          <a:p>
            <a:r>
              <a:rPr lang="en-GB" sz="1200" dirty="0"/>
              <a:t>2)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indent="0">
              <a:buFontTx/>
              <a:buNone/>
            </a:pPr>
            <a:r>
              <a:rPr lang="en-GB" sz="1200" dirty="0"/>
              <a:t>- Green = Better</a:t>
            </a:r>
          </a:p>
          <a:p>
            <a:r>
              <a:rPr lang="en-GB" sz="1200" dirty="0"/>
              <a:t>- Dark blue = Lower</a:t>
            </a:r>
          </a:p>
          <a:p>
            <a:r>
              <a:rPr lang="en-GB" sz="1200" dirty="0"/>
              <a:t>- Light blue = Higher</a:t>
            </a:r>
          </a:p>
          <a:p>
            <a:r>
              <a:rPr lang="en-GB" sz="1200" dirty="0"/>
              <a:t>- Grey = Not compared</a:t>
            </a:r>
          </a:p>
        </p:txBody>
      </p:sp>
      <p:sp>
        <p:nvSpPr>
          <p:cNvPr id="25" name="TextBox 24">
            <a:extLst>
              <a:ext uri="{FF2B5EF4-FFF2-40B4-BE49-F238E27FC236}">
                <a16:creationId xmlns:a16="http://schemas.microsoft.com/office/drawing/2014/main" id="{1EA27795-917E-BE4B-A5A6-92842D43C8E3}"/>
              </a:ext>
            </a:extLst>
          </p:cNvPr>
          <p:cNvSpPr txBox="1"/>
          <p:nvPr userDrawn="1"/>
        </p:nvSpPr>
        <p:spPr>
          <a:xfrm>
            <a:off x="268237" y="1191146"/>
            <a:ext cx="10202529" cy="369332"/>
          </a:xfrm>
          <a:prstGeom prst="rect">
            <a:avLst/>
          </a:prstGeom>
          <a:noFill/>
        </p:spPr>
        <p:txBody>
          <a:bodyPr wrap="square" rtlCol="0">
            <a:spAutoFit/>
          </a:bodyPr>
          <a:lstStyle/>
          <a:p>
            <a:r>
              <a:rPr lang="en-GB" dirty="0"/>
              <a:t>Each indicator slide is split into 2 sections:</a:t>
            </a:r>
          </a:p>
        </p:txBody>
      </p:sp>
      <p:sp>
        <p:nvSpPr>
          <p:cNvPr id="30" name="TextBox 29">
            <a:extLst>
              <a:ext uri="{FF2B5EF4-FFF2-40B4-BE49-F238E27FC236}">
                <a16:creationId xmlns:a16="http://schemas.microsoft.com/office/drawing/2014/main" id="{832874FA-8CB0-D747-5873-A787568F6336}"/>
              </a:ext>
            </a:extLst>
          </p:cNvPr>
          <p:cNvSpPr txBox="1"/>
          <p:nvPr userDrawn="1"/>
        </p:nvSpPr>
        <p:spPr>
          <a:xfrm>
            <a:off x="2279575" y="1661745"/>
            <a:ext cx="2448271" cy="830997"/>
          </a:xfrm>
          <a:prstGeom prst="rect">
            <a:avLst/>
          </a:prstGeom>
          <a:noFill/>
        </p:spPr>
        <p:txBody>
          <a:bodyPr wrap="square" rtlCol="0">
            <a:spAutoFit/>
          </a:bodyPr>
          <a:lstStyle/>
          <a:p>
            <a:r>
              <a:rPr lang="en-GB" sz="1600" b="1" dirty="0"/>
              <a:t>Section 1: </a:t>
            </a:r>
            <a:r>
              <a:rPr lang="en-GB" sz="1600" dirty="0"/>
              <a:t>How does Medway compare to England?</a:t>
            </a:r>
          </a:p>
        </p:txBody>
      </p:sp>
      <p:sp>
        <p:nvSpPr>
          <p:cNvPr id="31" name="TextBox 30">
            <a:extLst>
              <a:ext uri="{FF2B5EF4-FFF2-40B4-BE49-F238E27FC236}">
                <a16:creationId xmlns:a16="http://schemas.microsoft.com/office/drawing/2014/main" id="{F127DED5-131F-480D-D859-133BCFFF756F}"/>
              </a:ext>
            </a:extLst>
          </p:cNvPr>
          <p:cNvSpPr txBox="1"/>
          <p:nvPr userDrawn="1"/>
        </p:nvSpPr>
        <p:spPr>
          <a:xfrm>
            <a:off x="4645848" y="1636089"/>
            <a:ext cx="3610391" cy="584775"/>
          </a:xfrm>
          <a:prstGeom prst="rect">
            <a:avLst/>
          </a:prstGeom>
          <a:noFill/>
        </p:spPr>
        <p:txBody>
          <a:bodyPr wrap="square" rtlCol="0">
            <a:spAutoFit/>
          </a:bodyPr>
          <a:lstStyle/>
          <a:p>
            <a:r>
              <a:rPr lang="en-GB" sz="1600" b="1" dirty="0"/>
              <a:t>Section 2: </a:t>
            </a:r>
            <a:r>
              <a:rPr lang="en-GB" sz="1600" b="0" dirty="0"/>
              <a:t>Do the values vary within Medway by ward, LSOA or MSOA?</a:t>
            </a:r>
            <a:endParaRPr lang="en-GB" sz="1600" dirty="0"/>
          </a:p>
        </p:txBody>
      </p:sp>
      <p:sp>
        <p:nvSpPr>
          <p:cNvPr id="52" name="Rectangle 51">
            <a:extLst>
              <a:ext uri="{FF2B5EF4-FFF2-40B4-BE49-F238E27FC236}">
                <a16:creationId xmlns:a16="http://schemas.microsoft.com/office/drawing/2014/main" id="{22DC395C-F25B-A710-BAC4-AA7D9EF0CC45}"/>
              </a:ext>
            </a:extLst>
          </p:cNvPr>
          <p:cNvSpPr/>
          <p:nvPr userDrawn="1"/>
        </p:nvSpPr>
        <p:spPr>
          <a:xfrm>
            <a:off x="2266185" y="1636088"/>
            <a:ext cx="7338605" cy="4558966"/>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8" name="Straight Connector 57">
            <a:extLst>
              <a:ext uri="{FF2B5EF4-FFF2-40B4-BE49-F238E27FC236}">
                <a16:creationId xmlns:a16="http://schemas.microsoft.com/office/drawing/2014/main" id="{E478D964-43B7-3FDA-BBE3-F95435EE9D4D}"/>
              </a:ext>
            </a:extLst>
          </p:cNvPr>
          <p:cNvCxnSpPr>
            <a:cxnSpLocks/>
          </p:cNvCxnSpPr>
          <p:nvPr userDrawn="1"/>
        </p:nvCxnSpPr>
        <p:spPr>
          <a:xfrm>
            <a:off x="4583832" y="1636088"/>
            <a:ext cx="0" cy="1000572"/>
          </a:xfrm>
          <a:prstGeom prst="line">
            <a:avLst/>
          </a:prstGeom>
          <a:ln w="6350">
            <a:solidFill>
              <a:schemeClr val="bg1">
                <a:lumMod val="7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0" name="Elbow Connector 20">
            <a:extLst>
              <a:ext uri="{FF2B5EF4-FFF2-40B4-BE49-F238E27FC236}">
                <a16:creationId xmlns:a16="http://schemas.microsoft.com/office/drawing/2014/main" id="{81F10785-B727-C4AD-C887-10DA33EED8F7}"/>
              </a:ext>
            </a:extLst>
          </p:cNvPr>
          <p:cNvCxnSpPr>
            <a:cxnSpLocks/>
            <a:stCxn id="13" idx="1"/>
          </p:cNvCxnSpPr>
          <p:nvPr userDrawn="1"/>
        </p:nvCxnSpPr>
        <p:spPr>
          <a:xfrm rot="10800000" flipV="1">
            <a:off x="8904313" y="3269280"/>
            <a:ext cx="1143359" cy="879800"/>
          </a:xfrm>
          <a:prstGeom prst="bentConnector3">
            <a:avLst>
              <a:gd name="adj1" fmla="val 1847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Elbow Connector 20">
            <a:extLst>
              <a:ext uri="{FF2B5EF4-FFF2-40B4-BE49-F238E27FC236}">
                <a16:creationId xmlns:a16="http://schemas.microsoft.com/office/drawing/2014/main" id="{8B98DA80-2CF2-AA7F-0212-C12D25262D71}"/>
              </a:ext>
            </a:extLst>
          </p:cNvPr>
          <p:cNvCxnSpPr>
            <a:cxnSpLocks/>
            <a:stCxn id="3" idx="3"/>
          </p:cNvCxnSpPr>
          <p:nvPr userDrawn="1"/>
        </p:nvCxnSpPr>
        <p:spPr>
          <a:xfrm>
            <a:off x="2034504" y="2463177"/>
            <a:ext cx="507152" cy="1939356"/>
          </a:xfrm>
          <a:prstGeom prst="bentConnector3">
            <a:avLst>
              <a:gd name="adj1" fmla="val 2746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12CB17D-C3A8-2FFA-64C3-296585D6D542}"/>
              </a:ext>
            </a:extLst>
          </p:cNvPr>
          <p:cNvGrpSpPr/>
          <p:nvPr userDrawn="1"/>
        </p:nvGrpSpPr>
        <p:grpSpPr>
          <a:xfrm>
            <a:off x="147577" y="1981887"/>
            <a:ext cx="2051223" cy="967557"/>
            <a:chOff x="268236" y="2051586"/>
            <a:chExt cx="2051223" cy="967557"/>
          </a:xfrm>
        </p:grpSpPr>
        <p:sp>
          <p:nvSpPr>
            <p:cNvPr id="22" name="TextBox 21">
              <a:extLst>
                <a:ext uri="{FF2B5EF4-FFF2-40B4-BE49-F238E27FC236}">
                  <a16:creationId xmlns:a16="http://schemas.microsoft.com/office/drawing/2014/main" id="{7CB51D9B-BF4B-2F31-4113-E05B4026377F}"/>
                </a:ext>
              </a:extLst>
            </p:cNvPr>
            <p:cNvSpPr txBox="1"/>
            <p:nvPr userDrawn="1"/>
          </p:nvSpPr>
          <p:spPr>
            <a:xfrm>
              <a:off x="268236" y="2077243"/>
              <a:ext cx="1841369" cy="369332"/>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t>Number grid</a:t>
              </a:r>
            </a:p>
          </p:txBody>
        </p:sp>
        <p:sp>
          <p:nvSpPr>
            <p:cNvPr id="23" name="TextBox 22">
              <a:extLst>
                <a:ext uri="{FF2B5EF4-FFF2-40B4-BE49-F238E27FC236}">
                  <a16:creationId xmlns:a16="http://schemas.microsoft.com/office/drawing/2014/main" id="{4A812200-3C1E-09D0-DA74-B897BCA8D8C5}"/>
                </a:ext>
              </a:extLst>
            </p:cNvPr>
            <p:cNvSpPr txBox="1"/>
            <p:nvPr userDrawn="1"/>
          </p:nvSpPr>
          <p:spPr>
            <a:xfrm>
              <a:off x="274458" y="2372812"/>
              <a:ext cx="2045001" cy="646331"/>
            </a:xfrm>
            <a:prstGeom prst="rect">
              <a:avLst/>
            </a:prstGeom>
            <a:noFill/>
          </p:spPr>
          <p:txBody>
            <a:bodyPr wrap="square" numCol="1" rtlCol="0">
              <a:spAutoFit/>
            </a:bodyPr>
            <a:lstStyle/>
            <a:p>
              <a:pPr algn="l"/>
              <a:r>
                <a:rPr lang="en-GB" sz="1200" dirty="0"/>
                <a:t>Latest values for Medway  and England with </a:t>
              </a:r>
            </a:p>
            <a:p>
              <a:pPr algn="l"/>
              <a:r>
                <a:rPr lang="en-GB" sz="1200" dirty="0"/>
                <a:t>RAG rating.</a:t>
              </a:r>
            </a:p>
          </p:txBody>
        </p:sp>
        <p:sp>
          <p:nvSpPr>
            <p:cNvPr id="3" name="Rectangle 2">
              <a:extLst>
                <a:ext uri="{FF2B5EF4-FFF2-40B4-BE49-F238E27FC236}">
                  <a16:creationId xmlns:a16="http://schemas.microsoft.com/office/drawing/2014/main" id="{5BB9933D-8EE7-FCE8-E827-41D886CEE5B4}"/>
                </a:ext>
              </a:extLst>
            </p:cNvPr>
            <p:cNvSpPr/>
            <p:nvPr userDrawn="1"/>
          </p:nvSpPr>
          <p:spPr>
            <a:xfrm>
              <a:off x="268237" y="2051586"/>
              <a:ext cx="1886926" cy="962579"/>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 name="Group 7">
            <a:extLst>
              <a:ext uri="{FF2B5EF4-FFF2-40B4-BE49-F238E27FC236}">
                <a16:creationId xmlns:a16="http://schemas.microsoft.com/office/drawing/2014/main" id="{030F8200-8465-E4E8-5A27-544BF0636D93}"/>
              </a:ext>
            </a:extLst>
          </p:cNvPr>
          <p:cNvGrpSpPr/>
          <p:nvPr userDrawn="1"/>
        </p:nvGrpSpPr>
        <p:grpSpPr>
          <a:xfrm>
            <a:off x="147577" y="3573016"/>
            <a:ext cx="1934747" cy="3814985"/>
            <a:chOff x="134895" y="3497652"/>
            <a:chExt cx="1934747" cy="3814985"/>
          </a:xfrm>
        </p:grpSpPr>
        <p:sp>
          <p:nvSpPr>
            <p:cNvPr id="15" name="TextBox 14">
              <a:extLst>
                <a:ext uri="{FF2B5EF4-FFF2-40B4-BE49-F238E27FC236}">
                  <a16:creationId xmlns:a16="http://schemas.microsoft.com/office/drawing/2014/main" id="{B0585B2F-74EA-F6E8-B30C-9510C7E9D296}"/>
                </a:ext>
              </a:extLst>
            </p:cNvPr>
            <p:cNvSpPr txBox="1"/>
            <p:nvPr userDrawn="1"/>
          </p:nvSpPr>
          <p:spPr>
            <a:xfrm>
              <a:off x="139311" y="3803984"/>
              <a:ext cx="1930331" cy="3508653"/>
            </a:xfrm>
            <a:prstGeom prst="rect">
              <a:avLst/>
            </a:prstGeom>
            <a:noFill/>
          </p:spPr>
          <p:txBody>
            <a:bodyPr wrap="square" numCol="1"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Medway and England values over time.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Line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Blue =  Medway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Point colour. RAG rating: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Red = Worse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Amber = Similar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Green =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Dark blue = Lower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Light blue = Higher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Grey = Not compared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Black = England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 </a:t>
              </a:r>
            </a:p>
          </p:txBody>
        </p:sp>
        <p:sp>
          <p:nvSpPr>
            <p:cNvPr id="19" name="TextBox 18">
              <a:extLst>
                <a:ext uri="{FF2B5EF4-FFF2-40B4-BE49-F238E27FC236}">
                  <a16:creationId xmlns:a16="http://schemas.microsoft.com/office/drawing/2014/main" id="{C48066A3-647B-602B-366B-B6B96EA367B2}"/>
                </a:ext>
              </a:extLst>
            </p:cNvPr>
            <p:cNvSpPr txBox="1"/>
            <p:nvPr userDrawn="1"/>
          </p:nvSpPr>
          <p:spPr>
            <a:xfrm>
              <a:off x="134895" y="3497652"/>
              <a:ext cx="1325435" cy="369332"/>
            </a:xfrm>
            <a:prstGeom prst="rect">
              <a:avLst/>
            </a:prstGeom>
            <a:noFill/>
          </p:spPr>
          <p:txBody>
            <a:bodyPr wrap="square" numCol="1" rtlCol="0">
              <a:spAutoFit/>
            </a:bodyPr>
            <a:lstStyle/>
            <a:p>
              <a:r>
                <a:rPr lang="en-GB" sz="1800" dirty="0"/>
                <a:t>Trend plot</a:t>
              </a:r>
            </a:p>
          </p:txBody>
        </p:sp>
        <p:sp>
          <p:nvSpPr>
            <p:cNvPr id="26" name="Rectangle 25">
              <a:extLst>
                <a:ext uri="{FF2B5EF4-FFF2-40B4-BE49-F238E27FC236}">
                  <a16:creationId xmlns:a16="http://schemas.microsoft.com/office/drawing/2014/main" id="{8AF10E23-0B20-90F8-1EA9-342A5763E88E}"/>
                </a:ext>
              </a:extLst>
            </p:cNvPr>
            <p:cNvSpPr/>
            <p:nvPr userDrawn="1"/>
          </p:nvSpPr>
          <p:spPr>
            <a:xfrm>
              <a:off x="134895" y="3519552"/>
              <a:ext cx="1882473" cy="3125365"/>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33" name="Elbow Connector 20">
            <a:extLst>
              <a:ext uri="{FF2B5EF4-FFF2-40B4-BE49-F238E27FC236}">
                <a16:creationId xmlns:a16="http://schemas.microsoft.com/office/drawing/2014/main" id="{78AF0852-D895-5EC5-0301-C76F705E9161}"/>
              </a:ext>
            </a:extLst>
          </p:cNvPr>
          <p:cNvCxnSpPr>
            <a:cxnSpLocks/>
          </p:cNvCxnSpPr>
          <p:nvPr userDrawn="1"/>
        </p:nvCxnSpPr>
        <p:spPr>
          <a:xfrm flipV="1">
            <a:off x="5015880" y="5942929"/>
            <a:ext cx="0" cy="32526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4" name="Elbow Connector 20">
            <a:extLst>
              <a:ext uri="{FF2B5EF4-FFF2-40B4-BE49-F238E27FC236}">
                <a16:creationId xmlns:a16="http://schemas.microsoft.com/office/drawing/2014/main" id="{80D37C52-5E34-EF38-F199-7D39F6020811}"/>
              </a:ext>
            </a:extLst>
          </p:cNvPr>
          <p:cNvCxnSpPr>
            <a:cxnSpLocks/>
          </p:cNvCxnSpPr>
          <p:nvPr userDrawn="1"/>
        </p:nvCxnSpPr>
        <p:spPr>
          <a:xfrm>
            <a:off x="2027393" y="5645817"/>
            <a:ext cx="559817" cy="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Copyright">
            <a:extLst>
              <a:ext uri="{FF2B5EF4-FFF2-40B4-BE49-F238E27FC236}">
                <a16:creationId xmlns:a16="http://schemas.microsoft.com/office/drawing/2014/main" id="{442F77E5-7326-90F9-D3FD-DCABE595FB1F}"/>
              </a:ext>
            </a:extLst>
          </p:cNvPr>
          <p:cNvSpPr>
            <a:spLocks noGrp="1"/>
          </p:cNvSpPr>
          <p:nvPr userDrawn="1">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grpSp>
        <p:nvGrpSpPr>
          <p:cNvPr id="16" name="Group 15">
            <a:extLst>
              <a:ext uri="{FF2B5EF4-FFF2-40B4-BE49-F238E27FC236}">
                <a16:creationId xmlns:a16="http://schemas.microsoft.com/office/drawing/2014/main" id="{4EE72F67-2B2D-8367-7F93-45245D48E303}"/>
              </a:ext>
            </a:extLst>
          </p:cNvPr>
          <p:cNvGrpSpPr/>
          <p:nvPr userDrawn="1"/>
        </p:nvGrpSpPr>
        <p:grpSpPr>
          <a:xfrm>
            <a:off x="2984222" y="6268191"/>
            <a:ext cx="6042953" cy="553998"/>
            <a:chOff x="2266185" y="6268191"/>
            <a:chExt cx="6042953" cy="553998"/>
          </a:xfrm>
        </p:grpSpPr>
        <p:sp>
          <p:nvSpPr>
            <p:cNvPr id="10" name="TextBox 9">
              <a:extLst>
                <a:ext uri="{FF2B5EF4-FFF2-40B4-BE49-F238E27FC236}">
                  <a16:creationId xmlns:a16="http://schemas.microsoft.com/office/drawing/2014/main" id="{5D18A4D1-B3B3-5063-A019-1AF0FF0E75EB}"/>
                </a:ext>
              </a:extLst>
            </p:cNvPr>
            <p:cNvSpPr txBox="1"/>
            <p:nvPr userDrawn="1"/>
          </p:nvSpPr>
          <p:spPr>
            <a:xfrm>
              <a:off x="2266185" y="6268191"/>
              <a:ext cx="6042953" cy="553998"/>
            </a:xfrm>
            <a:prstGeom prst="rect">
              <a:avLst/>
            </a:prstGeom>
            <a:noFill/>
            <a:ln>
              <a:solidFill>
                <a:schemeClr val="bg1">
                  <a:lumMod val="50000"/>
                </a:schemeClr>
              </a:solidFill>
            </a:ln>
          </p:spPr>
          <p:txBody>
            <a:bodyPr wrap="square" rtlCol="0">
              <a:spAutoFit/>
            </a:bodyPr>
            <a:lstStyle/>
            <a:p>
              <a:r>
                <a:rPr lang="en-GB" sz="1800" dirty="0"/>
                <a:t>Bar plot</a:t>
              </a:r>
            </a:p>
            <a:p>
              <a:r>
                <a:rPr lang="en-GB" sz="1200" dirty="0"/>
                <a:t>Compares Medway and ward values to England.</a:t>
              </a:r>
            </a:p>
          </p:txBody>
        </p:sp>
        <p:sp>
          <p:nvSpPr>
            <p:cNvPr id="14" name="TextBox 13">
              <a:extLst>
                <a:ext uri="{FF2B5EF4-FFF2-40B4-BE49-F238E27FC236}">
                  <a16:creationId xmlns:a16="http://schemas.microsoft.com/office/drawing/2014/main" id="{E9F6C1CE-D8B5-E860-96CC-7CAE60BAF324}"/>
                </a:ext>
              </a:extLst>
            </p:cNvPr>
            <p:cNvSpPr txBox="1"/>
            <p:nvPr userDrawn="1"/>
          </p:nvSpPr>
          <p:spPr>
            <a:xfrm>
              <a:off x="5468956" y="6360524"/>
              <a:ext cx="2840182" cy="461665"/>
            </a:xfrm>
            <a:prstGeom prst="rect">
              <a:avLst/>
            </a:prstGeom>
            <a:noFill/>
            <a:ln>
              <a:noFill/>
            </a:ln>
          </p:spPr>
          <p:txBody>
            <a:bodyPr wrap="square" rtlCol="0">
              <a:spAutoFit/>
            </a:bodyPr>
            <a:lstStyle/>
            <a:p>
              <a:r>
                <a:rPr lang="en-GB" sz="1200" dirty="0"/>
                <a:t>Wards ordered from worst (1) to best (24).</a:t>
              </a:r>
              <a:endParaRPr lang="en-GB" sz="800" dirty="0"/>
            </a:p>
            <a:p>
              <a:r>
                <a:rPr lang="en-GB" sz="1200" dirty="0"/>
                <a:t>RAG rating applied. Compared to England. </a:t>
              </a:r>
            </a:p>
          </p:txBody>
        </p:sp>
      </p:grpSp>
    </p:spTree>
    <p:extLst>
      <p:ext uri="{BB962C8B-B14F-4D97-AF65-F5344CB8AC3E}">
        <p14:creationId xmlns:p14="http://schemas.microsoft.com/office/powerpoint/2010/main" val="409840876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05" r:id="rId5"/>
    <p:sldLayoutId id="2147483704" r:id="rId6"/>
    <p:sldLayoutId id="2147483678" r:id="rId7"/>
    <p:sldLayoutId id="2147483706" r:id="rId8"/>
    <p:sldLayoutId id="2147483713" r:id="rId9"/>
    <p:sldLayoutId id="2147483707" r:id="rId10"/>
    <p:sldLayoutId id="2147483667" r:id="rId11"/>
    <p:sldLayoutId id="2147483672" r:id="rId12"/>
    <p:sldLayoutId id="2147483689" r:id="rId13"/>
    <p:sldLayoutId id="2147483690" r:id="rId14"/>
    <p:sldLayoutId id="2147483666" r:id="rId15"/>
    <p:sldLayoutId id="2147483674" r:id="rId16"/>
    <p:sldLayoutId id="2147483694" r:id="rId17"/>
    <p:sldLayoutId id="2147483703" r:id="rId18"/>
    <p:sldLayoutId id="2147483708" r:id="rId19"/>
    <p:sldLayoutId id="2147483668" r:id="rId20"/>
    <p:sldLayoutId id="2147483673" r:id="rId21"/>
    <p:sldLayoutId id="2147483693" r:id="rId22"/>
    <p:sldLayoutId id="2147483702" r:id="rId23"/>
    <p:sldLayoutId id="2147483709" r:id="rId24"/>
    <p:sldLayoutId id="2147483669" r:id="rId25"/>
    <p:sldLayoutId id="2147483699" r:id="rId26"/>
    <p:sldLayoutId id="2147483675" r:id="rId27"/>
    <p:sldLayoutId id="2147483692" r:id="rId28"/>
    <p:sldLayoutId id="2147483701" r:id="rId29"/>
    <p:sldLayoutId id="2147483710" r:id="rId30"/>
    <p:sldLayoutId id="2147483714" r:id="rId31"/>
    <p:sldLayoutId id="2147483670" r:id="rId32"/>
    <p:sldLayoutId id="2147483697" r:id="rId33"/>
    <p:sldLayoutId id="2147483676" r:id="rId34"/>
    <p:sldLayoutId id="2147483695" r:id="rId35"/>
    <p:sldLayoutId id="2147483711" r:id="rId36"/>
    <p:sldLayoutId id="2147483671" r:id="rId37"/>
    <p:sldLayoutId id="2147483698" r:id="rId38"/>
    <p:sldLayoutId id="2147483677" r:id="rId39"/>
    <p:sldLayoutId id="2147483696" r:id="rId40"/>
    <p:sldLayoutId id="2147483700" r:id="rId41"/>
    <p:sldLayoutId id="2147483712" r:id="rId42"/>
    <p:sldLayoutId id="2147483728" r:id="rId43"/>
    <p:sldLayoutId id="2147483737" r:id="rId44"/>
    <p:sldLayoutId id="2147483727" r:id="rId45"/>
    <p:sldLayoutId id="2147483732" r:id="rId46"/>
    <p:sldLayoutId id="2147483736" r:id="rId47"/>
    <p:sldLayoutId id="2147483730" r:id="rId48"/>
    <p:sldLayoutId id="2147483729" r:id="rId49"/>
    <p:sldLayoutId id="2147483731" r:id="rId50"/>
    <p:sldLayoutId id="2147483733" r:id="rId51"/>
    <p:sldLayoutId id="2147483734" r:id="rId52"/>
    <p:sldLayoutId id="2147483735" r:id="rId53"/>
    <p:sldLayoutId id="2147483720" r:id="rId54"/>
    <p:sldLayoutId id="2147483721" r:id="rId55"/>
    <p:sldLayoutId id="2147483715" r:id="rId56"/>
    <p:sldLayoutId id="2147483722" r:id="rId57"/>
    <p:sldLayoutId id="2147483716" r:id="rId58"/>
    <p:sldLayoutId id="2147483723" r:id="rId59"/>
    <p:sldLayoutId id="2147483717" r:id="rId60"/>
    <p:sldLayoutId id="2147483724" r:id="rId61"/>
    <p:sldLayoutId id="2147483718" r:id="rId62"/>
    <p:sldLayoutId id="2147483725" r:id="rId63"/>
    <p:sldLayoutId id="2147483719" r:id="rId64"/>
    <p:sldLayoutId id="2147483726" r:id="rId65"/>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47.png"/><Relationship Id="rId1" Type="http://schemas.openxmlformats.org/officeDocument/2006/relationships/slideLayout" Target="../slideLayouts/slideLayout55.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55.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55.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55.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55.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image" Target="../media/image77.png"/><Relationship Id="rId1" Type="http://schemas.openxmlformats.org/officeDocument/2006/relationships/slideLayout" Target="../slideLayouts/slideLayout55.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57.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5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xml.rels><?xml version="1.0" encoding="UTF-8" standalone="yes"?>
<Relationships xmlns="http://schemas.openxmlformats.org/package/2006/relationships"><Relationship Id="rId3" Type="http://schemas.openxmlformats.org/officeDocument/2006/relationships/hyperlink" Target="https://www.england.nhs.uk/about/equality/equality-hub/national-healthcare-inequalities-improvement-programme/core20plus5/" TargetMode="External"/><Relationship Id="rId2" Type="http://schemas.openxmlformats.org/officeDocument/2006/relationships/hyperlink" Target="https://www.england.nhs.uk/about/equality/equality-hub/national-healthcare-inequalities-improvement-programme/core20plus5/core20plus5-cyp/" TargetMode="External"/><Relationship Id="rId1" Type="http://schemas.openxmlformats.org/officeDocument/2006/relationships/slideLayout" Target="../slideLayouts/slideLayout49.xml"/></Relationships>
</file>

<file path=ppt/slides/_rels/slide2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57.xml"/><Relationship Id="rId5" Type="http://schemas.openxmlformats.org/officeDocument/2006/relationships/image" Target="../media/image96.png"/><Relationship Id="rId4" Type="http://schemas.openxmlformats.org/officeDocument/2006/relationships/image" Target="../media/image9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102.png"/><Relationship Id="rId2" Type="http://schemas.openxmlformats.org/officeDocument/2006/relationships/image" Target="../media/image97.png"/><Relationship Id="rId1" Type="http://schemas.openxmlformats.org/officeDocument/2006/relationships/slideLayout" Target="../slideLayouts/slideLayout59.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59.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110.png"/><Relationship Id="rId7" Type="http://schemas.openxmlformats.org/officeDocument/2006/relationships/image" Target="../media/image114.png"/><Relationship Id="rId2" Type="http://schemas.openxmlformats.org/officeDocument/2006/relationships/image" Target="../media/image109.png"/><Relationship Id="rId1" Type="http://schemas.openxmlformats.org/officeDocument/2006/relationships/slideLayout" Target="../slideLayouts/slideLayout61.xml"/><Relationship Id="rId6" Type="http://schemas.openxmlformats.org/officeDocument/2006/relationships/image" Target="../media/image113.png"/><Relationship Id="rId5" Type="http://schemas.openxmlformats.org/officeDocument/2006/relationships/image" Target="../media/image112.png"/><Relationship Id="rId4" Type="http://schemas.openxmlformats.org/officeDocument/2006/relationships/image" Target="../media/image1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6.png"/><Relationship Id="rId7" Type="http://schemas.openxmlformats.org/officeDocument/2006/relationships/image" Target="../media/image120.png"/><Relationship Id="rId2" Type="http://schemas.openxmlformats.org/officeDocument/2006/relationships/image" Target="../media/image115.png"/><Relationship Id="rId1" Type="http://schemas.openxmlformats.org/officeDocument/2006/relationships/slideLayout" Target="../slideLayouts/slideLayout6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27.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image" Target="../media/image121.png"/><Relationship Id="rId1" Type="http://schemas.openxmlformats.org/officeDocument/2006/relationships/slideLayout" Target="../slideLayouts/slideLayout61.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28.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132.png"/><Relationship Id="rId2" Type="http://schemas.openxmlformats.org/officeDocument/2006/relationships/image" Target="../media/image127.png"/><Relationship Id="rId1" Type="http://schemas.openxmlformats.org/officeDocument/2006/relationships/slideLayout" Target="../slideLayouts/slideLayout6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33.png"/><Relationship Id="rId1" Type="http://schemas.openxmlformats.org/officeDocument/2006/relationships/slideLayout" Target="../slideLayouts/slideLayout63.xml"/><Relationship Id="rId6" Type="http://schemas.openxmlformats.org/officeDocument/2006/relationships/image" Target="../media/image137.png"/><Relationship Id="rId5" Type="http://schemas.openxmlformats.org/officeDocument/2006/relationships/image" Target="../media/image136.png"/><Relationship Id="rId4" Type="http://schemas.openxmlformats.org/officeDocument/2006/relationships/image" Target="../media/image135.png"/></Relationships>
</file>

<file path=ppt/slides/_rels/slide31.xml.rels><?xml version="1.0" encoding="UTF-8" standalone="yes"?>
<Relationships xmlns="http://schemas.openxmlformats.org/package/2006/relationships"><Relationship Id="rId3" Type="http://schemas.openxmlformats.org/officeDocument/2006/relationships/image" Target="../media/image140.png"/><Relationship Id="rId7" Type="http://schemas.openxmlformats.org/officeDocument/2006/relationships/image" Target="../media/image144.png"/><Relationship Id="rId2" Type="http://schemas.openxmlformats.org/officeDocument/2006/relationships/image" Target="../media/image139.png"/><Relationship Id="rId1" Type="http://schemas.openxmlformats.org/officeDocument/2006/relationships/slideLayout" Target="../slideLayouts/slideLayout63.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32.xml.rels><?xml version="1.0" encoding="UTF-8" standalone="yes"?>
<Relationships xmlns="http://schemas.openxmlformats.org/package/2006/relationships"><Relationship Id="rId3" Type="http://schemas.openxmlformats.org/officeDocument/2006/relationships/image" Target="../media/image146.png"/><Relationship Id="rId7" Type="http://schemas.openxmlformats.org/officeDocument/2006/relationships/image" Target="../media/image150.png"/><Relationship Id="rId2" Type="http://schemas.openxmlformats.org/officeDocument/2006/relationships/image" Target="../media/image145.png"/><Relationship Id="rId1" Type="http://schemas.openxmlformats.org/officeDocument/2006/relationships/slideLayout" Target="../slideLayouts/slideLayout6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3.xml.rels><?xml version="1.0" encoding="UTF-8" standalone="yes"?>
<Relationships xmlns="http://schemas.openxmlformats.org/package/2006/relationships"><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image" Target="../media/image151.png"/><Relationship Id="rId1" Type="http://schemas.openxmlformats.org/officeDocument/2006/relationships/slideLayout" Target="../slideLayouts/slideLayout63.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35.xml.rels><?xml version="1.0" encoding="UTF-8" standalone="yes"?>
<Relationships xmlns="http://schemas.openxmlformats.org/package/2006/relationships"><Relationship Id="rId3" Type="http://schemas.openxmlformats.org/officeDocument/2006/relationships/image" Target="../media/image158.png"/><Relationship Id="rId7" Type="http://schemas.openxmlformats.org/officeDocument/2006/relationships/image" Target="../media/image162.png"/><Relationship Id="rId2" Type="http://schemas.openxmlformats.org/officeDocument/2006/relationships/image" Target="../media/image157.png"/><Relationship Id="rId1" Type="http://schemas.openxmlformats.org/officeDocument/2006/relationships/slideLayout" Target="../slideLayouts/slideLayout65.xml"/><Relationship Id="rId6" Type="http://schemas.openxmlformats.org/officeDocument/2006/relationships/image" Target="../media/image161.png"/><Relationship Id="rId5" Type="http://schemas.openxmlformats.org/officeDocument/2006/relationships/image" Target="../media/image160.png"/><Relationship Id="rId4" Type="http://schemas.openxmlformats.org/officeDocument/2006/relationships/image" Target="../media/image159.png"/></Relationships>
</file>

<file path=ppt/slides/_rels/slide36.xml.rels><?xml version="1.0" encoding="UTF-8" standalone="yes"?>
<Relationships xmlns="http://schemas.openxmlformats.org/package/2006/relationships"><Relationship Id="rId3" Type="http://schemas.openxmlformats.org/officeDocument/2006/relationships/image" Target="../media/image164.png"/><Relationship Id="rId7" Type="http://schemas.openxmlformats.org/officeDocument/2006/relationships/image" Target="../media/image168.png"/><Relationship Id="rId2" Type="http://schemas.openxmlformats.org/officeDocument/2006/relationships/image" Target="../media/image163.png"/><Relationship Id="rId1" Type="http://schemas.openxmlformats.org/officeDocument/2006/relationships/slideLayout" Target="../slideLayouts/slideLayout65.xml"/><Relationship Id="rId6" Type="http://schemas.openxmlformats.org/officeDocument/2006/relationships/image" Target="../media/image167.png"/><Relationship Id="rId5" Type="http://schemas.openxmlformats.org/officeDocument/2006/relationships/image" Target="../media/image166.png"/><Relationship Id="rId4" Type="http://schemas.openxmlformats.org/officeDocument/2006/relationships/image" Target="../media/image165.png"/></Relationships>
</file>

<file path=ppt/slides/_rels/slide37.xml.rels><?xml version="1.0" encoding="UTF-8" standalone="yes"?>
<Relationships xmlns="http://schemas.openxmlformats.org/package/2006/relationships"><Relationship Id="rId3" Type="http://schemas.openxmlformats.org/officeDocument/2006/relationships/image" Target="../media/image170.png"/><Relationship Id="rId7" Type="http://schemas.openxmlformats.org/officeDocument/2006/relationships/image" Target="../media/image174.png"/><Relationship Id="rId2" Type="http://schemas.openxmlformats.org/officeDocument/2006/relationships/image" Target="../media/image169.png"/><Relationship Id="rId1" Type="http://schemas.openxmlformats.org/officeDocument/2006/relationships/slideLayout" Target="../slideLayouts/slideLayout65.xml"/><Relationship Id="rId6" Type="http://schemas.openxmlformats.org/officeDocument/2006/relationships/image" Target="../media/image173.png"/><Relationship Id="rId5" Type="http://schemas.openxmlformats.org/officeDocument/2006/relationships/image" Target="../media/image172.png"/><Relationship Id="rId4" Type="http://schemas.openxmlformats.org/officeDocument/2006/relationships/image" Target="../media/image171.png"/></Relationships>
</file>

<file path=ppt/slides/_rels/slide38.xml.rels><?xml version="1.0" encoding="UTF-8" standalone="yes"?>
<Relationships xmlns="http://schemas.openxmlformats.org/package/2006/relationships"><Relationship Id="rId3" Type="http://schemas.openxmlformats.org/officeDocument/2006/relationships/image" Target="../media/image176.png"/><Relationship Id="rId7" Type="http://schemas.openxmlformats.org/officeDocument/2006/relationships/image" Target="../media/image180.png"/><Relationship Id="rId2" Type="http://schemas.openxmlformats.org/officeDocument/2006/relationships/image" Target="../media/image175.png"/><Relationship Id="rId1" Type="http://schemas.openxmlformats.org/officeDocument/2006/relationships/slideLayout" Target="../slideLayouts/slideLayout65.xml"/><Relationship Id="rId6" Type="http://schemas.openxmlformats.org/officeDocument/2006/relationships/image" Target="../media/image179.png"/><Relationship Id="rId5" Type="http://schemas.openxmlformats.org/officeDocument/2006/relationships/image" Target="../media/image178.png"/><Relationship Id="rId4" Type="http://schemas.openxmlformats.org/officeDocument/2006/relationships/image" Target="../media/image17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hyperlink" Target="https://www.kpho.org.uk/" TargetMode="External"/><Relationship Id="rId2" Type="http://schemas.openxmlformats.org/officeDocument/2006/relationships/hyperlink" Target="mailto:kpho@kent.gov.uk" TargetMode="External"/><Relationship Id="rId1" Type="http://schemas.openxmlformats.org/officeDocument/2006/relationships/slideLayout" Target="../slideLayouts/slideLayout47.xml"/><Relationship Id="rId5" Type="http://schemas.openxmlformats.org/officeDocument/2006/relationships/hyperlink" Target="https://www.medway.gov.uk/jsna" TargetMode="External"/><Relationship Id="rId4" Type="http://schemas.openxmlformats.org/officeDocument/2006/relationships/hyperlink" Target="mailto:jsna@medway.gov.uk"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3.xml"/><Relationship Id="rId5" Type="http://schemas.openxmlformats.org/officeDocument/2006/relationships/image" Target="../media/image42.png"/><Relationship Id="rId4"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2023371" y="1772816"/>
            <a:ext cx="8136001" cy="1440160"/>
          </a:xfrm>
        </p:spPr>
        <p:txBody>
          <a:bodyPr/>
          <a:lstStyle/>
          <a:p>
            <a:r>
              <a:t>Health Inequalities Profile</a:t>
            </a:r>
          </a:p>
        </p:txBody>
      </p:sp>
      <p:sp>
        <p:nvSpPr>
          <p:cNvPr id="3" name="Subtitle"/>
          <p:cNvSpPr>
            <a:spLocks noGrp="1"/>
          </p:cNvSpPr>
          <p:nvPr>
            <p:ph type="subTitle" idx="1" hasCustomPrompt="1"/>
          </p:nvPr>
        </p:nvSpPr>
        <p:spPr>
          <a:xfrm>
            <a:off x="2023371" y="3212976"/>
            <a:ext cx="8145258" cy="1772816"/>
          </a:xfrm>
        </p:spPr>
        <p:txBody>
          <a:bodyPr/>
          <a:lstStyle/>
          <a:p>
            <a:r>
              <a:t>Kent and Medway</a:t>
            </a:r>
          </a:p>
        </p:txBody>
      </p:sp>
      <p:sp>
        <p:nvSpPr>
          <p:cNvPr id="4" name="Author"/>
          <p:cNvSpPr>
            <a:spLocks noGrp="1"/>
          </p:cNvSpPr>
          <p:nvPr>
            <p:ph sz="quarter" idx="14"/>
          </p:nvPr>
        </p:nvSpPr>
        <p:spPr>
          <a:xfrm>
            <a:off x="2023371" y="4985792"/>
            <a:ext cx="8145258" cy="1035495"/>
          </a:xfrm>
        </p:spPr>
        <p:txBody>
          <a:bodyPr/>
          <a:lstStyle/>
          <a:p>
            <a:r>
              <a:t>Medway Council
Public Health Intelligence Team
11/03/2024</a:t>
            </a:r>
          </a:p>
        </p:txBody>
      </p:sp>
      <p:sp>
        <p:nvSpPr>
          <p:cNvPr id="5" name="Footer"/>
          <p:cNvSpPr>
            <a:spLocks noGrp="1"/>
          </p:cNvSpPr>
          <p:nvPr>
            <p:ph type="ftr" sz="quarter" idx="11"/>
          </p:nvPr>
        </p:nvSpPr>
        <p:spPr>
          <a:xfrm>
            <a:off x="141548" y="6344782"/>
            <a:ext cx="1645078" cy="365126"/>
          </a:xfrm>
        </p:spPr>
        <p:txBody>
          <a:bodyPr/>
          <a:lstStyle/>
          <a:p>
            <a:r>
              <a:t>Version 1.2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Children and Young People</a:t>
            </a:r>
          </a:p>
        </p:txBody>
      </p:sp>
      <p:sp>
        <p:nvSpPr>
          <p:cNvPr id="3" name="Slide Number"/>
          <p:cNvSpPr>
            <a:spLocks noGrp="1"/>
          </p:cNvSpPr>
          <p:nvPr>
            <p:ph type="sldNum" sz="quarter" idx="12"/>
          </p:nvPr>
        </p:nvSpPr>
        <p:spPr>
          <a:xfrm>
            <a:off x="15304" y="34131"/>
            <a:ext cx="1440000" cy="365125"/>
          </a:xfrm>
        </p:spPr>
        <p:txBody>
          <a:bodyPr/>
          <a:lstStyle/>
          <a:p>
            <a: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asthma (under 19 years)</a:t>
            </a:r>
          </a:p>
        </p:txBody>
      </p:sp>
      <p:sp>
        <p:nvSpPr>
          <p:cNvPr id="3" name="Slide Number"/>
          <p:cNvSpPr>
            <a:spLocks noGrp="1"/>
          </p:cNvSpPr>
          <p:nvPr>
            <p:ph type="sldNum" sz="quarter" idx="12"/>
          </p:nvPr>
        </p:nvSpPr>
        <p:spPr>
          <a:xfrm>
            <a:off x="479536" y="42079"/>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Kent and Medway was 98, which is better compared to England (108).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8 years, up to 2020/21-22/23. In Kent and Medway, the value was 170 in 2013/14-15/16 and 98 in 2020/21-22/23. In England, the value was 207 in 2013/14-15/16 and 108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J45-J46.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107.8) in 2020/21-22/23. The value for Female was 82.5, which is better compared to England. The value for Male was 114.0,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7.8) in 2020/21-22/23. The value for 0-9 was 137.3, which is worse compared to England. The value for 10-18 was 56.0,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7.8) in 2020/21-22/23. The value for 1 was 122.5, which is worse compared to England. The value for 2 was 123.4, which is worse compared to England. The value for 3 was 83.0, which is better compared to England. The value for 4 was 77.2, which is better compared to England. The value for 5 was 76.0,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3/14-15/16 and 0.5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diabetes (under 19 years)</a:t>
            </a:r>
          </a:p>
        </p:txBody>
      </p:sp>
      <p:sp>
        <p:nvSpPr>
          <p:cNvPr id="3" name="Slide Number"/>
          <p:cNvSpPr>
            <a:spLocks noGrp="1"/>
          </p:cNvSpPr>
          <p:nvPr>
            <p:ph type="sldNum" sz="quarter" idx="12"/>
          </p:nvPr>
        </p:nvSpPr>
        <p:spPr>
          <a:xfrm>
            <a:off x="479536" y="42079"/>
            <a:ext cx="1440000" cy="365125"/>
          </a:xfrm>
        </p:spPr>
        <p:txBody>
          <a:bodyPr/>
          <a:lstStyle/>
          <a:p>
            <a:r>
              <a:t>12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Kent and Medway was 64, which is worse compared to England (52).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8 years, up to 2020/21-22/23. In Kent and Medway, the value was 71 in 2013/14-15/16 and 64 in 2020/21-22/23. In England, the value was 56 in 2013/14-15/16 and 52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E10.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52.1) in 2020/21-22/23. The value for Female was 63.4, which is worse compared to England. The value for Male was 65.2,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2.1) in 2020/21-22/23. The value for 0-9 was 37.4, which is better compared to England. The value for 10-18 was 94.1,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2.1) in 2020/21-22/23. The value for 1 was 84.4, which is worse compared to England. The value for 2 was 77.3, which is worse compared to England. The value for 3 was 56.0, which is similar compared to England. The value for 4 was 52.8, which is similar compared to England. The value for 5 was 44.4,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15/16 and 0.4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epilepsy (under 19 years)</a:t>
            </a:r>
          </a:p>
        </p:txBody>
      </p:sp>
      <p:sp>
        <p:nvSpPr>
          <p:cNvPr id="3" name="Slide Number"/>
          <p:cNvSpPr>
            <a:spLocks noGrp="1"/>
          </p:cNvSpPr>
          <p:nvPr>
            <p:ph type="sldNum" sz="quarter" idx="12"/>
          </p:nvPr>
        </p:nvSpPr>
        <p:spPr>
          <a:xfrm>
            <a:off x="479536" y="42079"/>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Kent and Medway was 69, which is similar compared to England (70).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8 years, up to 2020/21-22/23. In Kent and Medway, the value was 73 in 2013/14-15/16 and 69 in 2020/21-22/23. In England, the value was 77 in 2013/14-15/16 and 70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G40-G41.
Completed first episode emergency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70.3) in 2020/21-22/23. The value for Female was 63.4, which is similar compared to England. The value for Male was 75.0,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70.3) in 2020/21-22/23. The value for 0-9 was 90.3, which is worse compared to England. The value for 10-18 was 46.2,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70.3) in 2020/21-22/23. The value for 1 was 97.6, which is worse compared to England. The value for 2 was 73.7, which is similar compared to England. The value for 3 was 54.0, which is better compared to England. The value for 4 was 58.9, which is better compared to England. The value for 5 was 57.0,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3/14-15/16 and 0.5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for mental health conditions (under 18 years)</a:t>
            </a:r>
          </a:p>
        </p:txBody>
      </p:sp>
      <p:sp>
        <p:nvSpPr>
          <p:cNvPr id="3" name="Slide Number"/>
          <p:cNvSpPr>
            <a:spLocks noGrp="1"/>
          </p:cNvSpPr>
          <p:nvPr>
            <p:ph type="sldNum" sz="quarter" idx="12"/>
          </p:nvPr>
        </p:nvSpPr>
        <p:spPr>
          <a:xfrm>
            <a:off x="479536" y="42079"/>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1-22/23, the value in Kent and Medway was 93, which is similar compared to England (88). The value type is crude rate (c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8 years, up to 2020/21-22/23. In Kent and Medway, the value was 104 in 2013/14-15/16 and 93 in 2020/21-22/23. In England, the value was 88 in 2013/14-15/16 and 88 in 2020/21-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F00-F99.
Completed first episode admissions discounting regular attendees.
Value type: Crude rate (CR) per 100,000.
Original geography: Lower Super Output Area (LSOA).
Benchmarking method: Byar's method (95%).
Source: NHS Digital, Hospital Episode Statistics (HES).</a:t>
            </a:r>
          </a:p>
        </p:txBody>
      </p:sp>
      <p:pic>
        <p:nvPicPr>
          <p:cNvPr id="8" name="Sex" descr="The bar plot shows the value by sex compared to the England average (88.5) in 2020/21-22/23. The value for Female was 129.1, which is worse compared to England. The value for Male was 58.3,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88.5) in 2020/21-22/23. The value for 0-9 was 26.4, which is better compared to England. The value for 10-17 was 173.3,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88.5) in 2020/21-22/23. The value for 1 was 90.0, which is similar compared to England. The value for 2 was 90.7, which is similar compared to England. The value for 3 was 87.0, which is similar compared to England. The value for 4 was 96.4, which is similar compared to England. The value for 5 was 98.3,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7 in 2013/14-15/16 and 1.1 in 2020/21-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as a result of self-harm (10-24 years)</a:t>
            </a:r>
          </a:p>
        </p:txBody>
      </p:sp>
      <p:sp>
        <p:nvSpPr>
          <p:cNvPr id="3" name="Slide Number"/>
          <p:cNvSpPr>
            <a:spLocks noGrp="1"/>
          </p:cNvSpPr>
          <p:nvPr>
            <p:ph type="sldNum" sz="quarter" idx="12"/>
          </p:nvPr>
        </p:nvSpPr>
        <p:spPr>
          <a:xfrm>
            <a:off x="479536" y="42079"/>
            <a:ext cx="1440000" cy="365125"/>
          </a:xfrm>
        </p:spPr>
        <p:txBody>
          <a:bodyPr/>
          <a:lstStyle/>
          <a:p>
            <a:r>
              <a:t>15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326, which is similar compared to England (325).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386 in 2013/14 and 326 in 2022/23. In England, the value was 412 in 2013/14 and 325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X60-X84.
Completed first episode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324.6) in 2022/23. The value for Female was 502.5, which is worse compared to England. The value for Male was 157.4,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24.6) in 2022/23. The value for 10-14 was 129.7, which is better compared to England. The value for 15-19 was 468.0, which is worse compared to England. The value for 20-24 was 377.2,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24.6) in 2022/23. The value for 1 was 388.0, which is worse compared to England. The value for 2 was 329.6, which is similar compared to England. The value for 3 was 375.9, which is similar compared to England. The value for 4 was 286.6, which is similar compared to England. The value for 5 was 249.5,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Hospital admissions where a tooth extraction was performed (&lt;20 years)</a:t>
            </a:r>
          </a:p>
        </p:txBody>
      </p:sp>
      <p:sp>
        <p:nvSpPr>
          <p:cNvPr id="3" name="Slide Number"/>
          <p:cNvSpPr>
            <a:spLocks noGrp="1"/>
          </p:cNvSpPr>
          <p:nvPr>
            <p:ph type="sldNum" sz="quarter" idx="12"/>
          </p:nvPr>
        </p:nvSpPr>
        <p:spPr>
          <a:xfrm>
            <a:off x="479536" y="42079"/>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Kent and Medway was 199, which is better compared to England (278).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9 years, up to 2020-22. In Kent and Medway, the value was 401 in 2013-15 and 199 in 2020-22. In England, the value was 493 in 2013-15 and 278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Procedure codes: F09-F10.
Finished consultant episodes for ordinary admissions or day cases. Includes caries and non caries related tooth extractions
Value type: Directly standardised rate (DSR) per 100,000.
Original geography: Lower Super Output Area (LSOA).
Benchmarking method: Exact CI method (95%).
Source: NHS Digital, Hospital Episode Statistics (HES)
Caveat: Admissions figures may be underestimated as extractions in community dental services are not always included in data.</a:t>
            </a:r>
          </a:p>
        </p:txBody>
      </p:sp>
      <p:pic>
        <p:nvPicPr>
          <p:cNvPr id="8" name="Sex" descr="The bar plot shows the value by sex compared to the England average (277.9) in 2020-22. The value for Female was 196.4, which is better compared to England. The value for Male was 200.8,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77.9) in 2020-22. The value for 0-9 was 178.4, which is better compared to England. The value for 10-19 was 218.0, which is bette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77.9) in 2020-22. The value for 1 was 226.8, which is better compared to England. The value for 2 was 207.7, which is better compared to England. The value for 3 was 193.7, which is better compared to England. The value for 4 was 194.1, which is better compared to England. The value for 5 was 159.8,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3-15 and 0.7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Maternity</a:t>
            </a:r>
          </a:p>
        </p:txBody>
      </p:sp>
      <p:sp>
        <p:nvSpPr>
          <p:cNvPr id="3" name="Slide Number"/>
          <p:cNvSpPr>
            <a:spLocks noGrp="1"/>
          </p:cNvSpPr>
          <p:nvPr>
            <p:ph type="sldNum" sz="quarter" idx="12"/>
          </p:nvPr>
        </p:nvSpPr>
        <p:spPr>
          <a:xfrm>
            <a:off x="15304" y="34131"/>
            <a:ext cx="1440000" cy="365125"/>
          </a:xfrm>
        </p:spPr>
        <p:txBody>
          <a:bodyPr/>
          <a:lstStyle/>
          <a:p>
            <a:r>
              <a:t>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Infant mortality</a:t>
            </a:r>
          </a:p>
        </p:txBody>
      </p:sp>
      <p:sp>
        <p:nvSpPr>
          <p:cNvPr id="3" name="Slide Number"/>
          <p:cNvSpPr>
            <a:spLocks noGrp="1"/>
          </p:cNvSpPr>
          <p:nvPr>
            <p:ph type="sldNum" sz="quarter" idx="12"/>
          </p:nvPr>
        </p:nvSpPr>
        <p:spPr>
          <a:xfrm>
            <a:off x="479536" y="42079"/>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8-20, the value in Kent and Medway was 3.6, which is similar compared to England (3.5). The value type is crude rate (cr) per 1,000 live births."/>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3 years, up to 2018-20. In Kent and Medway, the value was 3.8 in 2017-19 and 3.6 in 2018-20. In England, the value was 3.7 in 2017-19 and 3.5 in 2018-20."/>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All causes of death in infants under 1 years of age.
Value type: Crude Rate (CR) per 1,000 live births.
Original geography: Lower Super Output Area (LSOA).
Benchmarking method: Byar's method (95%).
Source: Area deaths: NHS Digital. Primary Care Mortality Database (PCMD). Live Births: NHS Maternity Statistics..</a:t>
            </a:r>
          </a:p>
        </p:txBody>
      </p:sp>
      <p:pic>
        <p:nvPicPr>
          <p:cNvPr id="8" name="Sex" descr="The bar plot shows the value by sex compared to the England average (3.5) in 2018-20. The value for Female was 3.2, which is similar compared to England. The value for Male was 4.1,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3.5) in 2018-20. The value for 1 was 5.0, which is worse compared to England. The value for 2 was 3.6, which is similar compared to England. The value for 3 was 3.2, which is similar compared to England. The value for 4 was 2.6, which is similar compared to England. The value for 5 was 3.1, which is similar compared to England."/>
          <p:cNvPicPr>
            <a:picLocks noGrp="1"/>
          </p:cNvPicPr>
          <p:nvPr>
            <p:ph sz="quarter" idx="24"/>
          </p:nvPr>
        </p:nvPicPr>
        <p:blipFill>
          <a:blip r:embed="rId5"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7-19 and 0.4 in 2018-20. "/>
          <p:cNvPicPr>
            <a:picLocks noGrp="1"/>
          </p:cNvPicPr>
          <p:nvPr>
            <p:ph sz="quarter" idx="25"/>
          </p:nvPr>
        </p:nvPicPr>
        <p:blipFill>
          <a:blip r:embed="rId6" cstate="print"/>
          <a:stretch>
            <a:fillRect/>
          </a:stretch>
        </p:blipFill>
        <p:spPr>
          <a:xfrm>
            <a:off x="7348402" y="4052411"/>
            <a:ext cx="4648916" cy="269078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Low birth weight</a:t>
            </a:r>
          </a:p>
        </p:txBody>
      </p:sp>
      <p:sp>
        <p:nvSpPr>
          <p:cNvPr id="3" name="Slide Number"/>
          <p:cNvSpPr>
            <a:spLocks noGrp="1"/>
          </p:cNvSpPr>
          <p:nvPr>
            <p:ph type="sldNum" sz="quarter" idx="12"/>
          </p:nvPr>
        </p:nvSpPr>
        <p:spPr>
          <a:xfrm>
            <a:off x="479536" y="42079"/>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19-21, the value in Kent and Medway was 2.4, which is better compared to England (2.8). The value type is percentage (%) of live births to term."/>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4 years, up to 2019-21. In Kent and Medway, the value was 2.5 in 2017-19 and 2.4 in 2019-21. In England, the value was 2.9 in 2017-19 and 2.8 in 2019-21."/>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Low birth weight (&lt;2500g) of live births to term (37 - 42 weeks gestation).
Value type: Percentage (%) of live births to term.
Original geography: Lower Super Output Area (LSOA).
Benchmarking method: Exact CI method (95%).
Source: Live births: NHS Maternity Statistics..</a:t>
            </a:r>
          </a:p>
        </p:txBody>
      </p:sp>
      <p:pic>
        <p:nvPicPr>
          <p:cNvPr id="8" name="Sex" descr="The bar plot shows the value by sex compared to the England average (2.8) in 2019-21. The value for Female was 3.0, which is similar compared to England. The value for Male was 1.9,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2.8) in 2019-21. The value for 1 was 3.4, which is worse compared to England. The value for 2 was 2.4, which is better compared to England. The value for 3 was 2.2, which is better compared to England. The value for 4 was 1.9, which is better compared to England. The value for 5 was 2.0, which is better compared to England."/>
          <p:cNvPicPr>
            <a:picLocks noGrp="1"/>
          </p:cNvPicPr>
          <p:nvPr>
            <p:ph sz="quarter" idx="24"/>
          </p:nvPr>
        </p:nvPicPr>
        <p:blipFill>
          <a:blip r:embed="rId5"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7-19 and 0.5 in 2019-21. "/>
          <p:cNvPicPr>
            <a:picLocks noGrp="1"/>
          </p:cNvPicPr>
          <p:nvPr>
            <p:ph sz="quarter" idx="25"/>
          </p:nvPr>
        </p:nvPicPr>
        <p:blipFill>
          <a:blip r:embed="rId6" cstate="print"/>
          <a:stretch>
            <a:fillRect/>
          </a:stretch>
        </p:blipFill>
        <p:spPr>
          <a:xfrm>
            <a:off x="7348402" y="4052411"/>
            <a:ext cx="4648916" cy="26907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4669414" cy="652933"/>
          </a:xfrm>
        </p:spPr>
        <p:txBody>
          <a:bodyPr/>
          <a:lstStyle/>
          <a:p>
            <a:r>
              <a:t>Purpose and rationale</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9" y="1271741"/>
            <a:ext cx="4669414" cy="4817139"/>
          </a:xfrm>
        </p:spPr>
        <p:txBody>
          <a:bodyPr/>
          <a:lstStyle/>
          <a:p>
            <a:r>
              <a:t>The purpose of the Kent and Medway ICS health inequalities report is to examine disparities in health outcomes among different population groups.
Indicators have been selected that are relevant to the NHS England Core20PLUS5 clinical areas of focus for children and young people, and adults.
The Core20PLUS5 is a national NHS England initiative aimed at addressing healthcare inequalities. It targets the most deprived 20% of the population (Core20) and additional vulnerable groups (PLUS), focusing on clinical areas for accelerated improvement.
You can find a detailed methodology section at the end of this presentation.</a:t>
            </a:r>
          </a:p>
        </p:txBody>
      </p:sp>
      <p:sp>
        <p:nvSpPr>
          <p:cNvPr id="6" name="Hyperlink 1"/>
          <p:cNvSpPr>
            <a:spLocks noGrp="1"/>
          </p:cNvSpPr>
          <p:nvPr>
            <p:ph sz="quarter" idx="15"/>
          </p:nvPr>
        </p:nvSpPr>
        <p:spPr>
          <a:xfrm>
            <a:off x="5375921" y="5517232"/>
            <a:ext cx="5687938" cy="338138"/>
          </a:xfrm>
        </p:spPr>
        <p:txBody>
          <a:bodyPr/>
          <a:lstStyle/>
          <a:p>
            <a:pPr marL="0" marR="0" algn="l">
              <a:lnSpc>
                <a:spcPct val="100000"/>
              </a:lnSpc>
              <a:spcBef>
                <a:spcPts val="0"/>
              </a:spcBef>
              <a:spcAft>
                <a:spcPts val="0"/>
              </a:spcAft>
              <a:buNone/>
            </a:pPr>
            <a:r>
              <a:rPr>
                <a:hlinkClick r:id="rId2"/>
              </a:rPr>
              <a:t>NHS England. Core20PLUS5. Children and Young People.</a:t>
            </a:r>
          </a:p>
        </p:txBody>
      </p:sp>
      <p:sp>
        <p:nvSpPr>
          <p:cNvPr id="7" name="Hyperlink 2"/>
          <p:cNvSpPr>
            <a:spLocks noGrp="1"/>
          </p:cNvSpPr>
          <p:nvPr>
            <p:ph sz="quarter" idx="21"/>
          </p:nvPr>
        </p:nvSpPr>
        <p:spPr>
          <a:xfrm>
            <a:off x="5382002" y="6043190"/>
            <a:ext cx="5687938" cy="338138"/>
          </a:xfrm>
        </p:spPr>
        <p:txBody>
          <a:bodyPr/>
          <a:lstStyle/>
          <a:p>
            <a:pPr marL="0" marR="0" algn="l">
              <a:lnSpc>
                <a:spcPct val="100000"/>
              </a:lnSpc>
              <a:spcBef>
                <a:spcPts val="0"/>
              </a:spcBef>
              <a:spcAft>
                <a:spcPts val="0"/>
              </a:spcAft>
              <a:buNone/>
            </a:pPr>
            <a:r>
              <a:rPr>
                <a:hlinkClick r:id="rId3"/>
              </a:rPr>
              <a:t>NHS England. Core20PLUS5. Adults.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of babies under 14 days</a:t>
            </a:r>
          </a:p>
        </p:txBody>
      </p:sp>
      <p:sp>
        <p:nvSpPr>
          <p:cNvPr id="3" name="Slide Number"/>
          <p:cNvSpPr>
            <a:spLocks noGrp="1"/>
          </p:cNvSpPr>
          <p:nvPr>
            <p:ph type="sldNum" sz="quarter" idx="12"/>
          </p:nvPr>
        </p:nvSpPr>
        <p:spPr>
          <a:xfrm>
            <a:off x="479536" y="42079"/>
            <a:ext cx="1440000" cy="365125"/>
          </a:xfrm>
        </p:spPr>
        <p:txBody>
          <a:bodyPr/>
          <a:lstStyle/>
          <a:p>
            <a:r>
              <a:t>20</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84, which is similar compared to England (86). The value type is crude rate (cr) per 1,000 deliveries."/>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62 in 2017 and 84 in 2022. In England, the value was 73 in 2017 and 86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Number of emergency admissions of babies aged 0-13 days (inclusive) compared to the total number of delivery episodes taking place in hospital.
Value type: Crude Rate (CR) per 1,000 deliveries.
Original geography: Lower Super Output Area (LSOA).
Benchmarking method: Byar's method (95%).
Source: NHS Digital, Hospital Episode Statistics (HES).</a:t>
            </a:r>
          </a:p>
        </p:txBody>
      </p:sp>
      <p:sp>
        <p:nvSpPr>
          <p:cNvPr id="8" name="Sex"/>
          <p:cNvSpPr>
            <a:spLocks noGrp="1"/>
          </p:cNvSpPr>
          <p:nvPr>
            <p:ph sz="quarter" idx="22"/>
          </p:nvPr>
        </p:nvSpPr>
        <p:spPr>
          <a:xfrm>
            <a:off x="3675191" y="1272038"/>
            <a:ext cx="3469328" cy="1580896"/>
          </a:xfrm>
        </p:spPr>
        <p:txBody>
          <a:bodyPr/>
          <a:lstStyle/>
          <a:p>
            <a:r>
              <a:t>Plot by sex not available for this indicator</a:t>
            </a:r>
          </a:p>
        </p:txBody>
      </p:sp>
      <p:sp>
        <p:nvSpPr>
          <p:cNvPr id="9" name="Age"/>
          <p:cNvSpPr>
            <a:spLocks noGrp="1"/>
          </p:cNvSpPr>
          <p:nvPr>
            <p:ph sz="quarter" idx="23"/>
          </p:nvPr>
        </p:nvSpPr>
        <p:spPr>
          <a:xfrm>
            <a:off x="3670254" y="2996955"/>
            <a:ext cx="3474265" cy="3745159"/>
          </a:xfrm>
        </p:spPr>
        <p:txBody>
          <a:bodyPr/>
          <a:lstStyle/>
          <a:p>
            <a:r>
              <a:t>Plot by age not available for this indicator</a:t>
            </a:r>
          </a:p>
        </p:txBody>
      </p:sp>
      <p:pic>
        <p:nvPicPr>
          <p:cNvPr id="10" name="Deprivation" descr="The bar plot shows the value by deprivation compared to the England average (85.5) in 2022. The value for 1 was 76.4, which is similar compared to England. The value for 2 was 84.3, which is similar compared to England. The value for 3 was 83.2, which is similar compared to England. The value for 4 was 94.4, which is similar compared to England. The value for 5 was 84.0, which is similar compared to England."/>
          <p:cNvPicPr>
            <a:picLocks noGrp="1"/>
          </p:cNvPicPr>
          <p:nvPr>
            <p:ph sz="quarter" idx="24"/>
          </p:nvPr>
        </p:nvPicPr>
        <p:blipFill>
          <a:blip r:embed="rId4"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7 in 2017 and 1.2 in 2022. "/>
          <p:cNvPicPr>
            <a:picLocks noGrp="1"/>
          </p:cNvPicPr>
          <p:nvPr>
            <p:ph sz="quarter" idx="25"/>
          </p:nvPr>
        </p:nvPicPr>
        <p:blipFill>
          <a:blip r:embed="rId5" cstate="print"/>
          <a:stretch>
            <a:fillRect/>
          </a:stretch>
        </p:blipFill>
        <p:spPr>
          <a:xfrm>
            <a:off x="7348402" y="4052411"/>
            <a:ext cx="4648916" cy="269078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Severe Mental Illness</a:t>
            </a:r>
          </a:p>
        </p:txBody>
      </p:sp>
      <p:sp>
        <p:nvSpPr>
          <p:cNvPr id="3" name="Slide Number"/>
          <p:cNvSpPr>
            <a:spLocks noGrp="1"/>
          </p:cNvSpPr>
          <p:nvPr>
            <p:ph type="sldNum" sz="quarter" idx="12"/>
          </p:nvPr>
        </p:nvSpPr>
        <p:spPr>
          <a:xfrm>
            <a:off x="15304" y="34131"/>
            <a:ext cx="1440000" cy="365125"/>
          </a:xfrm>
        </p:spPr>
        <p:txBody>
          <a:bodyPr/>
          <a:lstStyle/>
          <a:p>
            <a:r>
              <a:t>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severe mental illness (SMI)</a:t>
            </a:r>
          </a:p>
        </p:txBody>
      </p:sp>
      <p:sp>
        <p:nvSpPr>
          <p:cNvPr id="3" name="Slide Number"/>
          <p:cNvSpPr>
            <a:spLocks noGrp="1"/>
          </p:cNvSpPr>
          <p:nvPr>
            <p:ph type="sldNum" sz="quarter" idx="12"/>
          </p:nvPr>
        </p:nvSpPr>
        <p:spPr>
          <a:xfrm>
            <a:off x="479537" y="42080"/>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39, which is worse compared to England (36).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60 in 2013/14 and 39 in 2022/23. In England, the value was 77 in 2013/14 and 36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F20-25, F28-33.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35.6) in 2022/23. The value for Female was 40.4, which is worse compared to England. The value for Male was 37.9,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5.6) in 2022/23. The value for 0-14 was not calculated due to small numbers, which is not compared to England. The value for 15-24 was 53.1, which is worse compared to England. The value for 25-34 was 60.8, which is worse compared to England. The value for 35-44 was 58.7, which is worse compared to England. The value for 45-54 was 42.2, which is similar compared to England. The value for 55-64 was 43.9, which is similar compared to England. The value for 65-74 was 29.0, which is similar compared to England. The value for 75-84 was 30.3, which is similar compared to England. The value for 85+ was 30.2, which is simila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5.6) in 2022/23. The value for 1 was 53.5, which is worse compared to England. The value for 2 was 38.0, which is similar compared to England. The value for 3 was 34.9, which is similar compared to England. The value for 4 was 36.6, which is similar compared to England. The value for 5 was 32.4,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suicide</a:t>
            </a:r>
          </a:p>
        </p:txBody>
      </p:sp>
      <p:sp>
        <p:nvSpPr>
          <p:cNvPr id="3" name="Slide Number"/>
          <p:cNvSpPr>
            <a:spLocks noGrp="1"/>
          </p:cNvSpPr>
          <p:nvPr>
            <p:ph type="sldNum" sz="quarter" idx="12"/>
          </p:nvPr>
        </p:nvSpPr>
        <p:spPr>
          <a:xfrm>
            <a:off x="479537" y="42080"/>
            <a:ext cx="1440000" cy="365125"/>
          </a:xfrm>
        </p:spPr>
        <p:txBody>
          <a:bodyPr/>
          <a:lstStyle/>
          <a:p>
            <a:r>
              <a:t>23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Kent and Medway was 12, which is worse compared to England (10).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5 years, up to 2020-22. In Kent and Medway, the value was 10 in 2017-19 and 12 in 2020-22. In England, the value was 10 in 2017-19 and 10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X60-X84 (10+), Y10-Y34 (15+)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0.4) in 2020-22. The value for Female was 5.9, which is better compared to England. The value for Male was 18.2,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4) in 2020-22. The value for under 35 was 10.6, which is similar compared to England. The value for 35-64 was 13.9, which is worse compared to England. The value for 65+ was 9.9, which is similar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4) in 2020-22. The value for 1 was 16.7, which is worse compared to England. The value for 2 was 12.7, which is similar compared to England. The value for 3 was 10.6, which is similar compared to England. The value for 4 was 9.3, which is similar compared to England. The value for 5 was 10.4,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7-19 and 0.5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Respiratory Diseases</a:t>
            </a:r>
          </a:p>
        </p:txBody>
      </p:sp>
      <p:sp>
        <p:nvSpPr>
          <p:cNvPr id="3" name="Slide Number"/>
          <p:cNvSpPr>
            <a:spLocks noGrp="1"/>
          </p:cNvSpPr>
          <p:nvPr>
            <p:ph type="sldNum" sz="quarter" idx="12"/>
          </p:nvPr>
        </p:nvSpPr>
        <p:spPr>
          <a:xfrm>
            <a:off x="15304" y="34131"/>
            <a:ext cx="1440000" cy="365125"/>
          </a:xfrm>
        </p:spPr>
        <p:txBody>
          <a:bodyPr/>
          <a:lstStyle/>
          <a:p>
            <a:r>
              <a:t>24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respiratory disease</a:t>
            </a:r>
          </a:p>
        </p:txBody>
      </p:sp>
      <p:sp>
        <p:nvSpPr>
          <p:cNvPr id="3" name="Slide Number"/>
          <p:cNvSpPr>
            <a:spLocks noGrp="1"/>
          </p:cNvSpPr>
          <p:nvPr>
            <p:ph type="sldNum" sz="quarter" idx="12"/>
          </p:nvPr>
        </p:nvSpPr>
        <p:spPr>
          <a:xfrm>
            <a:off x="479536" y="42079"/>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1,231, which is better compared to England (1,391).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1144 in 2013/14 and 1231 in 2022/23. In England, the value was 1263 in 2013/14 and 1391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J00-J99.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1391.4) in 2022/23. The value for Female was 1,170.3, which is better compared to England. The value for Male was 1,311.2,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391.4) in 2022/23. The value for 0-14 was 2,073.2, which is worse compared to England. The value for 15-24 was 461.1, which is better compared to England. The value for 25-34 was 447.1, which is better compared to England. The value for 35-44 was 425.0, which is better compared to England. The value for 45-54 was 461.4, which is better compared to England. The value for 55-64 was 928.9, which is better compared to England. The value for 65-74 was 1,693.1, which is worse compared to England. The value for 75-84 was 3,414.0, which is worse compared to England. The value for 85+ was 6,014.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391.4) in 2022/23. The value for 1 was 1,608.4, which is worse compared to England. The value for 2 was 1,316.6, which is better compared to England. The value for 3 was 1,220.2, which is better compared to England. The value for 4 was 1,078.3, which is better compared to England. The value for 5 was 1,026.4,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4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respiratory disease</a:t>
            </a:r>
          </a:p>
        </p:txBody>
      </p:sp>
      <p:sp>
        <p:nvSpPr>
          <p:cNvPr id="3" name="Slide Number"/>
          <p:cNvSpPr>
            <a:spLocks noGrp="1"/>
          </p:cNvSpPr>
          <p:nvPr>
            <p:ph type="sldNum" sz="quarter" idx="12"/>
          </p:nvPr>
        </p:nvSpPr>
        <p:spPr>
          <a:xfrm>
            <a:off x="479536" y="42079"/>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106, which is similar compared to England (107).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140 in 2017 and 106 in 2022. In England, the value was 135 in 2017 and 107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J00-J99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07.2) in 2022. The value for Female was 88.8, which is better compared to England. The value for Male was 130.5,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7.2) in 2022. The value for 0-14 was not calculated due to small numbers, which is not compared to England. The value for 15-24 was not calculated due to small numbers, which is not compared to England. The value for 25-34 was not calculated due to small numbers, which is not compared to England. The value for 35-44 was 5.6, which is better compared to England. The value for 45-54 was 13.2, which is better compared to England. The value for 55-64 was 43.1, which is better compared to England. The value for 65-74 was 187.4, which is worse compared to England. The value for 75-84 was 566.6, which is worse compared to England. The value for 85+ was 1,659.7,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7.2) in 2022. The value for 1 was 175.0, which is worse compared to England. The value for 2 was 113.1, which is similar compared to England. The value for 3 was 97.2, which is similar compared to England. The value for 4 was 90.7, which is better compared to England. The value for 5 was 78.8,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7 and 0.3 in 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chronic obstructive pulmonary disease (35+)</a:t>
            </a:r>
          </a:p>
        </p:txBody>
      </p:sp>
      <p:sp>
        <p:nvSpPr>
          <p:cNvPr id="3" name="Slide Number"/>
          <p:cNvSpPr>
            <a:spLocks noGrp="1"/>
          </p:cNvSpPr>
          <p:nvPr>
            <p:ph type="sldNum" sz="quarter" idx="12"/>
          </p:nvPr>
        </p:nvSpPr>
        <p:spPr>
          <a:xfrm>
            <a:off x="479536" y="42079"/>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285, which is better compared to England (329). The value type is directly standardised rate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359 in 2013/14 and 285 in 2022/23. In England, the value was 397 in 2013/14 and 329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J40-J44.
Completed first episode emergency admissions discounting regular attendees.
Value type: Directly standardised rate per 100,000.
Original geography: Lower Super Output Area (LSOA).
Benchmarking method: Exact CI method (95%).
Source: NHS Digital, Hospital Episode Statistics (HES).</a:t>
            </a:r>
          </a:p>
        </p:txBody>
      </p:sp>
      <p:pic>
        <p:nvPicPr>
          <p:cNvPr id="8" name="Sex" descr="The bar plot shows the value by sex compared to the England average (329.4) in 2022/23. The value for Female was 283.5, which is better compared to England. The value for Male was 290.2, which is bette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329.4) in 2022/23. The value for 0-14 was 0.0, which is not compared to England. The value for 15-24 was 0.0, which is not compared to England. The value for 25-34 was 0.0, which is not compared to England. The value for 35-44 was 17.5, which is better compared to England. The value for 45-54 was 53.2, which is better compared to England. The value for 55-64 was 218.7, which is better compared to England. The value for 65-74 was 554.4, which is worse compared to England. The value for 75-84 was 874.0, which is worse compared to England. The value for 85+ was 742.1,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329.4) in 2022/23. The value for 1 was 566.3, which is worse compared to England. The value for 2 was 342.1, which is similar compared to England. The value for 3 was 256.4, which is better compared to England. The value for 4 was 194.6, which is better compared to England. The value for 5 was 151.5,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1 in 2013/14 and 0.1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chronic obstructive pulmonary disease</a:t>
            </a:r>
          </a:p>
        </p:txBody>
      </p:sp>
      <p:sp>
        <p:nvSpPr>
          <p:cNvPr id="3" name="Slide Number"/>
          <p:cNvSpPr>
            <a:spLocks noGrp="1"/>
          </p:cNvSpPr>
          <p:nvPr>
            <p:ph type="sldNum" sz="quarter" idx="12"/>
          </p:nvPr>
        </p:nvSpPr>
        <p:spPr>
          <a:xfrm>
            <a:off x="479536" y="42079"/>
            <a:ext cx="1440000" cy="365125"/>
          </a:xfrm>
        </p:spPr>
        <p:txBody>
          <a:bodyPr/>
          <a:lstStyle/>
          <a:p>
            <a:r>
              <a:t>28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50, which is worse compared to England (45).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58 in 2017 and 50 in 2022. In England, the value was 53 in 2017 and 45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J40-J44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44.9) in 2022. The value for Female was 41.2, which is similar compared to England. The value for Male was 61.1,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4.9) in 2022. The value for 0-14 was 0.0, which is not compared to England. The value for 15-24 was 0.0, which is not compared to England. The value for 25-34 was not calculated due to small numbers, which is not compared to England. The value for 35-44 was not calculated due to small numbers, which is not compared to England. The value for 45-54 was 5.8, which is better compared to England. The value for 55-64 was 24.8, which is better compared to England. The value for 65-74 was 121.2, which is worse compared to England. The value for 75-84 was 316.3, which is worse compared to England. The value for 85+ was 502.3,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4.9) in 2022. The value for 1 was 96.6, which is worse compared to England. The value for 2 was 52.9, which is worse compared to England. The value for 3 was 44.7, which is similar compared to England. The value for 4 was 39.8, which is similar compared to England. The value for 5 was 31.5,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2 in 2017 and 0.2 in 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Cancer</a:t>
            </a:r>
          </a:p>
        </p:txBody>
      </p:sp>
      <p:sp>
        <p:nvSpPr>
          <p:cNvPr id="3" name="Slide Number"/>
          <p:cNvSpPr>
            <a:spLocks noGrp="1"/>
          </p:cNvSpPr>
          <p:nvPr>
            <p:ph type="sldNum" sz="quarter" idx="12"/>
          </p:nvPr>
        </p:nvSpPr>
        <p:spPr>
          <a:xfrm>
            <a:off x="15304" y="34131"/>
            <a:ext cx="1440000" cy="365125"/>
          </a:xfrm>
        </p:spPr>
        <p:txBody>
          <a:bodyPr/>
          <a:lstStyle/>
          <a:p>
            <a:r>
              <a:t>29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7" y="509032"/>
            <a:ext cx="5260573" cy="652933"/>
          </a:xfrm>
        </p:spPr>
        <p:txBody>
          <a:bodyPr/>
          <a:lstStyle/>
          <a:p>
            <a:r>
              <a:t>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Footer"/>
          <p:cNvSpPr>
            <a:spLocks noGrp="1"/>
          </p:cNvSpPr>
          <p:nvPr>
            <p:ph type="ftr" sz="quarter" idx="13"/>
          </p:nvPr>
        </p:nvSpPr>
        <p:spPr>
          <a:xfrm>
            <a:off x="274458" y="1365850"/>
            <a:ext cx="11775994" cy="694998"/>
          </a:xfrm>
        </p:spPr>
        <p:txBody>
          <a:bodyPr/>
          <a:lstStyle/>
          <a:p>
            <a:r>
              <a:rPr dirty="0"/>
              <a:t>The purpose of the health inequalities profile is to provide an overview of differences in health outcomes among different population groups.
The tables show the latest value for each indicator, as well as an overview of the Relative Index of Inequality (RII).
The RII considers inequalities between all levels of deprivation. It indicates if outcomes are worse in more or less deprived areas, or if no inequality exists.</a:t>
            </a:r>
          </a:p>
        </p:txBody>
      </p:sp>
      <p:graphicFrame>
        <p:nvGraphicFramePr>
          <p:cNvPr id="6" name="Table 1" descr="Summary table"/>
          <p:cNvGraphicFramePr>
            <a:graphicFrameLocks noGrp="1"/>
          </p:cNvGraphicFramePr>
          <p:nvPr>
            <p:extLst>
              <p:ext uri="{D42A27DB-BD31-4B8C-83A1-F6EECF244321}">
                <p14:modId xmlns:p14="http://schemas.microsoft.com/office/powerpoint/2010/main" val="3540010896"/>
              </p:ext>
            </p:extLst>
          </p:nvPr>
        </p:nvGraphicFramePr>
        <p:xfrm>
          <a:off x="274458" y="2276872"/>
          <a:ext cx="5760720" cy="297180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Latest value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Inequality (worse outcomes)</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asthma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dirty="0">
                          <a:solidFill>
                            <a:srgbClr val="000000">
                              <a:alpha val="100000"/>
                            </a:srgbClr>
                          </a:solidFill>
                          <a:latin typeface="Calibri"/>
                          <a:cs typeface="Calibri"/>
                          <a:sym typeface="Calibri"/>
                        </a:rPr>
                        <a:t>Admissions for diabetes (&lt;19 </a:t>
                      </a:r>
                      <a:r>
                        <a:rPr sz="1100" dirty="0" err="1">
                          <a:solidFill>
                            <a:srgbClr val="000000">
                              <a:alpha val="100000"/>
                            </a:srgbClr>
                          </a:solidFill>
                          <a:latin typeface="Calibri"/>
                          <a:cs typeface="Calibri"/>
                          <a:sym typeface="Calibri"/>
                        </a:rPr>
                        <a:t>yrs</a:t>
                      </a:r>
                      <a:r>
                        <a:rPr sz="1100" dirty="0">
                          <a:solidFill>
                            <a:srgbClr val="000000">
                              <a:alpha val="100000"/>
                            </a:srgbClr>
                          </a:solidFill>
                          <a:latin typeface="Calibri"/>
                          <a:cs typeface="Calibri"/>
                          <a:sym typeface="Calibri"/>
                        </a:rPr>
                        <a: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epilepsy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mental health (&lt;18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14</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self-harm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Adms for tooth extraction (&lt;20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19</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of babies &lt;14 days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No inequality</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9795">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SMI</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suicide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respiratory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Calibri"/>
                          <a:cs typeface="Calibri"/>
                          <a:sym typeface="Calibri"/>
                        </a:rPr>
                        <a:t>25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12"/>
                  </a:ext>
                </a:extLst>
              </a:tr>
            </a:tbl>
          </a:graphicData>
        </a:graphic>
      </p:graphicFrame>
      <p:graphicFrame>
        <p:nvGraphicFramePr>
          <p:cNvPr id="7" name="Table 2" descr="Summary table"/>
          <p:cNvGraphicFramePr>
            <a:graphicFrameLocks noGrp="1"/>
          </p:cNvGraphicFramePr>
          <p:nvPr>
            <p:extLst>
              <p:ext uri="{D42A27DB-BD31-4B8C-83A1-F6EECF244321}">
                <p14:modId xmlns:p14="http://schemas.microsoft.com/office/powerpoint/2010/main" val="183152200"/>
              </p:ext>
            </p:extLst>
          </p:nvPr>
        </p:nvGraphicFramePr>
        <p:xfrm>
          <a:off x="6294974" y="2276872"/>
          <a:ext cx="5760720" cy="3017520"/>
        </p:xfrm>
        <a:graphic>
          <a:graphicData uri="http://schemas.openxmlformats.org/drawingml/2006/table">
            <a:tbl>
              <a:tblPr firstRow="1"/>
              <a:tblGrid>
                <a:gridCol w="242316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59436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Latest value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Inequality (worse outcomes)</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Calibri"/>
                          <a:cs typeface="Calibri"/>
                          <a:sym typeface="Calibri"/>
                        </a:rPr>
                        <a:t>Slide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respiratory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COPD (35+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COPD</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28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30</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all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31</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lung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32</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lung cancer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33</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cardiovascular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Better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35</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cardiovascular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36</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Admissions for hypertensive disease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Worse</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37</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Deaths from hypertensive diseases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Similar</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Calibri"/>
                          <a:cs typeface="Calibri"/>
                          <a:sym typeface="Calibri"/>
                        </a:rPr>
                        <a:t>More deprived</a:t>
                      </a: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72373">
                        <a:alpha val="100000"/>
                      </a:srgbClr>
                    </a:solidFill>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Calibri"/>
                          <a:cs typeface="Calibri"/>
                          <a:sym typeface="Calibri"/>
                        </a:rPr>
                        <a:t>38</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endParaRP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a:p>
                  </a:txBody>
                  <a:tcPr marL="0" marR="0" marT="0" marB="0" anchor="ctr">
                    <a:lnL w="12700" cap="flat" cmpd="sng" algn="ctr">
                      <a:solidFill>
                        <a:srgbClr val="D3D3D3">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endParaRPr dirty="0"/>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12"/>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all cancer</a:t>
            </a:r>
          </a:p>
        </p:txBody>
      </p:sp>
      <p:sp>
        <p:nvSpPr>
          <p:cNvPr id="3" name="Slide Number"/>
          <p:cNvSpPr>
            <a:spLocks noGrp="1"/>
          </p:cNvSpPr>
          <p:nvPr>
            <p:ph type="sldNum" sz="quarter" idx="12"/>
          </p:nvPr>
        </p:nvSpPr>
        <p:spPr>
          <a:xfrm>
            <a:off x="479536" y="42079"/>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553, which is better compared to England (579).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546 in 2013/14 and 553 in 2022/23. In England, the value was 622 in 2013/14 and 579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present in any of the first three diagnosis fields: C00-C97, D00-D09, D33, and D37-48.
Completed first episode emergency admissions discounting regular attendees.
Value type: Directly standardised rate (DSR) per 100,000.
Original geography: Lower Super Output Area (LSOA).
Benchmarking method: Byar's method (95%).
Source: NHS Digital, Hospital Episode Statistics (HES).</a:t>
            </a:r>
          </a:p>
        </p:txBody>
      </p:sp>
      <p:pic>
        <p:nvPicPr>
          <p:cNvPr id="8" name="Sex" descr="The bar plot shows the value by sex compared to the England average (578.6) in 2022/23. The value for Female was 468.0, which is better compared to England. The value for Male was 662.3,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578.6) in 2022/23. The value for 0-14 was 152.7, which is better compared to England. The value for 15-24 was 62.0, which is better compared to England. The value for 25-34 was 70.1, which is better compared to England. The value for 35-44 was 164.7, which is better compared to England. The value for 45-54 was 321.8, which is better compared to England. The value for 55-64 was 715.4, which is worse compared to England. The value for 65-74 was 1,377.6, which is worse compared to England. The value for 75-84 was 2,346.0, which is worse compared to England. The value for 85+ was 2,319.3,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578.6) in 2022/23. The value for 1 was 645.3, which is worse compared to England. The value for 2 was 572.0, which is similar compared to England. The value for 3 was 528.7, which is better compared to England. The value for 4 was 534.9, which is better compared to England. The value for 5 was 509.0,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8 in 2013/14 and 0.8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all cancer</a:t>
            </a:r>
          </a:p>
        </p:txBody>
      </p:sp>
      <p:sp>
        <p:nvSpPr>
          <p:cNvPr id="3" name="Slide Number"/>
          <p:cNvSpPr>
            <a:spLocks noGrp="1"/>
          </p:cNvSpPr>
          <p:nvPr>
            <p:ph type="sldNum" sz="quarter" idx="12"/>
          </p:nvPr>
        </p:nvSpPr>
        <p:spPr>
          <a:xfrm>
            <a:off x="479536" y="42079"/>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257, which is similar compared to England (253).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277 in 2017 and 257 in 2022. In England, the value was 270 in 2017 and 253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C00-C97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252.7) in 2022. The value for Female was 220.6, which is better compared to England. The value for Male was 307.6,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52.7) in 2022. The value for 0-14 was not calculated due to small numbers, which is not compared to England. The value for 15-24 was not calculated due to small numbers, which is not compared to England. The value for 25-34 was 8.4, which is better compared to England. The value for 35-44 was 28.6, which is better compared to England. The value for 45-54 was 85.6, which is better compared to England. The value for 55-64 was 254.2, which is similar compared to England. The value for 65-74 was 576.8, which is worse compared to England. The value for 75-84 was 1,402.8, which is worse compared to England. The value for 85+ was 2,231.9,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52.7) in 2022. The value for 1 was 345.1, which is worse compared to England. The value for 2 was 262.5, which is similar compared to England. The value for 3 was 250.6, which is similar compared to England. The value for 4 was 239.9, which is similar compared to England. The value for 5 was 214.3,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7 and 0.6 in 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lung cancer</a:t>
            </a:r>
          </a:p>
        </p:txBody>
      </p:sp>
      <p:sp>
        <p:nvSpPr>
          <p:cNvPr id="3" name="Slide Number"/>
          <p:cNvSpPr>
            <a:spLocks noGrp="1"/>
          </p:cNvSpPr>
          <p:nvPr>
            <p:ph type="sldNum" sz="quarter" idx="12"/>
          </p:nvPr>
        </p:nvSpPr>
        <p:spPr>
          <a:xfrm>
            <a:off x="479536" y="42079"/>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0-22, the value in Kent and Medway was 22, which is better compared to England (24).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9 years, up to 2020-22. In Kent and Medway, the value was 24 in 2013-15 and 22 in 2020-22. In England, the value was 32 in 2013-15 and 24 in 20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C33-C34.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23.9) in 2020-22. The value for Female was 20.0, which is better compared to England. The value for Male was 24.6,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3.9) in 2020-22. The value for 0-14 was 0.0, which is not compared to England. The value for 15-24 was 0.0, which is not compared to England. The value for 25-34 was not calculated due to small numbers, which is not compared to England. The value for 35-44 was 2.2, which is better compared to England. The value for 45-54 was 13.1, which is better compared to England. The value for 55-64 was 34.1, which is worse compared to England. The value for 65-74 was 70.6, which is worse compared to England. The value for 75-84 was 96.7, which is worse compared to England. The value for 85+ was 77.2,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3.9) in 2020-22. The value for 1 was 42.2, which is worse compared to England. The value for 2 was 23.0, which is similar compared to England. The value for 3 was 20.7, which is better compared to England. The value for 4 was 15.6, which is better compared to England. The value for 5 was 14.8,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2 in 2013-15 and 0.2 in 20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lung cancer</a:t>
            </a:r>
          </a:p>
        </p:txBody>
      </p:sp>
      <p:sp>
        <p:nvSpPr>
          <p:cNvPr id="3" name="Slide Number"/>
          <p:cNvSpPr>
            <a:spLocks noGrp="1"/>
          </p:cNvSpPr>
          <p:nvPr>
            <p:ph type="sldNum" sz="quarter" idx="12"/>
          </p:nvPr>
        </p:nvSpPr>
        <p:spPr>
          <a:xfrm>
            <a:off x="479536" y="42079"/>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51, which is similar compared to England (49).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55 in 2017 and 51 in 2022. In England, the value was 56 in 2017 and 49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C33-C34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48.5) in 2022. The value for Female was 44.6, which is similar compared to England. The value for Male was 59.8,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48.5) in 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18.5, which is better compared to England. The value for 55-64 was 52.0, which is similar compared to England. The value for 65-74 was 143.7, which is worse compared to England. The value for 75-84 was 295.6, which is worse compared to England. The value for 85+ was 306.6,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48.5) in 2022. The value for 1 was 91.3, which is worse compared to England. The value for 2 was 52.0, which is similar compared to England. The value for 3 was 50.1, which is similar compared to England. The value for 4 was 41.9, which is similar compared to England. The value for 5 was 34.0,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3 in 2017 and 0.3 in 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Cardiovascular Diseases</a:t>
            </a:r>
          </a:p>
        </p:txBody>
      </p:sp>
      <p:sp>
        <p:nvSpPr>
          <p:cNvPr id="3" name="Slide Number"/>
          <p:cNvSpPr>
            <a:spLocks noGrp="1"/>
          </p:cNvSpPr>
          <p:nvPr>
            <p:ph type="sldNum" sz="quarter" idx="12"/>
          </p:nvPr>
        </p:nvSpPr>
        <p:spPr>
          <a:xfrm>
            <a:off x="15304" y="34131"/>
            <a:ext cx="1440000" cy="365125"/>
          </a:xfrm>
        </p:spPr>
        <p:txBody>
          <a:bodyPr/>
          <a:lstStyle/>
          <a:p>
            <a:r>
              <a:t>34</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cardiovascular disease</a:t>
            </a:r>
          </a:p>
        </p:txBody>
      </p:sp>
      <p:sp>
        <p:nvSpPr>
          <p:cNvPr id="3" name="Slide Number"/>
          <p:cNvSpPr>
            <a:spLocks noGrp="1"/>
          </p:cNvSpPr>
          <p:nvPr>
            <p:ph type="sldNum" sz="quarter" idx="12"/>
          </p:nvPr>
        </p:nvSpPr>
        <p:spPr>
          <a:xfrm>
            <a:off x="479536" y="42079"/>
            <a:ext cx="1440000" cy="365125"/>
          </a:xfrm>
        </p:spPr>
        <p:txBody>
          <a:bodyPr/>
          <a:lstStyle/>
          <a:p>
            <a:r>
              <a:t>35</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1,030, which is better compared to England (1,062).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980 in 2013/14 and 1030 in 2022/23. In England, the value was 1042 in 2013/14 and 1062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I00-I99.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1062.3) in 2022/23. The value for Female was 832.8, which is better compared to England. The value for Male was 1,249.3,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062.3) in 2022/23. The value for 0-14 was 63.9, which is better compared to England. The value for 15-24 was 95.3, which is better compared to England. The value for 25-34 was 174.5, which is better compared to England. The value for 35-44 was 364.5, which is better compared to England. The value for 45-54 was 697.9, which is better compared to England. The value for 55-64 was 1,326.0, which is worse compared to England. The value for 65-74 was 2,156.9, which is worse compared to England. The value for 75-84 was 4,357.9, which is worse compared to England. The value for 85+ was 6,513.1,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062.3) in 2022/23. The value for 1 was 1,332.9, which is worse compared to England. The value for 2 was 1,119.1, which is worse compared to England. The value for 3 was 984.4, which is better compared to England. The value for 4 was 927.7, which is better compared to England. The value for 5 was 862.0,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cardiovascular diseases</a:t>
            </a:r>
          </a:p>
        </p:txBody>
      </p:sp>
      <p:sp>
        <p:nvSpPr>
          <p:cNvPr id="3" name="Slide Number"/>
          <p:cNvSpPr>
            <a:spLocks noGrp="1"/>
          </p:cNvSpPr>
          <p:nvPr>
            <p:ph type="sldNum" sz="quarter" idx="12"/>
          </p:nvPr>
        </p:nvSpPr>
        <p:spPr>
          <a:xfrm>
            <a:off x="479536" y="42079"/>
            <a:ext cx="1440000" cy="365125"/>
          </a:xfrm>
        </p:spPr>
        <p:txBody>
          <a:bodyPr/>
          <a:lstStyle/>
          <a:p>
            <a:r>
              <a:t>36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229, which is similar compared to England (237).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225 in 2017 and 229 in 2022. In England, the value was 244 in 2017 and 237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I00-I99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236.8) in 2022. The value for Female was 182.1, which is better compared to England. The value for Male was 284.1,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236.8) in 2022. The value for 0-14 was not calculated due to small numbers, which is not compared to England. The value for 15-24 was not calculated due to small numbers, which is not compared to England. The value for 25-34 was 7.9, which is better compared to England. The value for 35-44 was 22.6, which is better compared to England. The value for 45-54 was 56.4, which is better compared to England. The value for 55-64 was 150.6, which is better compared to England. The value for 65-74 was 334.6, which is worse compared to England. The value for 75-84 was 1,001.8, which is worse compared to England. The value for 85+ was 3,893.4,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236.8) in 2022. The value for 1 was 294.5, which is worse compared to England. The value for 2 was 252.6, which is similar compared to England. The value for 3 was 221.3, which is similar compared to England. The value for 4 was 204.7, which is better compared to England. The value for 5 was 193.2, which is bette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7 in 2017 and 0.6 in 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Emergency admissions for hypertensive disease</a:t>
            </a:r>
          </a:p>
        </p:txBody>
      </p:sp>
      <p:sp>
        <p:nvSpPr>
          <p:cNvPr id="3" name="Slide Number"/>
          <p:cNvSpPr>
            <a:spLocks noGrp="1"/>
          </p:cNvSpPr>
          <p:nvPr>
            <p:ph type="sldNum" sz="quarter" idx="12"/>
          </p:nvPr>
        </p:nvSpPr>
        <p:spPr>
          <a:xfrm>
            <a:off x="479536" y="42079"/>
            <a:ext cx="1440000" cy="365125"/>
          </a:xfrm>
        </p:spPr>
        <p:txBody>
          <a:bodyPr/>
          <a:lstStyle/>
          <a:p>
            <a:r>
              <a:t>37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23, the value in Kent and Medway was 75, which is worse compared to England (61).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10 years, up to 2022/23. In Kent and Medway, the value was 18 in 2013/14 and 75 in 2022/23. In England, the value was 19 in 2013/14 and 61 in 2022/23."/>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a primary diagnosis: I10-15.
Completed first episode emergency admissions discounting regular attendees.
Value type: Directly standardised rate (DSR) per 100,000.
Original geography: Lower Super Output Area (LSOA).
Benchmarking method: Exact CI method (95%).
Source: NHS Digital, Hospital Episode Statistics (HES).</a:t>
            </a:r>
          </a:p>
        </p:txBody>
      </p:sp>
      <p:pic>
        <p:nvPicPr>
          <p:cNvPr id="8" name="Sex" descr="The bar plot shows the value by sex compared to the England average (60.9) in 2022/23. The value for Female was 78.1, which is worse compared to England. The value for Male was 70.4, which is worse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60.9) in 2022/23. The value for 0-14 was 4.3, which is better compared to England. The value for 15-24 was 7.5, which is better compared to England. The value for 25-34 was 21.6, which is better compared to England. The value for 35-44 was 76.8, which is worse compared to England. The value for 45-54 was 97.2, which is worse compared to England. The value for 55-64 was 124.2, which is worse compared to England. The value for 65-74 was 123.5, which is worse compared to England. The value for 75-84 was 188.0, which is worse compared to England. The value for 85+ was 226.9,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60.9) in 2022/23. The value for 1 was 92.4, which is worse compared to England. The value for 2 was 79.4, which is worse compared to England. The value for 3 was 68.5, which is similar compared to England. The value for 4 was 74.5, which is worse compared to England. The value for 5 was 59.0,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5 in 2013/14 and 0.6 in 2022/23.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Deaths from hypertensive diseases</a:t>
            </a:r>
          </a:p>
        </p:txBody>
      </p:sp>
      <p:sp>
        <p:nvSpPr>
          <p:cNvPr id="3" name="Slide Number"/>
          <p:cNvSpPr>
            <a:spLocks noGrp="1"/>
          </p:cNvSpPr>
          <p:nvPr>
            <p:ph type="sldNum" sz="quarter" idx="12"/>
          </p:nvPr>
        </p:nvSpPr>
        <p:spPr>
          <a:xfrm>
            <a:off x="479536" y="42079"/>
            <a:ext cx="1440000" cy="365125"/>
          </a:xfrm>
        </p:spPr>
        <p:txBody>
          <a:bodyPr/>
          <a:lstStyle/>
          <a:p>
            <a:r>
              <a:t>38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descr="In 2022, the value in Kent and Medway was 16, which is similar compared to England (15). The value type is directly standardised rate (dsr) per 100,000."/>
          <p:cNvPicPr>
            <a:picLocks noGrp="1"/>
          </p:cNvPicPr>
          <p:nvPr>
            <p:ph sz="quarter" idx="21"/>
          </p:nvPr>
        </p:nvPicPr>
        <p:blipFill>
          <a:blip r:embed="rId2" cstate="print"/>
          <a:stretch>
            <a:fillRect/>
          </a:stretch>
        </p:blipFill>
        <p:spPr>
          <a:xfrm>
            <a:off x="120136" y="1272038"/>
            <a:ext cx="3384376" cy="1762432"/>
          </a:xfrm>
          <a:prstGeom prst="rect">
            <a:avLst/>
          </a:prstGeom>
        </p:spPr>
      </p:pic>
      <p:pic>
        <p:nvPicPr>
          <p:cNvPr id="6" name="Trend" descr="The trend plot shows the indicator values for Kent and Medway and England over the last 6 years, up to 2022. In Kent and Medway, the value was 13 in 2017 and 16 in 2022. In England, the value was 13 in 2017 and 15 in 2022."/>
          <p:cNvPicPr>
            <a:picLocks noGrp="1"/>
          </p:cNvPicPr>
          <p:nvPr>
            <p:ph sz="quarter" idx="17"/>
          </p:nvPr>
        </p:nvPicPr>
        <p:blipFill>
          <a:blip r:embed="rId3" cstate="print"/>
          <a:stretch>
            <a:fillRect/>
          </a:stretch>
        </p:blipFill>
        <p:spPr>
          <a:xfrm>
            <a:off x="120136" y="3144543"/>
            <a:ext cx="3382774" cy="2024278"/>
          </a:xfrm>
          <a:prstGeom prst="rect">
            <a:avLst/>
          </a:prstGeom>
        </p:spPr>
      </p:pic>
      <p:sp>
        <p:nvSpPr>
          <p:cNvPr id="7" name="Metadata"/>
          <p:cNvSpPr>
            <a:spLocks noGrp="1"/>
          </p:cNvSpPr>
          <p:nvPr>
            <p:ph sz="quarter" idx="19"/>
          </p:nvPr>
        </p:nvSpPr>
        <p:spPr>
          <a:xfrm>
            <a:off x="115182" y="5229200"/>
            <a:ext cx="3382772" cy="1512911"/>
          </a:xfrm>
        </p:spPr>
        <p:txBody>
          <a:bodyPr/>
          <a:lstStyle/>
          <a:p>
            <a:r>
              <a:t>ICD-10 codes as underlying cause of death: I10-I15
Value type: Directly standardised rate (DSR) per 100,000.
Original geography: Lower Super Output Area (LSOA).
Benchmarking method: Exact CI method (95%).
Source: Area deaths: NHS Digital. Primary Care Mortality Database (PCMD).
England deaths: Nomis. Mortality statistics - underlying cause, sex and age.</a:t>
            </a:r>
          </a:p>
        </p:txBody>
      </p:sp>
      <p:pic>
        <p:nvPicPr>
          <p:cNvPr id="8" name="Sex" descr="The bar plot shows the value by sex compared to the England average (14.9) in 2022. The value for Female was 14.0, which is similar compared to England. The value for Male was 17.6, which is similar compared to England."/>
          <p:cNvPicPr>
            <a:picLocks noGrp="1"/>
          </p:cNvPicPr>
          <p:nvPr>
            <p:ph sz="quarter" idx="22"/>
          </p:nvPr>
        </p:nvPicPr>
        <p:blipFill>
          <a:blip r:embed="rId4" cstate="print"/>
          <a:stretch>
            <a:fillRect/>
          </a:stretch>
        </p:blipFill>
        <p:spPr>
          <a:xfrm>
            <a:off x="3675191" y="1272038"/>
            <a:ext cx="3469328" cy="1580896"/>
          </a:xfrm>
          <a:prstGeom prst="rect">
            <a:avLst/>
          </a:prstGeom>
        </p:spPr>
      </p:pic>
      <p:pic>
        <p:nvPicPr>
          <p:cNvPr id="9" name="Age" descr="The bar plot shows the value by age compared to the England average (14.9) in 2022. The value for 0-14 was 0.0, which is not compared to England. The value for 15-24 was 0.0, which is not compared to England. The value for 25-34 was 0.0, which is not compared to England. The value for 35-44 was not calculated due to small numbers, which is not compared to England. The value for 45-54 was not calculated due to small numbers, which is not compared to England. The value for 55-64 was 9.9, which is similar compared to England. The value for 65-74 was 18.4, which is similar compared to England. The value for 75-84 was 48.2, which is worse compared to England. The value for 85+ was 366.4, which is worse compared to England."/>
          <p:cNvPicPr>
            <a:picLocks noGrp="1"/>
          </p:cNvPicPr>
          <p:nvPr>
            <p:ph sz="quarter" idx="23"/>
          </p:nvPr>
        </p:nvPicPr>
        <p:blipFill>
          <a:blip r:embed="rId5" cstate="print"/>
          <a:stretch>
            <a:fillRect/>
          </a:stretch>
        </p:blipFill>
        <p:spPr>
          <a:xfrm>
            <a:off x="3670254" y="2996955"/>
            <a:ext cx="3474265" cy="3745159"/>
          </a:xfrm>
          <a:prstGeom prst="rect">
            <a:avLst/>
          </a:prstGeom>
        </p:spPr>
      </p:pic>
      <p:pic>
        <p:nvPicPr>
          <p:cNvPr id="10" name="Deprivation" descr="The bar plot shows the value by deprivation compared to the England average (14.9) in 2022. The value for 1 was 18.6, which is similar compared to England. The value for 2 was 19.5, which is similar compared to England. The value for 3 was 15.7, which is similar compared to England. The value for 4 was 13.9, which is similar compared to England. The value for 5 was 13.0, which is similar compared to England."/>
          <p:cNvPicPr>
            <a:picLocks noGrp="1"/>
          </p:cNvPicPr>
          <p:nvPr>
            <p:ph sz="quarter" idx="24"/>
          </p:nvPr>
        </p:nvPicPr>
        <p:blipFill>
          <a:blip r:embed="rId6" cstate="print"/>
          <a:stretch>
            <a:fillRect/>
          </a:stretch>
        </p:blipFill>
        <p:spPr>
          <a:xfrm>
            <a:off x="7351738" y="1274743"/>
            <a:ext cx="4648915" cy="2664890"/>
          </a:xfrm>
          <a:prstGeom prst="rect">
            <a:avLst/>
          </a:prstGeom>
        </p:spPr>
      </p:pic>
      <p:pic>
        <p:nvPicPr>
          <p:cNvPr id="11" name="SII" descr="The trend plot shows the relative index of inequality (RII). This represents how much the indicator varies across the whole gradient of deprivation. An RII equal to  1 indicates there is no inequality. An RII less than 1 indicates inequality exists with worse outcomes for those in more deprived areas. An RII more than 1 indicates that inequality exists with worse outcomes for those in less deprived areas. The value was 0.6 in 2017 and 0.6 in 2022. "/>
          <p:cNvPicPr>
            <a:picLocks noGrp="1"/>
          </p:cNvPicPr>
          <p:nvPr>
            <p:ph sz="quarter" idx="25"/>
          </p:nvPr>
        </p:nvPicPr>
        <p:blipFill>
          <a:blip r:embed="rId7" cstate="print"/>
          <a:stretch>
            <a:fillRect/>
          </a:stretch>
        </p:blipFill>
        <p:spPr>
          <a:xfrm>
            <a:off x="7348402" y="4052411"/>
            <a:ext cx="4648916" cy="269078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hasCustomPrompt="1"/>
          </p:nvPr>
        </p:nvSpPr>
        <p:spPr>
          <a:xfrm>
            <a:off x="1775899" y="2492896"/>
            <a:ext cx="8136001" cy="1440160"/>
          </a:xfrm>
        </p:spPr>
        <p:txBody>
          <a:bodyPr/>
          <a:lstStyle/>
          <a:p>
            <a:r>
              <a:t>Methodology and 
Resources</a:t>
            </a:r>
          </a:p>
        </p:txBody>
      </p:sp>
      <p:sp>
        <p:nvSpPr>
          <p:cNvPr id="3" name="Slide Number"/>
          <p:cNvSpPr>
            <a:spLocks noGrp="1"/>
          </p:cNvSpPr>
          <p:nvPr>
            <p:ph type="sldNum" sz="quarter" idx="12"/>
          </p:nvPr>
        </p:nvSpPr>
        <p:spPr>
          <a:xfrm>
            <a:off x="15304" y="34131"/>
            <a:ext cx="1440000" cy="365125"/>
          </a:xfrm>
        </p:spPr>
        <p:txBody>
          <a:bodyPr/>
          <a:lstStyle/>
          <a:p>
            <a:r>
              <a:t>39</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Indicator slides explained</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Measures</a:t>
            </a:r>
          </a:p>
        </p:txBody>
      </p:sp>
      <p:sp>
        <p:nvSpPr>
          <p:cNvPr id="3" name="Content"/>
          <p:cNvSpPr>
            <a:spLocks noGrp="1"/>
          </p:cNvSpPr>
          <p:nvPr>
            <p:ph sz="quarter" idx="14"/>
          </p:nvPr>
        </p:nvSpPr>
        <p:spPr>
          <a:xfrm>
            <a:off x="274458" y="1271740"/>
            <a:ext cx="11643084" cy="4965571"/>
          </a:xfrm>
        </p:spPr>
        <p:txBody>
          <a:bodyPr/>
          <a:lstStyle/>
          <a:p>
            <a:r>
              <a:t>The profiles use a range of Public Health measures to best present the data for each indicator:</a:t>
            </a:r>
          </a:p>
          <a:p>
            <a:pPr lvl="2"/>
            <a:r>
              <a:t>Percentage (%): The number of events (e.g. admissions) divided by the total population of interest, multiplied by 100. This is expressed as a number between 0 and 100.</a:t>
            </a:r>
          </a:p>
          <a:p>
            <a:pPr lvl="2"/>
            <a:r>
              <a:t>Crude Rate (CR): A CR is a measure of the total number of events divided by the total population in each area of interest. CRs are not adjusted or standardised for variables such as age that might influence the estimate between groups.</a:t>
            </a:r>
          </a:p>
          <a:p>
            <a:pPr lvl="2"/>
            <a:r>
              <a:t>Directly Standardised Rate (DSR): A DSR is a measure of occurrence or frequency that has been adjusted to account for differences in the age structure of different population groups. It involves applying the age-specific rates of a standard population to the age distribution of the population of interest. This provides a fair comparison between groups that have different age structures. Without using an age-adjusted rate, it would be difficult to determine whether there are true differences in the risk of the event between groups.</a:t>
            </a:r>
          </a:p>
          <a:p>
            <a:r>
              <a:t>Rates are presented as the number of events within a multiple of ten. For example, the rate per 1,000 people.</a:t>
            </a:r>
          </a:p>
        </p:txBody>
      </p:sp>
      <p:sp>
        <p:nvSpPr>
          <p:cNvPr id="4" name="Slide Number"/>
          <p:cNvSpPr>
            <a:spLocks noGrp="1"/>
          </p:cNvSpPr>
          <p:nvPr>
            <p:ph type="sldNum" sz="quarter" idx="12"/>
          </p:nvPr>
        </p:nvSpPr>
        <p:spPr>
          <a:xfrm>
            <a:off x="15304" y="34131"/>
            <a:ext cx="1440000" cy="365125"/>
          </a:xfrm>
        </p:spPr>
        <p:txBody>
          <a:bodyPr/>
          <a:lstStyle/>
          <a:p>
            <a:r>
              <a:t>40</a:t>
            </a:r>
          </a:p>
        </p:txBody>
      </p:sp>
      <p:sp>
        <p:nvSpPr>
          <p:cNvPr id="5"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Deprivation</a:t>
            </a:r>
          </a:p>
        </p:txBody>
      </p:sp>
      <p:sp>
        <p:nvSpPr>
          <p:cNvPr id="3" name="Slide Number"/>
          <p:cNvSpPr>
            <a:spLocks noGrp="1"/>
          </p:cNvSpPr>
          <p:nvPr>
            <p:ph type="sldNum" sz="quarter" idx="12"/>
          </p:nvPr>
        </p:nvSpPr>
        <p:spPr>
          <a:xfrm>
            <a:off x="15304" y="34131"/>
            <a:ext cx="1440000" cy="365125"/>
          </a:xfrm>
        </p:spPr>
        <p:txBody>
          <a:bodyPr/>
          <a:lstStyle/>
          <a:p>
            <a:r>
              <a:t>41</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Each indicator includes a plot of local relative deprivation. This refers to the lack of resources that are required to maintain the quality of life considered typical within a given socioeconomic group.
The Index of Multiple Deprivation (IMD) 2019 is used to the create local deprivation quintiles.
The IMD 2019 measures deprivation in the UK using the following domain groups: income, employment, education, health, crime, barriers to housing and services and the living environment. This provides a national score and rank of overall deprivation at Lower Super Output Area (LSOA) which are geographic groupings of around 1000 – 1500 households.
To create the local deprivation quintiles, Medway LSOAs were ordered by their national deprivation rank. The LSOAs were then separated into five equal groups to create the local deprivation quintiles.
Quintile one includes LSOAs in Medway with the highest level of local deprivation whereas quintile five includes LSOAs with the lowest level of local deprivation.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6973670" cy="652933"/>
          </a:xfrm>
        </p:spPr>
        <p:txBody>
          <a:bodyPr/>
          <a:lstStyle/>
          <a:p>
            <a:r>
              <a:t>Relative Index of Inequality</a:t>
            </a:r>
          </a:p>
        </p:txBody>
      </p:sp>
      <p:sp>
        <p:nvSpPr>
          <p:cNvPr id="3" name="Content"/>
          <p:cNvSpPr>
            <a:spLocks noGrp="1"/>
          </p:cNvSpPr>
          <p:nvPr>
            <p:ph sz="quarter" idx="14"/>
          </p:nvPr>
        </p:nvSpPr>
        <p:spPr>
          <a:xfrm>
            <a:off x="271123" y="1233973"/>
            <a:ext cx="6832990" cy="4965571"/>
          </a:xfrm>
        </p:spPr>
        <p:txBody>
          <a:bodyPr/>
          <a:lstStyle/>
          <a:p>
            <a:r>
              <a:t>The Relative Index of Inequality (RII) is a summary measure used to quantify and compare the degree of inequality between different population groups, such as those based on deprivation.</a:t>
            </a:r>
          </a:p>
          <a:p>
            <a:r>
              <a:t>It takes account of inequalities across the whole range of deprivation and summarises this into a single number.</a:t>
            </a:r>
          </a:p>
          <a:p>
            <a:r>
              <a:t>It represents the proportional difference in the indicator across the whole gradient from most to least deprived.</a:t>
            </a:r>
          </a:p>
          <a:p>
            <a:r>
              <a:t>The RII trend plot shows the relative index of inequality over time, using colours and shapes to aid interpretation.</a:t>
            </a:r>
          </a:p>
          <a:p>
            <a:r>
              <a:t>The RII usually ranges between -2 and 2:</a:t>
            </a:r>
          </a:p>
          <a:p>
            <a:pPr lvl="2"/>
            <a:r>
              <a:t>RII equal to 1 indicates there is no inequality.</a:t>
            </a:r>
          </a:p>
          <a:p>
            <a:pPr lvl="2"/>
            <a:r>
              <a:t>An RII less than 1 indicates inequality exists with worse outcomes (e.g. higher rate/percentage) for those in more deprived areas.</a:t>
            </a:r>
          </a:p>
          <a:p>
            <a:pPr lvl="2"/>
            <a:r>
              <a:t>An RII more than 1 indicates that inequality exists with worse outcomes for those in less deprived areas.</a:t>
            </a:r>
          </a:p>
        </p:txBody>
      </p:sp>
      <p:sp>
        <p:nvSpPr>
          <p:cNvPr id="4" name="Slide Number"/>
          <p:cNvSpPr>
            <a:spLocks noGrp="1"/>
          </p:cNvSpPr>
          <p:nvPr>
            <p:ph type="sldNum" sz="quarter" idx="12"/>
          </p:nvPr>
        </p:nvSpPr>
        <p:spPr>
          <a:xfrm>
            <a:off x="15304" y="34131"/>
            <a:ext cx="1440000" cy="365125"/>
          </a:xfrm>
        </p:spPr>
        <p:txBody>
          <a:bodyPr/>
          <a:lstStyle/>
          <a:p>
            <a:r>
              <a:t>42</a:t>
            </a:r>
          </a:p>
        </p:txBody>
      </p:sp>
      <p:sp>
        <p:nvSpPr>
          <p:cNvPr id="5"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Benchmarking</a:t>
            </a:r>
          </a:p>
        </p:txBody>
      </p:sp>
      <p:sp>
        <p:nvSpPr>
          <p:cNvPr id="3" name="Slide Number"/>
          <p:cNvSpPr>
            <a:spLocks noGrp="1"/>
          </p:cNvSpPr>
          <p:nvPr>
            <p:ph type="sldNum" sz="quarter" idx="12"/>
          </p:nvPr>
        </p:nvSpPr>
        <p:spPr>
          <a:xfrm>
            <a:off x="15304" y="34131"/>
            <a:ext cx="1440000" cy="365125"/>
          </a:xfrm>
        </p:spPr>
        <p:txBody>
          <a:bodyPr/>
          <a:lstStyle/>
          <a:p>
            <a:r>
              <a:t>43</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A RAG rating (red, amber, green) has been applied to the indicators to show how well a value is performing compared to a benchmark (usually the England average).
The RAG rating is assigned by comparing the value to a reference range, which was created using confidence intervals (CIs).
Confidence intervals are a range of values that measure the level of uncertainty in an estimated value. Uncertainty can be caused by natural variation in the data, as well as the sample size and data quality. A confidence interval has an upper and lower limit which are used to determine whether two groups are statistically similar or different to each other. The wider the confidence interval, the greater the uncertainty in the estimated value.
Green corresponds to a value that is better than England, red to a value that is worse, and amber indicates that there is no difference.
An indicator is shaded grey where it is inappropriate to apply a RAG rating due to the methods used in the calculation or the count is less than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Accessibility</a:t>
            </a:r>
          </a:p>
        </p:txBody>
      </p:sp>
      <p:sp>
        <p:nvSpPr>
          <p:cNvPr id="3" name="Slide Number"/>
          <p:cNvSpPr>
            <a:spLocks noGrp="1"/>
          </p:cNvSpPr>
          <p:nvPr>
            <p:ph type="sldNum" sz="quarter" idx="12"/>
          </p:nvPr>
        </p:nvSpPr>
        <p:spPr>
          <a:xfrm>
            <a:off x="15304" y="34131"/>
            <a:ext cx="1440000" cy="365125"/>
          </a:xfrm>
        </p:spPr>
        <p:txBody>
          <a:bodyPr/>
          <a:lstStyle/>
          <a:p>
            <a:r>
              <a:t>44</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All plots contain alternative text (alt text), which describes the plot and, where possible, includes values.
To access the alt text: Right-click an image, and then select View Alt Text. This will open the Alt Text pane.
Shapes and patterns have been used to communicate meaning when the colour palette may not be accessible.
For instance, a RAG rating (red, amber, green) is used for most indicators to show how well the value compares to a benchmark, such as the England average.
Green represents better performance, amber represents similarity, and red signifies worse performance. 
Shapes are also used to communicate this information, where a circle signifies better performance, a square represents similarity, a triangle indicates worse, and a diamond signifies there has been no comparison. 
Additionally, some plots are patterned alongside their RAG rating to communicate this information. Dots signify better performance, single diagonal lines signify worse performance, and crossed diagonal lines represent similarity.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References</a:t>
            </a:r>
          </a:p>
        </p:txBody>
      </p:sp>
      <p:sp>
        <p:nvSpPr>
          <p:cNvPr id="3" name="Slide Number"/>
          <p:cNvSpPr>
            <a:spLocks noGrp="1"/>
          </p:cNvSpPr>
          <p:nvPr>
            <p:ph type="sldNum" sz="quarter" idx="12"/>
          </p:nvPr>
        </p:nvSpPr>
        <p:spPr>
          <a:xfrm>
            <a:off x="15304" y="34131"/>
            <a:ext cx="1440000" cy="365125"/>
          </a:xfrm>
        </p:spPr>
        <p:txBody>
          <a:bodyPr/>
          <a:lstStyle/>
          <a:p>
            <a:r>
              <a:t>45</a:t>
            </a:r>
          </a:p>
        </p:txBody>
      </p:sp>
      <p:sp>
        <p:nvSpPr>
          <p:cNvPr id="4" name="Copyright"/>
          <p:cNvSpPr>
            <a:spLocks noGrp="1"/>
          </p:cNvSpPr>
          <p:nvPr>
            <p:ph sz="quarter" idx="20"/>
          </p:nvPr>
        </p:nvSpPr>
        <p:spPr>
          <a:xfrm>
            <a:off x="5344320" y="8618"/>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The methodology for each indicator is based on published data and existing measures.
Sources of methodology include Fingertips (Office for Health Improvement and Disparities), Office for National Statistics, and NHS Digital.
Some indicator values may be different from published figures. This may be due to slight differences in numbers extracted or data being grouped into different year intervals.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Further Resources</a:t>
            </a:r>
          </a:p>
        </p:txBody>
      </p:sp>
      <p:sp>
        <p:nvSpPr>
          <p:cNvPr id="3" name="Slide Number"/>
          <p:cNvSpPr>
            <a:spLocks noGrp="1"/>
          </p:cNvSpPr>
          <p:nvPr>
            <p:ph type="sldNum" sz="quarter" idx="12"/>
          </p:nvPr>
        </p:nvSpPr>
        <p:spPr>
          <a:xfrm>
            <a:off x="15304" y="34131"/>
            <a:ext cx="1440000" cy="365125"/>
          </a:xfrm>
        </p:spPr>
        <p:txBody>
          <a:bodyPr/>
          <a:lstStyle/>
          <a:p>
            <a:r>
              <a:t>46</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sp>
        <p:nvSpPr>
          <p:cNvPr id="5" name="Joint Text"/>
          <p:cNvSpPr>
            <a:spLocks noGrp="1"/>
          </p:cNvSpPr>
          <p:nvPr>
            <p:ph sz="quarter" idx="26"/>
          </p:nvPr>
        </p:nvSpPr>
        <p:spPr>
          <a:xfrm>
            <a:off x="274457" y="1161965"/>
            <a:ext cx="11636771" cy="769189"/>
          </a:xfrm>
        </p:spPr>
        <p:txBody>
          <a:bodyPr/>
          <a:lstStyle/>
          <a:p>
            <a:pPr lvl="1"/>
            <a:r>
              <a:t>Kent County Council and Medway Council Public Health teams are committed to supporting partners across the Integrated Care System to better understand and address health inequalities through collaborative action.</a:t>
            </a:r>
          </a:p>
        </p:txBody>
      </p:sp>
      <p:sp>
        <p:nvSpPr>
          <p:cNvPr id="6" name="Kent Text"/>
          <p:cNvSpPr>
            <a:spLocks noGrp="1"/>
          </p:cNvSpPr>
          <p:nvPr>
            <p:ph sz="quarter" idx="14"/>
          </p:nvPr>
        </p:nvSpPr>
        <p:spPr>
          <a:xfrm>
            <a:off x="274458" y="1931153"/>
            <a:ext cx="5605518" cy="3946119"/>
          </a:xfrm>
        </p:spPr>
        <p:txBody>
          <a:bodyPr/>
          <a:lstStyle/>
          <a:p>
            <a:r>
              <a:t>Kent County Council Public Health</a:t>
            </a:r>
          </a:p>
          <a:p>
            <a:pPr lvl="2"/>
            <a:r>
              <a:t>Each Health and Care Partnership in Kent is supported by Consultants in Public Health and each district council is supported by a Public Health Specialist.</a:t>
            </a:r>
          </a:p>
          <a:p>
            <a:pPr lvl="2"/>
            <a:r>
              <a:t>The Kent Public Health Observatory website contains an extensive collection of Joint Strategic Needs Assessment (JSNA) reports on a wide range of topics relevant to health inequalities.</a:t>
            </a:r>
          </a:p>
          <a:p>
            <a:pPr lvl="2"/>
            <a:r>
              <a:t>Please contact us for more information.</a:t>
            </a:r>
          </a:p>
        </p:txBody>
      </p:sp>
      <p:sp>
        <p:nvSpPr>
          <p:cNvPr id="7" name="Kent Email"/>
          <p:cNvSpPr>
            <a:spLocks noGrp="1"/>
          </p:cNvSpPr>
          <p:nvPr>
            <p:ph sz="quarter" idx="23" hasCustomPrompt="1"/>
          </p:nvPr>
        </p:nvSpPr>
        <p:spPr>
          <a:xfrm>
            <a:off x="274458" y="6357749"/>
            <a:ext cx="4669413" cy="360040"/>
          </a:xfrm>
        </p:spPr>
        <p:txBody>
          <a:bodyPr/>
          <a:lstStyle/>
          <a:p>
            <a:pPr marL="0" marR="0" algn="l">
              <a:lnSpc>
                <a:spcPct val="100000"/>
              </a:lnSpc>
              <a:spcBef>
                <a:spcPts val="0"/>
              </a:spcBef>
              <a:spcAft>
                <a:spcPts val="0"/>
              </a:spcAft>
              <a:buNone/>
            </a:pPr>
            <a:r>
              <a:t>Email: </a:t>
            </a:r>
            <a:r>
              <a:rPr>
                <a:hlinkClick r:id="rId2"/>
              </a:rPr>
              <a:t>kpho@kent.gov.uk</a:t>
            </a:r>
          </a:p>
        </p:txBody>
      </p:sp>
      <p:sp>
        <p:nvSpPr>
          <p:cNvPr id="8" name="Kent Website"/>
          <p:cNvSpPr>
            <a:spLocks noGrp="1"/>
          </p:cNvSpPr>
          <p:nvPr>
            <p:ph sz="quarter" idx="22" hasCustomPrompt="1"/>
          </p:nvPr>
        </p:nvSpPr>
        <p:spPr>
          <a:xfrm>
            <a:off x="274458" y="5952130"/>
            <a:ext cx="4669413" cy="360040"/>
          </a:xfrm>
        </p:spPr>
        <p:txBody>
          <a:bodyPr/>
          <a:lstStyle/>
          <a:p>
            <a:pPr marL="0" marR="0" algn="l">
              <a:lnSpc>
                <a:spcPct val="100000"/>
              </a:lnSpc>
              <a:spcBef>
                <a:spcPts val="0"/>
              </a:spcBef>
              <a:spcAft>
                <a:spcPts val="0"/>
              </a:spcAft>
              <a:buNone/>
            </a:pPr>
            <a:r>
              <a:t>Website: </a:t>
            </a:r>
            <a:r>
              <a:rPr>
                <a:hlinkClick r:id="rId3"/>
              </a:rPr>
              <a:t>www.kpho.org.uk</a:t>
            </a:r>
          </a:p>
        </p:txBody>
      </p:sp>
      <p:sp>
        <p:nvSpPr>
          <p:cNvPr id="9" name="Medway Text"/>
          <p:cNvSpPr>
            <a:spLocks noGrp="1"/>
          </p:cNvSpPr>
          <p:nvPr>
            <p:ph sz="quarter" idx="21"/>
          </p:nvPr>
        </p:nvSpPr>
        <p:spPr>
          <a:xfrm>
            <a:off x="6312024" y="1931154"/>
            <a:ext cx="5605518" cy="3946118"/>
          </a:xfrm>
        </p:spPr>
        <p:txBody>
          <a:bodyPr/>
          <a:lstStyle/>
          <a:p>
            <a:r>
              <a:t>Medway Council Public Health</a:t>
            </a:r>
          </a:p>
          <a:p>
            <a:pPr lvl="2"/>
            <a:r>
              <a:t>Medway's Joint Strategic Needs Assessment (JSNA) website contains a range of resources to summarise the health and social care needs of Medway's residents.</a:t>
            </a:r>
          </a:p>
          <a:p>
            <a:pPr lvl="2"/>
            <a:r>
              <a:t>There over 30 topic specific chapters, including a chapter on health inequalities.</a:t>
            </a:r>
          </a:p>
          <a:p>
            <a:pPr lvl="2"/>
            <a:r>
              <a:t>A range of profiles are also available to provide an overview of the health and wellbeing needs of different areas, such as the Kent and Medway Health and Care Partnerships (HCPs) and Primary Care Networks (PCNs).</a:t>
            </a:r>
          </a:p>
        </p:txBody>
      </p:sp>
      <p:sp>
        <p:nvSpPr>
          <p:cNvPr id="10" name="Medway Email"/>
          <p:cNvSpPr>
            <a:spLocks noGrp="1"/>
          </p:cNvSpPr>
          <p:nvPr>
            <p:ph sz="quarter" idx="25" hasCustomPrompt="1"/>
          </p:nvPr>
        </p:nvSpPr>
        <p:spPr>
          <a:xfrm>
            <a:off x="6312024" y="6324973"/>
            <a:ext cx="4669413" cy="360040"/>
          </a:xfrm>
        </p:spPr>
        <p:txBody>
          <a:bodyPr/>
          <a:lstStyle/>
          <a:p>
            <a:pPr marL="0" marR="0" algn="l">
              <a:lnSpc>
                <a:spcPct val="100000"/>
              </a:lnSpc>
              <a:spcBef>
                <a:spcPts val="0"/>
              </a:spcBef>
              <a:spcAft>
                <a:spcPts val="0"/>
              </a:spcAft>
              <a:buNone/>
            </a:pPr>
            <a:r>
              <a:t>Email: </a:t>
            </a:r>
            <a:r>
              <a:rPr>
                <a:hlinkClick r:id="rId4"/>
              </a:rPr>
              <a:t>jsna@medway.gov.uk</a:t>
            </a:r>
          </a:p>
        </p:txBody>
      </p:sp>
      <p:sp>
        <p:nvSpPr>
          <p:cNvPr id="11" name="Medway Website"/>
          <p:cNvSpPr>
            <a:spLocks noGrp="1"/>
          </p:cNvSpPr>
          <p:nvPr>
            <p:ph sz="quarter" idx="24" hasCustomPrompt="1"/>
          </p:nvPr>
        </p:nvSpPr>
        <p:spPr>
          <a:xfrm>
            <a:off x="6308867" y="5949280"/>
            <a:ext cx="4669413" cy="360040"/>
          </a:xfrm>
        </p:spPr>
        <p:txBody>
          <a:bodyPr/>
          <a:lstStyle/>
          <a:p>
            <a:pPr marL="0" marR="0" algn="l">
              <a:lnSpc>
                <a:spcPct val="100000"/>
              </a:lnSpc>
              <a:spcBef>
                <a:spcPts val="0"/>
              </a:spcBef>
              <a:spcAft>
                <a:spcPts val="0"/>
              </a:spcAft>
              <a:buNone/>
            </a:pPr>
            <a:r>
              <a:t>Website: </a:t>
            </a:r>
            <a:r>
              <a:rPr>
                <a:hlinkClick r:id="rId5"/>
              </a:rPr>
              <a:t>www.medway.gov.uk/jsna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8664" y="8471"/>
            <a:ext cx="6813336" cy="424541"/>
          </a:xfrm>
        </p:spPr>
        <p:txBody>
          <a:bodyPr/>
          <a:lstStyle/>
          <a:p>
            <a:r>
              <a:t>Version 1.2 © Medway Council, Public Health Intelligence Team, 11/03/2024</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Overarching Indicators</a:t>
            </a:r>
          </a:p>
        </p:txBody>
      </p:sp>
      <p:sp>
        <p:nvSpPr>
          <p:cNvPr id="3" name="Slide Number"/>
          <p:cNvSpPr>
            <a:spLocks noGrp="1"/>
          </p:cNvSpPr>
          <p:nvPr>
            <p:ph type="sldNum" sz="quarter" idx="12"/>
          </p:nvPr>
        </p:nvSpPr>
        <p:spPr>
          <a:xfrm>
            <a:off x="15304" y="34131"/>
            <a:ext cx="1440000" cy="365125"/>
          </a:xfrm>
        </p:spPr>
        <p:txBody>
          <a:bodyPr/>
          <a:lstStyle/>
          <a:p>
            <a: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Life expectancy at birth</a:t>
            </a:r>
          </a:p>
        </p:txBody>
      </p:sp>
      <p:sp>
        <p:nvSpPr>
          <p:cNvPr id="3" name="Slide Number"/>
          <p:cNvSpPr>
            <a:spLocks noGrp="1"/>
          </p:cNvSpPr>
          <p:nvPr>
            <p:ph type="sldNum" sz="quarter" idx="12"/>
          </p:nvPr>
        </p:nvSpPr>
        <p:spPr>
          <a:xfrm>
            <a:off x="479536" y="42079"/>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83.1. The value for Kent was 83.3, which is similar compared to England. The value for Medway was 82.4, which is worse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9 years, up to 2018-20. In England, the values were 80.7 in 2001-03 and 83.1 in 2018-20. In Kent, in 2001-03 the value was 81.2 which is better compared to England. In Kent, in 2018-20 the value was 83.3 which is similar compared to England. In Medway, in 2001-03 the value was 80.0 which is worse compared to England. In Medway, in 2018-20 the value was 82.4 which is worse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79.4. The value for Kent was 79.6, which is better compared to England. The value for Medway was 78.3, which is worse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9 years, up to 2018-20. In England, the values were 76.2 in 2001-03 and 79.4 in 2018-20. In Kent, in 2001-03 the value was 76.8 which is better compared to England. In Kent, in 2018-20 the value was 79.6 which is better compared to England. In Medway, in 2001-03 the value was 75.4 which is worse compared to England. In Medway, in 2018-20 the value was 78.3 which is worse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Life expectancy: the average number of years that an individual is expected to live (based on current mortality rates)
Value type: Years.
Original geography: Counties and Unitary Authorities .
Benchmarking method: Chiang II method.
Source: Office to Health Improvement and Disparities. Fingertips. Indicator ID: 90366.
Copyright: ©Crown copyright.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Inequality in life expectancy at birth</a:t>
            </a:r>
          </a:p>
        </p:txBody>
      </p:sp>
      <p:sp>
        <p:nvSpPr>
          <p:cNvPr id="3" name="Slide Number"/>
          <p:cNvSpPr>
            <a:spLocks noGrp="1"/>
          </p:cNvSpPr>
          <p:nvPr>
            <p:ph type="sldNum" sz="quarter" idx="12"/>
          </p:nvPr>
        </p:nvSpPr>
        <p:spPr>
          <a:xfrm>
            <a:off x="479536" y="42079"/>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7.9. The value for Kent was 5.6, which is better compared to England. The value for Medway was 6.6, which is similar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0 years, up to 2018-20. In England, the values were 6.8 in 2010-12 and 7.9 in 2018-20. In Kent, in 2010-12 the value was 5.0 which is better compared to England. In Kent, in 2018-20 the value was 5.6 which is better compared to England. In Medway, in 2010-12 the value was 4.8 which is better compared to England. In Medway, in 2018-20 the value was 6.6 which is similar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9.7. The value for Kent was 7.8, which is better compared to England. The value for Medway was 9.4, which is similar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0 years, up to 2018-20. In England, the values were 9.1 in 2010-12 and 9.7 in 2018-20. In Kent, in 2010-12 the value was 7.1 which is better compared to England. In Kent, in 2018-20 the value was 7.8 which is better compared to England. In Medway, in 2010-12 the value was 6.5 which is better compared to England. In Medway, in 2018-20 the value was 9.4 which is similar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Inequality in life expectancy: A measure of how much life expectancy varies with deprivation. Quantifies the range in years of life expectancy across the social gradient from the most to the least deprived areas.
Value type: Years.
Original geography: Counties and Unitary Authorities .
Benchmarking method: Simulation .
Source: Office to Health Improvement and Disparities. Fingertips. Indicator ID: 92901.
Copyright: ©Crown copyright.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100331" cy="652933"/>
          </a:xfrm>
        </p:spPr>
        <p:txBody>
          <a:bodyPr/>
          <a:lstStyle/>
          <a:p>
            <a:r>
              <a:t>Healthy life expectancy at birth</a:t>
            </a:r>
          </a:p>
        </p:txBody>
      </p:sp>
      <p:sp>
        <p:nvSpPr>
          <p:cNvPr id="3" name="Slide Number"/>
          <p:cNvSpPr>
            <a:spLocks noGrp="1"/>
          </p:cNvSpPr>
          <p:nvPr>
            <p:ph type="sldNum" sz="quarter" idx="12"/>
          </p:nvPr>
        </p:nvSpPr>
        <p:spPr>
          <a:xfrm>
            <a:off x="479536" y="42079"/>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Version 1.2 © Medway Council, Public Health Intelligence Team, 11/03/2024</a:t>
            </a:r>
          </a:p>
        </p:txBody>
      </p:sp>
      <p:pic>
        <p:nvPicPr>
          <p:cNvPr id="5" name="Battenberg 1" descr="The number grid shows the latest values for 2018 - 20. The value for England was 63.9. The value for Kent was 63.6, which is similar compared to England. The value for Medway was 63.6, which is similar compared to England. "/>
          <p:cNvPicPr>
            <a:picLocks noGrp="1"/>
          </p:cNvPicPr>
          <p:nvPr>
            <p:ph sz="quarter" idx="22"/>
          </p:nvPr>
        </p:nvPicPr>
        <p:blipFill>
          <a:blip r:embed="rId2" cstate="print"/>
          <a:stretch>
            <a:fillRect/>
          </a:stretch>
        </p:blipFill>
        <p:spPr>
          <a:xfrm>
            <a:off x="407367" y="1219892"/>
            <a:ext cx="4741421" cy="1762432"/>
          </a:xfrm>
          <a:prstGeom prst="rect">
            <a:avLst/>
          </a:prstGeom>
        </p:spPr>
      </p:pic>
      <p:pic>
        <p:nvPicPr>
          <p:cNvPr id="6" name="Trend 1" descr="The trend plot shows the indicator values for females over the last 11 years, up to 2018-20. In England, the values were 64.0 in 2009-11 and 63.9 in 2018-20. In Kent, in 2009-11 the value was 65.7 which is better compared to England. In Kent, in 2018-20 the value was 63.6 which is similar compared to England. In Medway, in 2009-11 the value was 63.0 which is similar compared to England. In Medway, in 2018-20 the value was 63.6 which is similar compared to England. "/>
          <p:cNvPicPr>
            <a:picLocks noGrp="1"/>
          </p:cNvPicPr>
          <p:nvPr>
            <p:ph sz="quarter" idx="24"/>
          </p:nvPr>
        </p:nvPicPr>
        <p:blipFill>
          <a:blip r:embed="rId3" cstate="print"/>
          <a:stretch>
            <a:fillRect/>
          </a:stretch>
        </p:blipFill>
        <p:spPr>
          <a:xfrm>
            <a:off x="39555" y="3114872"/>
            <a:ext cx="5152458" cy="3625474"/>
          </a:xfrm>
          <a:prstGeom prst="rect">
            <a:avLst/>
          </a:prstGeom>
        </p:spPr>
      </p:pic>
      <p:pic>
        <p:nvPicPr>
          <p:cNvPr id="7" name="Battenberg 2" descr="The number grid shows the latest values for 2018 - 20. The value for England was 63.1. The value for Kent was 64.6, which is similar compared to England. The value for Medway was 60.9, which is similar compared to England. "/>
          <p:cNvPicPr>
            <a:picLocks noGrp="1"/>
          </p:cNvPicPr>
          <p:nvPr>
            <p:ph sz="quarter" idx="23"/>
          </p:nvPr>
        </p:nvPicPr>
        <p:blipFill>
          <a:blip r:embed="rId4" cstate="print"/>
          <a:stretch>
            <a:fillRect/>
          </a:stretch>
        </p:blipFill>
        <p:spPr>
          <a:xfrm>
            <a:off x="5807968" y="1219892"/>
            <a:ext cx="4680520" cy="1762432"/>
          </a:xfrm>
          <a:prstGeom prst="rect">
            <a:avLst/>
          </a:prstGeom>
        </p:spPr>
      </p:pic>
      <p:pic>
        <p:nvPicPr>
          <p:cNvPr id="8" name="Trend 2" descr="The trend plot shows the indicator values for males over the last 11 years, up to 2018-20. In England, the values were 63.0 in 2009-11 and 63.1 in 2018-20. In Kent, in 2009-11 the value was 63.4 which is similar compared to England. In Kent, in 2018-20 the value was 64.6 which is similar compared to England. In Medway, in 2009-11 the value was 63.0 which is similar compared to England. In Medway, in 2018-20 the value was 60.9 which is similar compared to England. "/>
          <p:cNvPicPr>
            <a:picLocks noGrp="1"/>
          </p:cNvPicPr>
          <p:nvPr>
            <p:ph sz="quarter" idx="21"/>
          </p:nvPr>
        </p:nvPicPr>
        <p:blipFill>
          <a:blip r:embed="rId5" cstate="print"/>
          <a:stretch>
            <a:fillRect/>
          </a:stretch>
        </p:blipFill>
        <p:spPr>
          <a:xfrm>
            <a:off x="5413929" y="3114872"/>
            <a:ext cx="5152459" cy="3625474"/>
          </a:xfrm>
          <a:prstGeom prst="rect">
            <a:avLst/>
          </a:prstGeom>
        </p:spPr>
      </p:pic>
      <p:sp>
        <p:nvSpPr>
          <p:cNvPr id="9" name="Metadata"/>
          <p:cNvSpPr>
            <a:spLocks noGrp="1"/>
          </p:cNvSpPr>
          <p:nvPr>
            <p:ph sz="quarter" idx="19"/>
          </p:nvPr>
        </p:nvSpPr>
        <p:spPr>
          <a:xfrm>
            <a:off x="10676404" y="1594560"/>
            <a:ext cx="1396255" cy="1762432"/>
          </a:xfrm>
        </p:spPr>
        <p:txBody>
          <a:bodyPr/>
          <a:lstStyle/>
          <a:p>
            <a:r>
              <a:t>Healthy life expectancy: the average number of years that an individual is expected to live in a state of self-assessed good or very good health (based on current mortality rates and prevalence of good or very good health).
Value type: Years.
Original geography: Counties and Unitary Authorities .
Benchmarking method: As stated in "Health Expectancy Calculations by the Sullivan Method".
Source: Office to Health Improvement and Disparities. Fingertips. Indicator ID: 90362.
Copyright: ©Crown copyright.</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removed="0"/>
</clbl:labelList>
</file>

<file path=docProps/app.xml><?xml version="1.0" encoding="utf-8"?>
<Properties xmlns="http://schemas.openxmlformats.org/officeDocument/2006/extended-properties" xmlns:vt="http://schemas.openxmlformats.org/officeDocument/2006/docPropsVTypes">
  <TotalTime>3201</TotalTime>
  <Words>4319</Words>
  <Application>Microsoft Office PowerPoint</Application>
  <PresentationFormat>Widescreen</PresentationFormat>
  <Paragraphs>297</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Wingdings</vt:lpstr>
      <vt:lpstr>Calibri</vt:lpstr>
      <vt:lpstr>PHIT profiles</vt:lpstr>
      <vt:lpstr>Health Inequalities Profile</vt:lpstr>
      <vt:lpstr>Purpose and rationale</vt:lpstr>
      <vt:lpstr>Summary</vt:lpstr>
      <vt:lpstr>Indicator slides explained</vt:lpstr>
      <vt:lpstr>Contact details</vt:lpstr>
      <vt:lpstr>Overarching Indicators</vt:lpstr>
      <vt:lpstr>Life expectancy at birth</vt:lpstr>
      <vt:lpstr>Inequality in life expectancy at birth</vt:lpstr>
      <vt:lpstr>Healthy life expectancy at birth</vt:lpstr>
      <vt:lpstr>Children and Young People</vt:lpstr>
      <vt:lpstr>Emergency admissions for asthma (under 19 years)</vt:lpstr>
      <vt:lpstr>Emergency admissions for diabetes (under 19 years)</vt:lpstr>
      <vt:lpstr>Emergency admissions for epilepsy (under 19 years)</vt:lpstr>
      <vt:lpstr>Hospital admissions for mental health conditions (under 18 years)</vt:lpstr>
      <vt:lpstr>Hospital admissions as a result of self-harm (10-24 years)</vt:lpstr>
      <vt:lpstr>Hospital admissions where a tooth extraction was performed (&lt;20 years)</vt:lpstr>
      <vt:lpstr>Maternity</vt:lpstr>
      <vt:lpstr>Infant mortality</vt:lpstr>
      <vt:lpstr>Low birth weight</vt:lpstr>
      <vt:lpstr>Emergency admissions of babies under 14 days</vt:lpstr>
      <vt:lpstr>Severe Mental Illness</vt:lpstr>
      <vt:lpstr>Emergency admissions for severe mental illness (SMI)</vt:lpstr>
      <vt:lpstr>Deaths from suicide</vt:lpstr>
      <vt:lpstr>Respiratory Diseases</vt:lpstr>
      <vt:lpstr>Emergency admissions for respiratory disease</vt:lpstr>
      <vt:lpstr>Deaths from respiratory disease</vt:lpstr>
      <vt:lpstr>Emergency admissions for chronic obstructive pulmonary disease (35+)</vt:lpstr>
      <vt:lpstr>Deaths from chronic obstructive pulmonary disease</vt:lpstr>
      <vt:lpstr>Cancer</vt:lpstr>
      <vt:lpstr>Emergency admissions for all cancer</vt:lpstr>
      <vt:lpstr>Deaths from all cancer</vt:lpstr>
      <vt:lpstr>Emergency admissions for lung cancer</vt:lpstr>
      <vt:lpstr>Deaths from lung cancer</vt:lpstr>
      <vt:lpstr>Cardiovascular Diseases</vt:lpstr>
      <vt:lpstr>Emergency admissions for cardiovascular disease</vt:lpstr>
      <vt:lpstr>Deaths from cardiovascular diseases</vt:lpstr>
      <vt:lpstr>Emergency admissions for hypertensive disease</vt:lpstr>
      <vt:lpstr>Deaths from hypertensive diseases</vt:lpstr>
      <vt:lpstr>Methodology and 
Resources</vt:lpstr>
      <vt:lpstr>Measures</vt:lpstr>
      <vt:lpstr>Deprivation</vt:lpstr>
      <vt:lpstr>Relative Index of Inequality</vt:lpstr>
      <vt:lpstr>Benchmarking</vt:lpstr>
      <vt:lpstr>Accessibility</vt:lpstr>
      <vt:lpstr>References</vt:lpstr>
      <vt:lpstr>Further Resources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Inequalities Profile</dc:title>
  <dc:subject/>
  <dc:creator/>
  <cp:keywords/>
  <dc:description/>
  <cp:lastModifiedBy>town, katie</cp:lastModifiedBy>
  <cp:revision>205</cp:revision>
  <dcterms:created xsi:type="dcterms:W3CDTF">2017-02-13T16:18:36Z</dcterms:created>
  <dcterms:modified xsi:type="dcterms:W3CDTF">2024-03-11T15:36:59Z</dcterms:modified>
  <cp:category/>
</cp:coreProperties>
</file>