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3" autoAdjust="0"/>
    <p:restoredTop sz="86388" autoAdjust="0"/>
  </p:normalViewPr>
  <p:slideViewPr>
    <p:cSldViewPr snapToGrid="0">
      <p:cViewPr varScale="1">
        <p:scale>
          <a:sx n="57" d="100"/>
          <a:sy n="57" d="100"/>
        </p:scale>
        <p:origin x="268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3C07B-3B98-9942-7599-8373F63378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5A4804-6FA4-5E43-752F-3C975E4FA3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4CE05-E7E3-81AD-013F-6AC098C2C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6BA-617B-45CC-B92D-AB59A5D9947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8705C-BBFD-DC16-FB63-15C18E414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E46B6-BF98-7CA9-4B4B-452A355A0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151E-2968-4B4D-A0BF-C8E754E15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26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14387-1DEB-C12A-BEC1-EA863A335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AB4EB3-05DF-0F5B-3F28-ACBED8166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ACC29-51CB-52B4-6CA9-53D33CA82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6BA-617B-45CC-B92D-AB59A5D9947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ADC97-0E3C-EDF1-144A-B6954968F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74094-0F2D-6563-FD3C-2006A89BE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151E-2968-4B4D-A0BF-C8E754E15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21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B221B3-EDC4-8B0D-D3B1-29319D09F8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35BF2E-436A-575B-F7C1-905BF6F2A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B55C8-17F0-7073-A1C7-E384C5B94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6BA-617B-45CC-B92D-AB59A5D9947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77145-A4EB-C850-36F4-508962EA7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E5145-96A5-41DF-1980-A5F0AED33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151E-2968-4B4D-A0BF-C8E754E15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88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318F2-5FC1-C655-3516-310F882ED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3CFE2-5DF2-6BB6-463B-FD2C822D2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5DD14-595D-4D59-1401-61B7D7D49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6BA-617B-45CC-B92D-AB59A5D9947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C9C3E-1D71-2C4F-BBCB-45909920E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D1EC1-D991-EE5D-CB2B-9498169A6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151E-2968-4B4D-A0BF-C8E754E15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20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CA563-A12B-E21B-C027-8D9EBB5F9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6864C-5816-16C9-A995-F1FC5CB09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72D30-7174-C364-878C-77A36D642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6BA-617B-45CC-B92D-AB59A5D9947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09AA9-86E9-30D7-78B0-DFB3EA15F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4A798-72E6-91C8-1382-3B36E4B23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151E-2968-4B4D-A0BF-C8E754E15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9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A51EC-710D-8339-835B-17258E7B5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2DB3F-1788-6998-81EB-14B9A2D080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3DA7EF-757F-078A-8274-D24395ABA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2F9FBF-1CE7-74B3-5150-1B4755181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6BA-617B-45CC-B92D-AB59A5D9947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E69AA-CE33-D20A-E4E5-55799411E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47F45-1684-E898-6398-7A0ABF78F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151E-2968-4B4D-A0BF-C8E754E15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46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2510A-E401-8B33-22EF-CAE64AA6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C3A65A-A609-2D1B-0769-BC860071D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6ED3EC-4687-B5BF-E57A-5460191C6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FD9A43-220D-4CF3-21B1-4E2D54D65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EBEB7-ACD1-A506-C579-3245668937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084B38-89C4-5109-E367-89A37414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6BA-617B-45CC-B92D-AB59A5D9947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436AED-33D6-A83B-6E1D-45F404D6A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E5A9B0-4E62-1005-24E7-A5C51B66D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151E-2968-4B4D-A0BF-C8E754E15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8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C1336-7B5B-FFBD-B626-47664A7F6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1494BE-20B3-9B8F-469B-D2635CCC5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6BA-617B-45CC-B92D-AB59A5D9947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697C7A-780C-B0A5-B9C9-6CC96D087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E2D9BD-4236-2438-197A-3C713B7E2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151E-2968-4B4D-A0BF-C8E754E15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066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3BD429-9CFF-3E54-5286-EE84C6630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6BA-617B-45CC-B92D-AB59A5D9947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42AD83-3E5D-55B9-36A4-23F84F512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F2DC70-2004-1CF4-A20D-B779E246C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151E-2968-4B4D-A0BF-C8E754E15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132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38D63-EB7A-2270-5F36-F3E42D04D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D3BFD-5576-87C7-3A95-72F134747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C8CAB8-2342-0ADC-8541-46910D487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5020BA-522B-8F5E-81C7-1BDCA179F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6BA-617B-45CC-B92D-AB59A5D9947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CD510F-D0A9-6BE3-5DB1-921EB5220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7DED68-15C9-A58E-D8E6-7FDB1AEDA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151E-2968-4B4D-A0BF-C8E754E15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04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D23C4-C0EF-A05A-466E-0291B774F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386C96-B91D-1CAE-C51B-8CA4EB423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5C833B-3FAF-F7E0-A002-10E74D1994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87973-9676-C806-BF1E-8F24A4A83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56BA-617B-45CC-B92D-AB59A5D9947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CC029-E514-0529-A533-F73B94112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EDFFB9-F33A-EEE3-3F7B-97B7ECC57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A151E-2968-4B4D-A0BF-C8E754E15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27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76191D-DE98-7AC2-2D4D-861DAAEF1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532B3-3F8A-D9E5-E4B4-406B5C222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92A26-CC2A-E2DB-405E-2C81BEB4FB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3B56BA-617B-45CC-B92D-AB59A5D9947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8B115-131D-872C-12F8-FE15D3488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4A21F-FF2A-51EA-CFD1-B415271BCD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9A151E-2968-4B4D-A0BF-C8E754E15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68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AB3A348-26D9-4EE0-DFEF-B8A0E7B450D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379216" y="532660"/>
            <a:ext cx="7723572" cy="36933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Senior Housing Management Team</a:t>
            </a:r>
          </a:p>
        </p:txBody>
      </p:sp>
      <p:pic>
        <p:nvPicPr>
          <p:cNvPr id="4" name="Picture 3" descr="Image shows Chief Housing Officer Becs Wilcox, Head of Property and Development Adam Spokes, Head of Tenant Services Rachel Valerio, and Head of Housing Needs Akin Akinyebo.">
            <a:extLst>
              <a:ext uri="{FF2B5EF4-FFF2-40B4-BE49-F238E27FC236}">
                <a16:creationId xmlns:a16="http://schemas.microsoft.com/office/drawing/2014/main" id="{7F3D7074-D5B6-9685-26AA-486F94CB0CC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8599" y="1038852"/>
            <a:ext cx="7942118" cy="43410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D7205C-9251-87D5-3CA8-510FB13E0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8533" y="3529892"/>
            <a:ext cx="737680" cy="9876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474D73A-4A65-D53D-97A0-F5AF5E49F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89412" y="263317"/>
            <a:ext cx="804742" cy="5608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AFC2FC9-51CA-8547-B552-E6FF242E8A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736336"/>
            <a:ext cx="12192000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41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17B2D4B-6E52-32C0-6F1A-F91199D7D32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112886" y="543757"/>
            <a:ext cx="7723572" cy="36933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Senior Housing Management Team – roles and responsibilities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ED8D49-3A92-2F9E-BEDC-35029602FC38}"/>
              </a:ext>
            </a:extLst>
          </p:cNvPr>
          <p:cNvSpPr txBox="1"/>
          <p:nvPr/>
        </p:nvSpPr>
        <p:spPr>
          <a:xfrm>
            <a:off x="1251752" y="1020486"/>
            <a:ext cx="334688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Rebecca Wilcox</a:t>
            </a:r>
          </a:p>
          <a:p>
            <a:pPr algn="ctr"/>
            <a:r>
              <a:rPr lang="en-GB" dirty="0"/>
              <a:t>The Chief Housing Officer is responsible for:</a:t>
            </a:r>
          </a:p>
          <a:p>
            <a:pPr algn="ctr"/>
            <a:endParaRPr lang="en-GB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Council housing management services including repairs, maintenance and compliance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Responsible person in respect of consumer regulation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Lead for safeguarding in housing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Homelessness and housing advice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The council’s housing waiting list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Disabled facilities grants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Homes for Independent Living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Delivery of new council homes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Enabling the delivery of affordable homes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Resettlement schemes (Ukrainian &amp; Afghan)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Private sector Housing Standards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1400" dirty="0"/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8D5323-9EC4-030E-1D9B-7F8E92FAC85E}"/>
              </a:ext>
            </a:extLst>
          </p:cNvPr>
          <p:cNvSpPr txBox="1"/>
          <p:nvPr/>
        </p:nvSpPr>
        <p:spPr>
          <a:xfrm>
            <a:off x="6489576" y="1100385"/>
            <a:ext cx="334688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Akin Akinyebo</a:t>
            </a:r>
          </a:p>
          <a:p>
            <a:pPr algn="ctr"/>
            <a:r>
              <a:rPr lang="en-GB" dirty="0"/>
              <a:t>Head of Housing Needs is responsible for:</a:t>
            </a:r>
          </a:p>
          <a:p>
            <a:endParaRPr lang="en-GB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Homelessness and housing advice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The council’s housing waiting list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Disabled facilities grants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Resettlement schemes (Ukrainian &amp; Afghan)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Homes of Multiple Occupancy (HMO) licensing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Mobile home licensing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Private sector Housing Standards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1400" dirty="0"/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74D73A-4A65-D53D-97A0-F5AF5E49F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9412" y="263317"/>
            <a:ext cx="804742" cy="5608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AFC2FC9-51CA-8547-B552-E6FF242E8A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36336"/>
            <a:ext cx="12192000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407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17B2D4B-6E52-32C0-6F1A-F91199D7D32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112886" y="543757"/>
            <a:ext cx="7723572" cy="36933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Senior Housing Management Team – roles and responsibilities cont’d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ED8D49-3A92-2F9E-BEDC-35029602FC38}"/>
              </a:ext>
            </a:extLst>
          </p:cNvPr>
          <p:cNvSpPr txBox="1"/>
          <p:nvPr/>
        </p:nvSpPr>
        <p:spPr>
          <a:xfrm>
            <a:off x="1251752" y="980843"/>
            <a:ext cx="334688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Adam Spokes</a:t>
            </a:r>
          </a:p>
          <a:p>
            <a:pPr algn="ctr"/>
            <a:r>
              <a:rPr lang="en-GB" dirty="0"/>
              <a:t>Head of HRA Property &amp; Development is responsible for:</a:t>
            </a:r>
          </a:p>
          <a:p>
            <a:pPr algn="ctr"/>
            <a:endParaRPr lang="en-GB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Council housing management: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400" dirty="0"/>
              <a:t>Asset management (looking after the council homes)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400" dirty="0"/>
              <a:t>Repairs and maintenance of council homes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400" dirty="0"/>
              <a:t>Health &amp; Safety of council homes which includes compliance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Contract management of the repairs, maintenance and compliance contracts and service level agreements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Delivery of new council homes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Enabling the delivery of affordable homes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1400" dirty="0"/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8D5323-9EC4-030E-1D9B-7F8E92FAC85E}"/>
              </a:ext>
            </a:extLst>
          </p:cNvPr>
          <p:cNvSpPr txBox="1"/>
          <p:nvPr/>
        </p:nvSpPr>
        <p:spPr>
          <a:xfrm>
            <a:off x="6489576" y="930398"/>
            <a:ext cx="334688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Rachel Valerio</a:t>
            </a:r>
          </a:p>
          <a:p>
            <a:pPr algn="ctr"/>
            <a:r>
              <a:rPr lang="en-GB" dirty="0"/>
              <a:t>Head of Tenant Service is responsible for:</a:t>
            </a:r>
          </a:p>
          <a:p>
            <a:pPr algn="ctr"/>
            <a:endParaRPr lang="en-GB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Council housing management: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400" dirty="0"/>
              <a:t>Income &amp; arrears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400" dirty="0"/>
              <a:t>Tenancy management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400" dirty="0"/>
              <a:t>Letting of council homes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Homes for Independent Living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Tenant engagement – including the Tenant &amp; Leaseholders Panel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Leaseholder management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Estate management for council homes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Big Door Knocks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Tenant satisfaction measures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Housing Ombudsman – self assessment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NEC – housing management system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400" dirty="0"/>
              <a:t>Housing Revenue Account - performance</a:t>
            </a: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74D73A-4A65-D53D-97A0-F5AF5E49F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9412" y="263317"/>
            <a:ext cx="804742" cy="5608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AFC2FC9-51CA-8547-B552-E6FF242E8A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36336"/>
            <a:ext cx="12192000" cy="112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871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64ef0445-a889-4c68-a950-80da759cafea}" enabled="1" method="Privileged" siteId="{68503e93-3ce7-4a22-bfc5-ffee421a1f5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264</Words>
  <Application>Microsoft Office PowerPoint</Application>
  <PresentationFormat>Widescreen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Wingdings</vt:lpstr>
      <vt:lpstr>Office Theme</vt:lpstr>
      <vt:lpstr>Senior Housing Management Team</vt:lpstr>
      <vt:lpstr>Senior Housing Management Team – roles and responsibilities</vt:lpstr>
      <vt:lpstr>Senior Housing Management Team – roles and responsibilities cont’d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wilcox, rebecca</dc:creator>
  <cp:lastModifiedBy>offord, adam</cp:lastModifiedBy>
  <cp:revision>3</cp:revision>
  <dcterms:created xsi:type="dcterms:W3CDTF">2024-09-17T10:59:54Z</dcterms:created>
  <dcterms:modified xsi:type="dcterms:W3CDTF">2024-09-18T11:36:36Z</dcterms:modified>
</cp:coreProperties>
</file>